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61" r:id="rId5"/>
    <p:sldId id="262" r:id="rId6"/>
    <p:sldId id="263" r:id="rId7"/>
    <p:sldId id="275" r:id="rId8"/>
    <p:sldId id="276" r:id="rId9"/>
    <p:sldId id="277" r:id="rId10"/>
    <p:sldId id="267" r:id="rId11"/>
    <p:sldId id="266" r:id="rId12"/>
    <p:sldId id="268" r:id="rId13"/>
    <p:sldId id="269" r:id="rId14"/>
    <p:sldId id="271" r:id="rId15"/>
    <p:sldId id="270" r:id="rId16"/>
    <p:sldId id="278" r:id="rId17"/>
    <p:sldId id="279" r:id="rId18"/>
    <p:sldId id="260" r:id="rId1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201" autoAdjust="0"/>
    <p:restoredTop sz="94660"/>
  </p:normalViewPr>
  <p:slideViewPr>
    <p:cSldViewPr snapToGrid="0">
      <p:cViewPr varScale="1">
        <p:scale>
          <a:sx n="90" d="100"/>
          <a:sy n="90" d="100"/>
        </p:scale>
        <p:origin x="96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F51F5-0EE4-4225-8E12-B961555E879F}" type="datetimeFigureOut">
              <a:rPr lang="pt-BR" smtClean="0"/>
              <a:t>23/04/2014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10A8C-1331-4944-A81F-D5841062B5D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9559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dirty="0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066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1442-B014-43E2-BA60-E1FABAE1BF4B}" type="datetimeFigureOut">
              <a:rPr lang="pt-BR" smtClean="0"/>
              <a:t>23/04/2014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26FE8-DAC9-4985-9FEF-98323037B1F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99780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1442-B014-43E2-BA60-E1FABAE1BF4B}" type="datetimeFigureOut">
              <a:rPr lang="pt-BR" smtClean="0"/>
              <a:t>23/04/2014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26FE8-DAC9-4985-9FEF-98323037B1F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59119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1442-B014-43E2-BA60-E1FABAE1BF4B}" type="datetimeFigureOut">
              <a:rPr lang="pt-BR" smtClean="0"/>
              <a:t>23/04/2014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26FE8-DAC9-4985-9FEF-98323037B1F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80556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5516884" y="3539729"/>
            <a:ext cx="6040201" cy="322659"/>
          </a:xfrm>
          <a:prstGeom prst="rect">
            <a:avLst/>
          </a:prstGeom>
        </p:spPr>
        <p:txBody>
          <a:bodyPr anchor="ctr"/>
          <a:lstStyle>
            <a:lvl1pPr algn="r">
              <a:defRPr sz="165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5516884" y="998935"/>
            <a:ext cx="6040201" cy="183324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465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544148" indent="0">
              <a:buNone/>
              <a:defRPr sz="2400" b="1"/>
            </a:lvl2pPr>
            <a:lvl3pPr marL="1088296" indent="0">
              <a:buNone/>
              <a:defRPr sz="2175" b="1"/>
            </a:lvl3pPr>
            <a:lvl4pPr marL="1632444" indent="0">
              <a:buNone/>
              <a:defRPr sz="1875" b="1"/>
            </a:lvl4pPr>
            <a:lvl5pPr marL="2176592" indent="0">
              <a:buNone/>
              <a:defRPr sz="1875" b="1"/>
            </a:lvl5pPr>
            <a:lvl6pPr marL="2720740" indent="0">
              <a:buNone/>
              <a:defRPr sz="1875" b="1"/>
            </a:lvl6pPr>
            <a:lvl7pPr marL="3264888" indent="0">
              <a:buNone/>
              <a:defRPr sz="1875" b="1"/>
            </a:lvl7pPr>
            <a:lvl8pPr marL="3809036" indent="0">
              <a:buNone/>
              <a:defRPr sz="1875" b="1"/>
            </a:lvl8pPr>
            <a:lvl9pPr marL="4353184" indent="0">
              <a:buNone/>
              <a:defRPr sz="1875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3443561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227180" y="1388269"/>
            <a:ext cx="1486481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0" y="3429000"/>
            <a:ext cx="5141601" cy="3062447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8"/>
              </a:spcBef>
              <a:buFont typeface="+mj-lt"/>
              <a:buAutoNum type="arabicPeriod"/>
              <a:defRPr sz="165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929878" indent="-385763">
              <a:buSzPct val="100000"/>
              <a:buFont typeface="+mj-lt"/>
              <a:buAutoNum type="arabicPeriod"/>
              <a:defRPr sz="21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473994" indent="-385763">
              <a:buFont typeface="+mj-lt"/>
              <a:buAutoNum type="arabicPeriod"/>
              <a:defRPr sz="21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018110" indent="-385763">
              <a:buSzPct val="70000"/>
              <a:buFont typeface="+mj-lt"/>
              <a:buAutoNum type="arabicPeriod"/>
              <a:defRPr sz="21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2562225" indent="-385763">
              <a:buFont typeface="+mj-lt"/>
              <a:buAutoNum type="arabicPeriod"/>
              <a:defRPr sz="21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96000" y="998935"/>
            <a:ext cx="3955977" cy="225932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65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544148" indent="0">
              <a:buNone/>
              <a:defRPr sz="2400" b="1"/>
            </a:lvl2pPr>
            <a:lvl3pPr marL="1088296" indent="0">
              <a:buNone/>
              <a:defRPr sz="2175" b="1"/>
            </a:lvl3pPr>
            <a:lvl4pPr marL="1632444" indent="0">
              <a:buNone/>
              <a:defRPr sz="1875" b="1"/>
            </a:lvl4pPr>
            <a:lvl5pPr marL="2176592" indent="0">
              <a:buNone/>
              <a:defRPr sz="1875" b="1"/>
            </a:lvl5pPr>
            <a:lvl6pPr marL="2720740" indent="0">
              <a:buNone/>
              <a:defRPr sz="1875" b="1"/>
            </a:lvl6pPr>
            <a:lvl7pPr marL="3264888" indent="0">
              <a:buNone/>
              <a:defRPr sz="1875" b="1"/>
            </a:lvl7pPr>
            <a:lvl8pPr marL="3809036" indent="0">
              <a:buNone/>
              <a:defRPr sz="1875" b="1"/>
            </a:lvl8pPr>
            <a:lvl9pPr marL="4353184" indent="0">
              <a:buNone/>
              <a:defRPr sz="1875" b="1"/>
            </a:lvl9pPr>
          </a:lstStyle>
          <a:p>
            <a:pPr lvl="0"/>
            <a:r>
              <a:rPr lang="en-US" dirty="0" smtClean="0"/>
              <a:t>HOJE FALAREMOS SOBRE</a:t>
            </a:r>
          </a:p>
        </p:txBody>
      </p:sp>
    </p:spTree>
    <p:extLst>
      <p:ext uri="{BB962C8B-B14F-4D97-AF65-F5344CB8AC3E}">
        <p14:creationId xmlns:p14="http://schemas.microsoft.com/office/powerpoint/2010/main" val="2032924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ter_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6069796" y="2027648"/>
            <a:ext cx="1001693" cy="1001301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825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6096000" y="3429000"/>
            <a:ext cx="6096000" cy="553641"/>
          </a:xfrm>
          <a:prstGeom prst="rect">
            <a:avLst/>
          </a:prstGeom>
        </p:spPr>
        <p:txBody>
          <a:bodyPr anchor="t"/>
          <a:lstStyle>
            <a:lvl1pPr algn="l">
              <a:defRPr sz="3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3191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ac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 userDrawn="1"/>
        </p:nvSpPr>
        <p:spPr bwMode="auto">
          <a:xfrm>
            <a:off x="7782584" y="3757613"/>
            <a:ext cx="3750744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15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190096" y="1341835"/>
            <a:ext cx="1280422" cy="1279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7782584" y="1323901"/>
            <a:ext cx="3566995" cy="419100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782585" y="1680342"/>
            <a:ext cx="3566995" cy="63976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544148" indent="0">
              <a:buNone/>
              <a:defRPr sz="2400" b="1"/>
            </a:lvl2pPr>
            <a:lvl3pPr marL="1088296" indent="0">
              <a:buNone/>
              <a:defRPr sz="2175" b="1"/>
            </a:lvl3pPr>
            <a:lvl4pPr marL="1632444" indent="0">
              <a:buNone/>
              <a:defRPr sz="1875" b="1"/>
            </a:lvl4pPr>
            <a:lvl5pPr marL="2176592" indent="0">
              <a:buNone/>
              <a:defRPr sz="1875" b="1"/>
            </a:lvl5pPr>
            <a:lvl6pPr marL="2720740" indent="0">
              <a:buNone/>
              <a:defRPr sz="1875" b="1"/>
            </a:lvl6pPr>
            <a:lvl7pPr marL="3264888" indent="0">
              <a:buNone/>
              <a:defRPr sz="1875" b="1"/>
            </a:lvl7pPr>
            <a:lvl8pPr marL="3809036" indent="0">
              <a:buNone/>
              <a:defRPr sz="1875" b="1"/>
            </a:lvl8pPr>
            <a:lvl9pPr marL="4353184" indent="0">
              <a:buNone/>
              <a:defRPr sz="1875" b="1"/>
            </a:lvl9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+55 (00) 0000-0000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7783973" y="2260851"/>
            <a:ext cx="3566995" cy="63976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>
                <a:solidFill>
                  <a:srgbClr val="1CB5C5"/>
                </a:solidFill>
                <a:latin typeface="Arial Narrow"/>
                <a:cs typeface="Arial Narrow"/>
              </a:defRPr>
            </a:lvl1pPr>
            <a:lvl2pPr marL="544148" indent="0">
              <a:buNone/>
              <a:defRPr sz="2400" b="1"/>
            </a:lvl2pPr>
            <a:lvl3pPr marL="1088296" indent="0">
              <a:buNone/>
              <a:defRPr sz="2175" b="1"/>
            </a:lvl3pPr>
            <a:lvl4pPr marL="1632444" indent="0">
              <a:buNone/>
              <a:defRPr sz="1875" b="1"/>
            </a:lvl4pPr>
            <a:lvl5pPr marL="2176592" indent="0">
              <a:buNone/>
              <a:defRPr sz="1875" b="1"/>
            </a:lvl5pPr>
            <a:lvl6pPr marL="2720740" indent="0">
              <a:buNone/>
              <a:defRPr sz="1875" b="1"/>
            </a:lvl6pPr>
            <a:lvl7pPr marL="3264888" indent="0">
              <a:buNone/>
              <a:defRPr sz="1875" b="1"/>
            </a:lvl7pPr>
            <a:lvl8pPr marL="3809036" indent="0">
              <a:buNone/>
              <a:defRPr sz="1875" b="1"/>
            </a:lvl8pPr>
            <a:lvl9pPr marL="4353184" indent="0">
              <a:buNone/>
              <a:defRPr sz="1875" b="1"/>
            </a:lvl9pPr>
          </a:lstStyle>
          <a:p>
            <a:pPr lvl="0"/>
            <a:r>
              <a:rPr lang="en-US" dirty="0" err="1" smtClean="0"/>
              <a:t>nome.sobrenome@totvs.com.br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60780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498" y="283980"/>
            <a:ext cx="994047" cy="398675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3848412" y="283979"/>
            <a:ext cx="7892061" cy="419100"/>
          </a:xfrm>
          <a:prstGeom prst="rect">
            <a:avLst/>
          </a:prstGeom>
        </p:spPr>
        <p:txBody>
          <a:bodyPr anchor="t"/>
          <a:lstStyle>
            <a:lvl1pPr algn="r">
              <a:defRPr sz="24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451527" y="881350"/>
            <a:ext cx="2771831" cy="63976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544148" indent="0">
              <a:buNone/>
              <a:defRPr sz="2400" b="1"/>
            </a:lvl2pPr>
            <a:lvl3pPr marL="1088296" indent="0">
              <a:buNone/>
              <a:defRPr sz="2175" b="1"/>
            </a:lvl3pPr>
            <a:lvl4pPr marL="1632444" indent="0">
              <a:buNone/>
              <a:defRPr sz="1875" b="1"/>
            </a:lvl4pPr>
            <a:lvl5pPr marL="2176592" indent="0">
              <a:buNone/>
              <a:defRPr sz="1875" b="1"/>
            </a:lvl5pPr>
            <a:lvl6pPr marL="2720740" indent="0">
              <a:buNone/>
              <a:defRPr sz="1875" b="1"/>
            </a:lvl6pPr>
            <a:lvl7pPr marL="3264888" indent="0">
              <a:buNone/>
              <a:defRPr sz="1875" b="1"/>
            </a:lvl7pPr>
            <a:lvl8pPr marL="3809036" indent="0">
              <a:buNone/>
              <a:defRPr sz="1875" b="1"/>
            </a:lvl8pPr>
            <a:lvl9pPr marL="4353184" indent="0">
              <a:buNone/>
              <a:defRPr sz="1875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3848412" y="1568146"/>
            <a:ext cx="7892061" cy="499398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1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883444" indent="-339329">
              <a:buSzPct val="100000"/>
              <a:buFont typeface="Arial"/>
              <a:buChar char="•"/>
              <a:defRPr sz="21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359694" indent="-271463">
              <a:buSzPct val="70000"/>
              <a:buFont typeface="Courier New"/>
              <a:buChar char="o"/>
              <a:defRPr sz="21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1903810" indent="-271463">
              <a:buSzPct val="100000"/>
              <a:buFont typeface="Lucida Grande"/>
              <a:buChar char="–"/>
              <a:defRPr sz="21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1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919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1442-B014-43E2-BA60-E1FABAE1BF4B}" type="datetimeFigureOut">
              <a:rPr lang="pt-BR" smtClean="0"/>
              <a:t>23/04/2014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26FE8-DAC9-4985-9FEF-98323037B1F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51687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1442-B014-43E2-BA60-E1FABAE1BF4B}" type="datetimeFigureOut">
              <a:rPr lang="pt-BR" smtClean="0"/>
              <a:t>23/04/2014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26FE8-DAC9-4985-9FEF-98323037B1F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6471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1442-B014-43E2-BA60-E1FABAE1BF4B}" type="datetimeFigureOut">
              <a:rPr lang="pt-BR" smtClean="0"/>
              <a:t>23/04/2014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26FE8-DAC9-4985-9FEF-98323037B1F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36283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1442-B014-43E2-BA60-E1FABAE1BF4B}" type="datetimeFigureOut">
              <a:rPr lang="pt-BR" smtClean="0"/>
              <a:t>23/04/2014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26FE8-DAC9-4985-9FEF-98323037B1F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5555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1442-B014-43E2-BA60-E1FABAE1BF4B}" type="datetimeFigureOut">
              <a:rPr lang="pt-BR" smtClean="0"/>
              <a:t>23/04/2014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26FE8-DAC9-4985-9FEF-98323037B1F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3612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1442-B014-43E2-BA60-E1FABAE1BF4B}" type="datetimeFigureOut">
              <a:rPr lang="pt-BR" smtClean="0"/>
              <a:t>23/04/2014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26FE8-DAC9-4985-9FEF-98323037B1F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41118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1442-B014-43E2-BA60-E1FABAE1BF4B}" type="datetimeFigureOut">
              <a:rPr lang="pt-BR" smtClean="0"/>
              <a:t>23/04/2014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26FE8-DAC9-4985-9FEF-98323037B1F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21343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1442-B014-43E2-BA60-E1FABAE1BF4B}" type="datetimeFigureOut">
              <a:rPr lang="pt-BR" smtClean="0"/>
              <a:t>23/04/2014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26FE8-DAC9-4985-9FEF-98323037B1F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3364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51442-B014-43E2-BA60-E1FABAE1BF4B}" type="datetimeFigureOut">
              <a:rPr lang="pt-BR" smtClean="0"/>
              <a:t>23/04/2014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26FE8-DAC9-4985-9FEF-98323037B1F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59594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Fábio Nunes, Abril de 2014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4088295" y="998935"/>
            <a:ext cx="7466657" cy="1833241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rgbClr val="FFFFFF"/>
                </a:solidFill>
              </a:rPr>
              <a:t>Parâmetros</a:t>
            </a:r>
            <a:r>
              <a:rPr lang="en-US" dirty="0" smtClean="0">
                <a:solidFill>
                  <a:srgbClr val="FFFFFF"/>
                </a:solidFill>
              </a:rPr>
              <a:t> de </a:t>
            </a:r>
            <a:r>
              <a:rPr lang="pt-BR" dirty="0" smtClean="0">
                <a:solidFill>
                  <a:srgbClr val="FFFFFF"/>
                </a:solidFill>
              </a:rPr>
              <a:t>instalação</a:t>
            </a:r>
            <a:r>
              <a:rPr lang="en-US" dirty="0" smtClean="0">
                <a:solidFill>
                  <a:srgbClr val="FFFFFF"/>
                </a:solidFill>
              </a:rPr>
              <a:t> do RM</a:t>
            </a:r>
          </a:p>
          <a:p>
            <a:endParaRPr lang="en-US" dirty="0" smtClean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82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6108700" y="3429000"/>
            <a:ext cx="6093619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150" dirty="0" smtClean="0">
                <a:solidFill>
                  <a:schemeClr val="bg1"/>
                </a:solidFill>
                <a:latin typeface="Arial Narrow"/>
                <a:cs typeface="Arial Narrow"/>
              </a:rPr>
              <a:t>Instalação 3 camadas Server</a:t>
            </a:r>
          </a:p>
        </p:txBody>
      </p:sp>
    </p:spTree>
    <p:extLst>
      <p:ext uri="{BB962C8B-B14F-4D97-AF65-F5344CB8AC3E}">
        <p14:creationId xmlns:p14="http://schemas.microsoft.com/office/powerpoint/2010/main" val="248519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451526" y="881350"/>
            <a:ext cx="4588307" cy="426455"/>
          </a:xfrm>
        </p:spPr>
        <p:txBody>
          <a:bodyPr>
            <a:normAutofit/>
          </a:bodyPr>
          <a:lstStyle/>
          <a:p>
            <a:r>
              <a:rPr lang="en-US" dirty="0" smtClean="0"/>
              <a:t>Parâmetros de instalação 3 camadas Server</a:t>
            </a: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7974949"/>
              </p:ext>
            </p:extLst>
          </p:nvPr>
        </p:nvGraphicFramePr>
        <p:xfrm>
          <a:off x="274968" y="1648637"/>
          <a:ext cx="11782352" cy="51285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5588"/>
                <a:gridCol w="1872439"/>
                <a:gridCol w="2105247"/>
                <a:gridCol w="4859078"/>
              </a:tblGrid>
              <a:tr h="34519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SQL Server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519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Tipo de Instalação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Parâmetro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Opção</a:t>
                      </a:r>
                      <a:endParaRPr lang="en-US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Explicação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632866">
                <a:tc rowSpan="4">
                  <a:txBody>
                    <a:bodyPr/>
                    <a:lstStyle/>
                    <a:p>
                      <a:pPr lvl="0" algn="ctr"/>
                      <a:endParaRPr lang="en-US" sz="1600" dirty="0" smtClean="0"/>
                    </a:p>
                    <a:p>
                      <a:pPr lvl="0" algn="ctr"/>
                      <a:endParaRPr lang="en-US" sz="1600" dirty="0" smtClean="0"/>
                    </a:p>
                    <a:p>
                      <a:pPr lvl="0" algn="ctr"/>
                      <a:endParaRPr lang="en-US" sz="1600" dirty="0" smtClean="0"/>
                    </a:p>
                    <a:p>
                      <a:pPr lvl="0" algn="ctr"/>
                      <a:endParaRPr lang="en-US" sz="1600" dirty="0" smtClean="0"/>
                    </a:p>
                    <a:p>
                      <a:pPr lvl="0" algn="ctr"/>
                      <a:endParaRPr lang="en-US" sz="1600" dirty="0" smtClean="0"/>
                    </a:p>
                    <a:p>
                      <a:pPr lvl="0" algn="ctr"/>
                      <a:endParaRPr lang="en-US" sz="1600" dirty="0" smtClean="0"/>
                    </a:p>
                    <a:p>
                      <a:pPr lvl="0" algn="ctr"/>
                      <a:r>
                        <a:rPr lang="en-US" sz="1600" b="1" dirty="0" smtClean="0"/>
                        <a:t>3 camadas Server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layer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server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Tipo de instalação</a:t>
                      </a:r>
                      <a:r>
                        <a:rPr lang="en-US" sz="1600" baseline="0" dirty="0" smtClean="0"/>
                        <a:t> (3 camadas server, 3 camadas client ou local)</a:t>
                      </a:r>
                      <a:endParaRPr lang="en-US" sz="1600" dirty="0"/>
                    </a:p>
                  </a:txBody>
                  <a:tcPr/>
                </a:tc>
              </a:tr>
              <a:tr h="101258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db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SQL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Sistema Gerenciador de Banco de dados utilizado.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86297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dbserver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Servidor</a:t>
                      </a:r>
                      <a:r>
                        <a:rPr lang="en-US" sz="1600" baseline="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Hostname ou IP do servidor que está instalado o SGDB. 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86297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dbname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CorporeRM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Nome da instância utilizada no SGDB. 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45190">
                <a:tc gridSpan="4">
                  <a:txBody>
                    <a:bodyPr/>
                    <a:lstStyle/>
                    <a:p>
                      <a:r>
                        <a:rPr lang="en-US" sz="1600" dirty="0" smtClean="0"/>
                        <a:t>Exemplo</a:t>
                      </a:r>
                      <a:r>
                        <a:rPr lang="en-US" sz="1600" baseline="0" dirty="0" smtClean="0"/>
                        <a:t> MSI:</a:t>
                      </a:r>
                      <a:r>
                        <a:rPr lang="en-US" sz="1600" dirty="0" smtClean="0"/>
                        <a:t> C\BibliotecaRM.msi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/passive /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qb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1" i="1" dirty="0" smtClean="0">
                          <a:solidFill>
                            <a:schemeClr val="tx1"/>
                          </a:solidFill>
                        </a:rPr>
                        <a:t>layer=server </a:t>
                      </a:r>
                      <a:r>
                        <a:rPr lang="en-US" sz="1600" b="1" i="1" dirty="0" smtClean="0">
                          <a:solidFill>
                            <a:schemeClr val="tx1"/>
                          </a:solidFill>
                        </a:rPr>
                        <a:t>db=SQL dbserver=Servidor1 dbname=CorporeRM</a:t>
                      </a:r>
                    </a:p>
                    <a:p>
                      <a:r>
                        <a:rPr lang="en-US" sz="1600" dirty="0" smtClean="0"/>
                        <a:t>/passive /qb são parâmetros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nativos</a:t>
                      </a:r>
                      <a:r>
                        <a:rPr lang="en-US" sz="1600" baseline="0" dirty="0" smtClean="0"/>
                        <a:t> do MSI.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Exemplo EXE:  </a:t>
                      </a:r>
                      <a:r>
                        <a:rPr lang="en-US" sz="1600" dirty="0" smtClean="0"/>
                        <a:t>C\BibliotecaRM.exe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/SILENT /SUPPRESSMSGBOXES /retry 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/SILENT /SUPPRESSMSGBOXES /retry  </a:t>
                      </a:r>
                      <a:r>
                        <a:rPr lang="en-US" sz="1600" dirty="0" smtClean="0"/>
                        <a:t>são parâmetros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nativos do EXE.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384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1227"/>
              </p:ext>
            </p:extLst>
          </p:nvPr>
        </p:nvGraphicFramePr>
        <p:xfrm>
          <a:off x="274968" y="1648637"/>
          <a:ext cx="11782352" cy="42656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2539"/>
                <a:gridCol w="2445488"/>
                <a:gridCol w="2105247"/>
                <a:gridCol w="4859078"/>
              </a:tblGrid>
              <a:tr h="34519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ORACLE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519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Tipo de Instalação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Parâmetro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Opção</a:t>
                      </a:r>
                      <a:endParaRPr lang="en-US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Explicação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632866">
                <a:tc rowSpan="3">
                  <a:txBody>
                    <a:bodyPr/>
                    <a:lstStyle/>
                    <a:p>
                      <a:pPr lvl="0" algn="ctr"/>
                      <a:endParaRPr lang="en-US" sz="1600" dirty="0" smtClean="0"/>
                    </a:p>
                    <a:p>
                      <a:pPr lvl="0" algn="ctr"/>
                      <a:endParaRPr lang="en-US" sz="1600" dirty="0" smtClean="0"/>
                    </a:p>
                    <a:p>
                      <a:pPr lvl="0" algn="ctr"/>
                      <a:endParaRPr lang="en-US" sz="1600" dirty="0" smtClean="0"/>
                    </a:p>
                    <a:p>
                      <a:pPr lvl="0" algn="ctr"/>
                      <a:endParaRPr lang="en-US" sz="1600" b="1" dirty="0" smtClean="0"/>
                    </a:p>
                    <a:p>
                      <a:pPr lvl="0" algn="ctr"/>
                      <a:r>
                        <a:rPr lang="en-US" sz="1600" b="1" dirty="0" smtClean="0"/>
                        <a:t>3 </a:t>
                      </a:r>
                      <a:r>
                        <a:rPr lang="en-US" sz="1600" b="1" dirty="0" smtClean="0"/>
                        <a:t>camadas Server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layer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server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Tipo de instalação</a:t>
                      </a:r>
                      <a:r>
                        <a:rPr lang="en-US" sz="1600" baseline="0" dirty="0" smtClean="0"/>
                        <a:t> (3 camadas server, 3 camadas client ou local)</a:t>
                      </a:r>
                      <a:endParaRPr lang="en-US" sz="1600" dirty="0"/>
                    </a:p>
                  </a:txBody>
                  <a:tcPr/>
                </a:tc>
              </a:tr>
              <a:tr h="101258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db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ORACLE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Sistema Gerenciador de Banco de dados utilizado.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86297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dbserver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Servidor</a:t>
                      </a:r>
                      <a:r>
                        <a:rPr lang="en-US" sz="1600" baseline="0" dirty="0" smtClean="0"/>
                        <a:t>1/</a:t>
                      </a:r>
                      <a:r>
                        <a:rPr lang="en-US" sz="1600" baseline="0" dirty="0" err="1" smtClean="0"/>
                        <a:t>Instancia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Hostname ou IP do servidor que está instalado o SGDB e sua instância. 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45190">
                <a:tc gridSpan="4">
                  <a:txBody>
                    <a:bodyPr/>
                    <a:lstStyle/>
                    <a:p>
                      <a:r>
                        <a:rPr lang="en-US" sz="1600" dirty="0" smtClean="0"/>
                        <a:t>Exemplo</a:t>
                      </a:r>
                      <a:r>
                        <a:rPr lang="en-US" sz="1600" baseline="0" dirty="0" smtClean="0"/>
                        <a:t> MSI:</a:t>
                      </a:r>
                      <a:r>
                        <a:rPr lang="en-US" sz="1600" dirty="0" smtClean="0"/>
                        <a:t> C\BibliotecaRM.msi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/passive /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qb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1" i="1" dirty="0" smtClean="0">
                          <a:solidFill>
                            <a:schemeClr val="tx1"/>
                          </a:solidFill>
                        </a:rPr>
                        <a:t>layer=server </a:t>
                      </a:r>
                      <a:r>
                        <a:rPr lang="en-US" sz="1600" b="1" i="1" dirty="0" err="1" smtClean="0">
                          <a:solidFill>
                            <a:schemeClr val="tx1"/>
                          </a:solidFill>
                        </a:rPr>
                        <a:t>db</a:t>
                      </a:r>
                      <a:r>
                        <a:rPr lang="en-US" sz="1600" b="1" i="1" dirty="0" smtClean="0">
                          <a:solidFill>
                            <a:schemeClr val="tx1"/>
                          </a:solidFill>
                        </a:rPr>
                        <a:t>=ORACLE </a:t>
                      </a:r>
                      <a:r>
                        <a:rPr lang="en-US" sz="1600" b="1" i="1" dirty="0" smtClean="0">
                          <a:solidFill>
                            <a:schemeClr val="tx1"/>
                          </a:solidFill>
                        </a:rPr>
                        <a:t>dbserver=Servidor1/CorporeRM</a:t>
                      </a:r>
                    </a:p>
                    <a:p>
                      <a:r>
                        <a:rPr lang="en-US" sz="1600" dirty="0" smtClean="0"/>
                        <a:t>/passive /qb são parâmetros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nativos</a:t>
                      </a:r>
                      <a:r>
                        <a:rPr lang="en-US" sz="1600" baseline="0" dirty="0" smtClean="0"/>
                        <a:t> do MSI</a:t>
                      </a:r>
                      <a:r>
                        <a:rPr lang="en-US" sz="1600" baseline="0" dirty="0" smtClean="0"/>
                        <a:t>.</a:t>
                      </a:r>
                      <a:endParaRPr lang="en-US" sz="1600" baseline="0" dirty="0" smtClean="0"/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Exemplo EXE:  </a:t>
                      </a:r>
                      <a:r>
                        <a:rPr lang="en-US" sz="1600" dirty="0" smtClean="0"/>
                        <a:t>C\BibliotecaRM.exe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/SILENT /SUPPRESSMSGBOXES /retry 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/SILENT /SUPPRESSMSGBOXES /retry  </a:t>
                      </a:r>
                      <a:r>
                        <a:rPr lang="en-US" sz="1600" dirty="0" smtClean="0"/>
                        <a:t>são parâmetros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nativos do EXE.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451526" y="881350"/>
            <a:ext cx="4588307" cy="426455"/>
          </a:xfrm>
        </p:spPr>
        <p:txBody>
          <a:bodyPr>
            <a:normAutofit/>
          </a:bodyPr>
          <a:lstStyle/>
          <a:p>
            <a:r>
              <a:rPr lang="en-US" dirty="0" smtClean="0"/>
              <a:t>Parâmetros de instalação 3 camadas Server</a:t>
            </a:r>
          </a:p>
        </p:txBody>
      </p:sp>
    </p:spTree>
    <p:extLst>
      <p:ext uri="{BB962C8B-B14F-4D97-AF65-F5344CB8AC3E}">
        <p14:creationId xmlns:p14="http://schemas.microsoft.com/office/powerpoint/2010/main" val="146602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6108700" y="3429000"/>
            <a:ext cx="6093619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150" dirty="0" smtClean="0">
                <a:solidFill>
                  <a:schemeClr val="bg1"/>
                </a:solidFill>
                <a:latin typeface="Arial Narrow"/>
                <a:cs typeface="Arial Narrow"/>
              </a:rPr>
              <a:t>Instalação 3 camadas Client</a:t>
            </a:r>
          </a:p>
        </p:txBody>
      </p:sp>
    </p:spTree>
    <p:extLst>
      <p:ext uri="{BB962C8B-B14F-4D97-AF65-F5344CB8AC3E}">
        <p14:creationId xmlns:p14="http://schemas.microsoft.com/office/powerpoint/2010/main" val="71887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451526" y="881350"/>
            <a:ext cx="4588307" cy="426455"/>
          </a:xfrm>
        </p:spPr>
        <p:txBody>
          <a:bodyPr>
            <a:normAutofit/>
          </a:bodyPr>
          <a:lstStyle/>
          <a:p>
            <a:r>
              <a:rPr lang="pt-BR" dirty="0" smtClean="0"/>
              <a:t>Parâmetros de instalação 3 camadas Client</a:t>
            </a:r>
            <a:endParaRPr lang="pt-BR" dirty="0" smtClean="0"/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821579"/>
              </p:ext>
            </p:extLst>
          </p:nvPr>
        </p:nvGraphicFramePr>
        <p:xfrm>
          <a:off x="274968" y="1648637"/>
          <a:ext cx="11782352" cy="4115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5588"/>
                <a:gridCol w="1872439"/>
                <a:gridCol w="2105247"/>
                <a:gridCol w="4859078"/>
              </a:tblGrid>
              <a:tr h="345190">
                <a:tc gridSpan="4">
                  <a:txBody>
                    <a:bodyPr/>
                    <a:lstStyle/>
                    <a:p>
                      <a:pPr algn="ctr"/>
                      <a:r>
                        <a:rPr lang="pt-BR" sz="1600" noProof="0" dirty="0" smtClean="0"/>
                        <a:t>SQL Server / ORACLE</a:t>
                      </a:r>
                      <a:endParaRPr lang="pt-BR" sz="1600" noProof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519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6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Tipo de Instalação</a:t>
                      </a:r>
                      <a:endParaRPr lang="pt-BR" sz="1600" b="1" kern="1200" noProof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6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Parâmetro</a:t>
                      </a:r>
                      <a:endParaRPr lang="pt-BR" sz="1600" b="1" kern="1200" noProof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6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Opção</a:t>
                      </a:r>
                      <a:endParaRPr lang="pt-BR" sz="1600" b="1" kern="1200" noProof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6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Explicação</a:t>
                      </a:r>
                      <a:endParaRPr lang="pt-BR" sz="1600" b="1" kern="1200" noProof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632866">
                <a:tc rowSpan="3">
                  <a:txBody>
                    <a:bodyPr/>
                    <a:lstStyle/>
                    <a:p>
                      <a:pPr lvl="0" algn="ctr"/>
                      <a:endParaRPr lang="pt-BR" sz="1600" noProof="0" dirty="0" smtClean="0"/>
                    </a:p>
                    <a:p>
                      <a:pPr lvl="0" algn="ctr"/>
                      <a:endParaRPr lang="pt-BR" sz="1600" noProof="0" dirty="0" smtClean="0"/>
                    </a:p>
                    <a:p>
                      <a:pPr lvl="0" algn="ctr"/>
                      <a:endParaRPr lang="pt-BR" sz="1600" noProof="0" dirty="0" smtClean="0"/>
                    </a:p>
                    <a:p>
                      <a:pPr lvl="0" algn="ctr"/>
                      <a:r>
                        <a:rPr lang="pt-BR" sz="1600" b="1" noProof="0" dirty="0" smtClean="0"/>
                        <a:t>3 camadas Client</a:t>
                      </a:r>
                      <a:endParaRPr lang="pt-BR" sz="16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dirty="0" err="1" smtClean="0"/>
                        <a:t>layer</a:t>
                      </a:r>
                      <a:endParaRPr lang="pt-BR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dirty="0" smtClean="0"/>
                        <a:t>client</a:t>
                      </a:r>
                      <a:endParaRPr lang="pt-BR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dirty="0" smtClean="0"/>
                        <a:t>Tipo de instalação</a:t>
                      </a:r>
                      <a:r>
                        <a:rPr lang="pt-BR" sz="1600" baseline="0" noProof="0" dirty="0" smtClean="0"/>
                        <a:t> (3 camadas server, 3 camadas client ou local)</a:t>
                      </a:r>
                      <a:endParaRPr lang="pt-BR" sz="1600" noProof="0" dirty="0"/>
                    </a:p>
                  </a:txBody>
                  <a:tcPr/>
                </a:tc>
              </a:tr>
              <a:tr h="86297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600" kern="120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hostserver</a:t>
                      </a:r>
                      <a:endParaRPr lang="pt-BR" sz="16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dirty="0" smtClean="0"/>
                        <a:t>Servidor</a:t>
                      </a:r>
                      <a:r>
                        <a:rPr lang="pt-BR" sz="1600" baseline="0" noProof="0" dirty="0" smtClean="0"/>
                        <a:t>1</a:t>
                      </a:r>
                      <a:endParaRPr lang="pt-BR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Hostname ou IP do servidor que está instalado como 3 camadas server</a:t>
                      </a:r>
                      <a:r>
                        <a:rPr lang="pt-BR" sz="1600" kern="1200" baseline="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16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pPr algn="ctr"/>
                      <a:endParaRPr lang="pt-BR" sz="1600" noProof="0" dirty="0"/>
                    </a:p>
                  </a:txBody>
                  <a:tcPr/>
                </a:tc>
              </a:tr>
              <a:tr h="86297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600" kern="120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hostport</a:t>
                      </a:r>
                      <a:endParaRPr lang="pt-BR" sz="16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dirty="0" smtClean="0"/>
                        <a:t>8050</a:t>
                      </a:r>
                      <a:endParaRPr lang="pt-BR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Porta</a:t>
                      </a:r>
                      <a:r>
                        <a:rPr lang="pt-BR" sz="1600" kern="1200" baseline="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utilizada pelo </a:t>
                      </a:r>
                      <a:r>
                        <a:rPr lang="pt-BR" sz="16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servidor que está instalado como 3 camadas server</a:t>
                      </a:r>
                      <a:r>
                        <a:rPr lang="pt-BR" sz="1600" kern="1200" baseline="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16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pPr algn="ctr"/>
                      <a:endParaRPr lang="pt-BR" sz="1600" noProof="0" dirty="0"/>
                    </a:p>
                  </a:txBody>
                  <a:tcPr/>
                </a:tc>
              </a:tr>
              <a:tr h="345190">
                <a:tc gridSpan="4">
                  <a:txBody>
                    <a:bodyPr/>
                    <a:lstStyle/>
                    <a:p>
                      <a:r>
                        <a:rPr lang="pt-BR" sz="1600" noProof="0" dirty="0" smtClean="0"/>
                        <a:t>Exemplo</a:t>
                      </a:r>
                      <a:r>
                        <a:rPr lang="pt-BR" sz="1600" baseline="0" noProof="0" dirty="0" smtClean="0"/>
                        <a:t> MSI:</a:t>
                      </a:r>
                      <a:r>
                        <a:rPr lang="pt-BR" sz="1600" noProof="0" dirty="0" smtClean="0"/>
                        <a:t> C\BibliotecaRM.msi </a:t>
                      </a:r>
                      <a:r>
                        <a:rPr lang="pt-BR" sz="16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/passive /qb </a:t>
                      </a:r>
                      <a:r>
                        <a:rPr lang="pt-BR" sz="1600" b="1" kern="120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layer</a:t>
                      </a:r>
                      <a:r>
                        <a:rPr lang="pt-BR" sz="16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=client </a:t>
                      </a:r>
                      <a:r>
                        <a:rPr lang="pt-BR" sz="1600" b="1" kern="120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hostserver</a:t>
                      </a:r>
                      <a:r>
                        <a:rPr lang="pt-BR" sz="16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=Servidor1 </a:t>
                      </a:r>
                      <a:r>
                        <a:rPr lang="pt-BR" sz="1600" b="1" kern="120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hostport</a:t>
                      </a:r>
                      <a:r>
                        <a:rPr lang="pt-BR" sz="16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=8050</a:t>
                      </a:r>
                      <a:endParaRPr lang="pt-BR" sz="1600" b="1" i="1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pt-BR" sz="1600" noProof="0" dirty="0" smtClean="0"/>
                        <a:t>/passive /qb são parâmetros</a:t>
                      </a:r>
                      <a:r>
                        <a:rPr lang="pt-BR" sz="1600" baseline="0" noProof="0" dirty="0" smtClean="0"/>
                        <a:t> </a:t>
                      </a:r>
                      <a:r>
                        <a:rPr lang="pt-BR" sz="1600" noProof="0" dirty="0" smtClean="0"/>
                        <a:t>nativos</a:t>
                      </a:r>
                      <a:r>
                        <a:rPr lang="pt-BR" sz="1600" baseline="0" noProof="0" dirty="0" smtClean="0"/>
                        <a:t> do MSI.</a:t>
                      </a:r>
                    </a:p>
                    <a:p>
                      <a:r>
                        <a:rPr lang="pt-BR" sz="16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Exemplo EXE:  </a:t>
                      </a:r>
                      <a:r>
                        <a:rPr lang="pt-BR" sz="1600" noProof="0" dirty="0" smtClean="0"/>
                        <a:t>C\BibliotecaRM.exe </a:t>
                      </a:r>
                      <a:r>
                        <a:rPr lang="pt-BR" sz="16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/SILENT /SUPPRESSMSGBOXES /</a:t>
                      </a:r>
                      <a:r>
                        <a:rPr lang="pt-BR" sz="1600" kern="120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retry</a:t>
                      </a:r>
                      <a:r>
                        <a:rPr lang="pt-BR" sz="16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pt-BR" sz="16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/SILENT /SUPPRESSMSGBOXES /</a:t>
                      </a:r>
                      <a:r>
                        <a:rPr lang="pt-BR" sz="1600" kern="120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retry</a:t>
                      </a:r>
                      <a:r>
                        <a:rPr lang="pt-BR" sz="16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pt-BR" sz="1600" noProof="0" dirty="0" smtClean="0"/>
                        <a:t>são parâmetros</a:t>
                      </a:r>
                      <a:r>
                        <a:rPr lang="pt-BR" sz="1600" baseline="0" noProof="0" dirty="0" smtClean="0"/>
                        <a:t> </a:t>
                      </a:r>
                      <a:r>
                        <a:rPr lang="pt-BR" sz="16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nativos do EXE.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799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6108700" y="3429000"/>
            <a:ext cx="6093619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150" dirty="0" smtClean="0">
                <a:solidFill>
                  <a:schemeClr val="bg1"/>
                </a:solidFill>
                <a:latin typeface="Arial Narrow"/>
                <a:cs typeface="Arial Narrow"/>
              </a:rPr>
              <a:t>Instalação Local</a:t>
            </a:r>
          </a:p>
        </p:txBody>
      </p:sp>
    </p:spTree>
    <p:extLst>
      <p:ext uri="{BB962C8B-B14F-4D97-AF65-F5344CB8AC3E}">
        <p14:creationId xmlns:p14="http://schemas.microsoft.com/office/powerpoint/2010/main" val="196279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451526" y="881350"/>
            <a:ext cx="4588307" cy="426455"/>
          </a:xfrm>
        </p:spPr>
        <p:txBody>
          <a:bodyPr>
            <a:normAutofit/>
          </a:bodyPr>
          <a:lstStyle/>
          <a:p>
            <a:r>
              <a:rPr lang="en-US" dirty="0" smtClean="0"/>
              <a:t>Parâmetros de instalação 3 camadas Server</a:t>
            </a: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843529"/>
              </p:ext>
            </p:extLst>
          </p:nvPr>
        </p:nvGraphicFramePr>
        <p:xfrm>
          <a:off x="274968" y="1648637"/>
          <a:ext cx="11782352" cy="51285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5588"/>
                <a:gridCol w="1872439"/>
                <a:gridCol w="2105247"/>
                <a:gridCol w="4859078"/>
              </a:tblGrid>
              <a:tr h="34519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SQL Server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519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Tipo de Instalação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Parâmetro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Opção</a:t>
                      </a:r>
                      <a:endParaRPr lang="en-US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Explicação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632866">
                <a:tc rowSpan="4">
                  <a:txBody>
                    <a:bodyPr/>
                    <a:lstStyle/>
                    <a:p>
                      <a:pPr lvl="0" algn="ctr"/>
                      <a:endParaRPr lang="en-US" sz="1600" dirty="0" smtClean="0"/>
                    </a:p>
                    <a:p>
                      <a:pPr lvl="0" algn="ctr"/>
                      <a:endParaRPr lang="en-US" sz="1600" dirty="0" smtClean="0"/>
                    </a:p>
                    <a:p>
                      <a:pPr lvl="0" algn="ctr"/>
                      <a:endParaRPr lang="en-US" sz="1600" dirty="0" smtClean="0"/>
                    </a:p>
                    <a:p>
                      <a:pPr lvl="0" algn="ctr"/>
                      <a:endParaRPr lang="en-US" sz="1600" dirty="0" smtClean="0"/>
                    </a:p>
                    <a:p>
                      <a:pPr lvl="0" algn="ctr"/>
                      <a:endParaRPr lang="en-US" sz="1600" dirty="0" smtClean="0"/>
                    </a:p>
                    <a:p>
                      <a:pPr lvl="0" algn="ctr"/>
                      <a:r>
                        <a:rPr lang="en-US" sz="1600" b="1" dirty="0" smtClean="0"/>
                        <a:t>3 camadas Server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layer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Local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Tipo de instalação</a:t>
                      </a:r>
                      <a:r>
                        <a:rPr lang="en-US" sz="1600" baseline="0" dirty="0" smtClean="0"/>
                        <a:t> (3 camadas server, 3 camadas client ou local)</a:t>
                      </a:r>
                      <a:endParaRPr lang="en-US" sz="1600" dirty="0"/>
                    </a:p>
                  </a:txBody>
                  <a:tcPr/>
                </a:tc>
              </a:tr>
              <a:tr h="101258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db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SQL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Sistema Gerenciador de Banco de dados utilizado.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86297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dbserver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Servidor</a:t>
                      </a:r>
                      <a:r>
                        <a:rPr lang="en-US" sz="1600" baseline="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Hostname ou IP do servidor que está instalado o SGDB. 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86297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dbname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CorporeRM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Nome da instância utilizada no SGDB. 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45190">
                <a:tc gridSpan="4">
                  <a:txBody>
                    <a:bodyPr/>
                    <a:lstStyle/>
                    <a:p>
                      <a:r>
                        <a:rPr lang="en-US" sz="1600" b="1" dirty="0" smtClean="0"/>
                        <a:t>Exemplo</a:t>
                      </a:r>
                      <a:r>
                        <a:rPr lang="en-US" sz="1600" b="1" baseline="0" dirty="0" smtClean="0"/>
                        <a:t> MSI: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dirty="0" smtClean="0"/>
                        <a:t>C\BibliotecaRM.msi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/passive /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qb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1" i="1" dirty="0" smtClean="0">
                          <a:solidFill>
                            <a:schemeClr val="tx1"/>
                          </a:solidFill>
                        </a:rPr>
                        <a:t>layer=Local </a:t>
                      </a:r>
                      <a:r>
                        <a:rPr lang="en-US" sz="1600" b="1" i="1" dirty="0" smtClean="0">
                          <a:solidFill>
                            <a:schemeClr val="tx1"/>
                          </a:solidFill>
                        </a:rPr>
                        <a:t>db=SQL dbserver=Servidor1 dbname=CorporeRM</a:t>
                      </a:r>
                    </a:p>
                    <a:p>
                      <a:r>
                        <a:rPr lang="en-US" sz="1600" dirty="0" smtClean="0"/>
                        <a:t>/passive /qb são parâmetros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nativos</a:t>
                      </a:r>
                      <a:r>
                        <a:rPr lang="en-US" sz="1600" baseline="0" dirty="0" smtClean="0"/>
                        <a:t> do MSI</a:t>
                      </a:r>
                      <a:r>
                        <a:rPr lang="en-US" sz="1600" baseline="0" dirty="0" smtClean="0"/>
                        <a:t>.</a:t>
                      </a:r>
                      <a:endParaRPr lang="en-US" sz="1600" baseline="0" dirty="0" smtClean="0"/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Exemplo EXE:  </a:t>
                      </a:r>
                      <a:r>
                        <a:rPr lang="en-US" sz="1600" dirty="0" smtClean="0"/>
                        <a:t>C\BibliotecaRM.exe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/SILENT /SUPPRESSMSGBOXES /retry 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/SILENT /SUPPRESSMSGBOXES /retry  </a:t>
                      </a:r>
                      <a:r>
                        <a:rPr lang="en-US" sz="1600" dirty="0" smtClean="0"/>
                        <a:t>são parâmetros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nativos do EXE.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26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015975"/>
              </p:ext>
            </p:extLst>
          </p:nvPr>
        </p:nvGraphicFramePr>
        <p:xfrm>
          <a:off x="274968" y="1648637"/>
          <a:ext cx="11782352" cy="45094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5588"/>
                <a:gridCol w="1872439"/>
                <a:gridCol w="2105247"/>
                <a:gridCol w="4859078"/>
              </a:tblGrid>
              <a:tr h="34519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ORACLE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519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Tipo de Instalação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Parâmetro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Opção</a:t>
                      </a:r>
                      <a:endParaRPr lang="en-US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Explicação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632866">
                <a:tc rowSpan="3">
                  <a:txBody>
                    <a:bodyPr/>
                    <a:lstStyle/>
                    <a:p>
                      <a:pPr lvl="0" algn="ctr"/>
                      <a:endParaRPr lang="en-US" sz="1600" dirty="0" smtClean="0"/>
                    </a:p>
                    <a:p>
                      <a:pPr lvl="0" algn="ctr"/>
                      <a:endParaRPr lang="en-US" sz="1600" dirty="0" smtClean="0"/>
                    </a:p>
                    <a:p>
                      <a:pPr lvl="0" algn="ctr"/>
                      <a:endParaRPr lang="en-US" sz="1600" dirty="0" smtClean="0"/>
                    </a:p>
                    <a:p>
                      <a:pPr lvl="0" algn="ctr"/>
                      <a:endParaRPr lang="en-US" sz="1600" dirty="0" smtClean="0"/>
                    </a:p>
                    <a:p>
                      <a:pPr lvl="0" algn="ctr"/>
                      <a:endParaRPr lang="en-US" sz="1600" dirty="0" smtClean="0"/>
                    </a:p>
                    <a:p>
                      <a:pPr lvl="0" algn="ctr"/>
                      <a:r>
                        <a:rPr lang="en-US" sz="1600" b="1" dirty="0" smtClean="0"/>
                        <a:t>3 camadas Server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layer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Local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Tipo de instalação</a:t>
                      </a:r>
                      <a:r>
                        <a:rPr lang="en-US" sz="1600" baseline="0" dirty="0" smtClean="0"/>
                        <a:t> (3 camadas server, 3 camadas client ou local)</a:t>
                      </a:r>
                      <a:endParaRPr lang="en-US" sz="1600" dirty="0"/>
                    </a:p>
                  </a:txBody>
                  <a:tcPr/>
                </a:tc>
              </a:tr>
              <a:tr h="101258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db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ORACLE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Sistema Gerenciador de Banco de dados utilizado.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86297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dbserver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Servidor</a:t>
                      </a:r>
                      <a:r>
                        <a:rPr lang="en-US" sz="1600" baseline="0" dirty="0" smtClean="0"/>
                        <a:t>1/</a:t>
                      </a:r>
                      <a:r>
                        <a:rPr lang="en-US" sz="1600" baseline="0" dirty="0" err="1" smtClean="0"/>
                        <a:t>Instancia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Hostname ou IP do servidor que está instalado o SGDB e sua instância. 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45190">
                <a:tc gridSpan="4">
                  <a:txBody>
                    <a:bodyPr/>
                    <a:lstStyle/>
                    <a:p>
                      <a:r>
                        <a:rPr lang="en-US" sz="1600" b="1" dirty="0" smtClean="0"/>
                        <a:t>Exemplo</a:t>
                      </a:r>
                      <a:r>
                        <a:rPr lang="en-US" sz="1600" b="1" baseline="0" dirty="0" smtClean="0"/>
                        <a:t> MSI</a:t>
                      </a:r>
                      <a:r>
                        <a:rPr lang="en-US" sz="1600" baseline="0" dirty="0" smtClean="0"/>
                        <a:t>:</a:t>
                      </a:r>
                      <a:r>
                        <a:rPr lang="en-US" sz="1600" dirty="0" smtClean="0"/>
                        <a:t> C\BibliotecaRM.msi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/passive /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qb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1" i="1" dirty="0" smtClean="0">
                          <a:solidFill>
                            <a:schemeClr val="tx1"/>
                          </a:solidFill>
                        </a:rPr>
                        <a:t>layer=Local </a:t>
                      </a:r>
                      <a:r>
                        <a:rPr lang="en-US" sz="1600" b="1" i="1" dirty="0" err="1" smtClean="0">
                          <a:solidFill>
                            <a:schemeClr val="tx1"/>
                          </a:solidFill>
                        </a:rPr>
                        <a:t>db</a:t>
                      </a:r>
                      <a:r>
                        <a:rPr lang="en-US" sz="1600" b="1" i="1" dirty="0" smtClean="0">
                          <a:solidFill>
                            <a:schemeClr val="tx1"/>
                          </a:solidFill>
                        </a:rPr>
                        <a:t>=ORACLE </a:t>
                      </a:r>
                      <a:r>
                        <a:rPr lang="en-US" sz="1600" b="1" i="1" dirty="0" err="1" smtClean="0">
                          <a:solidFill>
                            <a:schemeClr val="tx1"/>
                          </a:solidFill>
                        </a:rPr>
                        <a:t>dbserver</a:t>
                      </a:r>
                      <a:r>
                        <a:rPr lang="en-US" sz="1600" b="1" i="1" dirty="0" smtClean="0">
                          <a:solidFill>
                            <a:schemeClr val="tx1"/>
                          </a:solidFill>
                        </a:rPr>
                        <a:t>=Servidor1/</a:t>
                      </a:r>
                      <a:r>
                        <a:rPr lang="en-US" sz="1600" b="1" i="1" dirty="0" err="1" smtClean="0">
                          <a:solidFill>
                            <a:schemeClr val="tx1"/>
                          </a:solidFill>
                        </a:rPr>
                        <a:t>Instancia</a:t>
                      </a:r>
                      <a:endParaRPr lang="en-US" sz="1600" b="1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600" dirty="0" smtClean="0"/>
                        <a:t>/passive /qb são parâmetros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nativos</a:t>
                      </a:r>
                      <a:r>
                        <a:rPr lang="en-US" sz="1600" baseline="0" dirty="0" smtClean="0"/>
                        <a:t> do MSI</a:t>
                      </a:r>
                      <a:r>
                        <a:rPr lang="en-US" sz="1600" baseline="0" dirty="0" smtClean="0"/>
                        <a:t>.</a:t>
                      </a:r>
                    </a:p>
                    <a:p>
                      <a:endParaRPr lang="en-US" sz="1600" baseline="0" dirty="0" smtClean="0"/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Exemplo EXE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 </a:t>
                      </a:r>
                      <a:r>
                        <a:rPr lang="en-US" sz="1600" dirty="0" smtClean="0"/>
                        <a:t>C\BibliotecaRM.exe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/SILENT /SUPPRESSMSGBOXES /retry 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/SILENT /SUPPRESSMSGBOXES /retry  </a:t>
                      </a:r>
                      <a:r>
                        <a:rPr lang="en-US" sz="1600" dirty="0" smtClean="0"/>
                        <a:t>são parâmetros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nativos do EXE.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451526" y="881350"/>
            <a:ext cx="4588307" cy="426455"/>
          </a:xfrm>
        </p:spPr>
        <p:txBody>
          <a:bodyPr>
            <a:normAutofit/>
          </a:bodyPr>
          <a:lstStyle/>
          <a:p>
            <a:r>
              <a:rPr lang="en-US" dirty="0" smtClean="0"/>
              <a:t>Parâmetros de instalação 3 camadas Server</a:t>
            </a:r>
          </a:p>
        </p:txBody>
      </p:sp>
    </p:spTree>
    <p:extLst>
      <p:ext uri="{BB962C8B-B14F-4D97-AF65-F5344CB8AC3E}">
        <p14:creationId xmlns:p14="http://schemas.microsoft.com/office/powerpoint/2010/main" val="54502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Fábio Nunes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SQA - Framework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US" dirty="0" smtClean="0"/>
              <a:t>fabio.nunes@totvs.com.br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10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6096000" y="998935"/>
            <a:ext cx="3749279" cy="2239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650" dirty="0">
                <a:solidFill>
                  <a:srgbClr val="00739C"/>
                </a:solidFill>
                <a:latin typeface="Arial Narrow"/>
                <a:cs typeface="Arial Narrow"/>
              </a:rPr>
              <a:t>HOJE FALAREMOS SOBRE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74267" y="3471925"/>
            <a:ext cx="5141601" cy="1778491"/>
          </a:xfrm>
        </p:spPr>
        <p:txBody>
          <a:bodyPr/>
          <a:lstStyle/>
          <a:p>
            <a:r>
              <a:rPr lang="en-US" dirty="0" smtClean="0"/>
              <a:t>OBJETIVO</a:t>
            </a:r>
          </a:p>
          <a:p>
            <a:r>
              <a:rPr lang="en-US" dirty="0" smtClean="0"/>
              <a:t>PARÂMETROS DE INSTALAÇÃO RM</a:t>
            </a:r>
          </a:p>
          <a:p>
            <a:r>
              <a:rPr lang="en-US" dirty="0"/>
              <a:t>PARÂMETROS DE </a:t>
            </a:r>
            <a:r>
              <a:rPr lang="en-US" dirty="0" smtClean="0"/>
              <a:t>DESINSTALAÇÃO RM</a:t>
            </a:r>
          </a:p>
          <a:p>
            <a:r>
              <a:rPr lang="en-US" dirty="0" smtClean="0"/>
              <a:t>INSTALAÇÃO 3 CAMADAS SERVER</a:t>
            </a:r>
          </a:p>
          <a:p>
            <a:r>
              <a:rPr lang="en-US" dirty="0" smtClean="0"/>
              <a:t>INSTALAÇÃO 3 CAMADAS CLIENT</a:t>
            </a:r>
          </a:p>
          <a:p>
            <a:r>
              <a:rPr lang="en-US" dirty="0" smtClean="0"/>
              <a:t>INSTALAÇÃO LOCAL</a:t>
            </a:r>
          </a:p>
        </p:txBody>
      </p:sp>
    </p:spTree>
    <p:extLst>
      <p:ext uri="{BB962C8B-B14F-4D97-AF65-F5344CB8AC3E}">
        <p14:creationId xmlns:p14="http://schemas.microsoft.com/office/powerpoint/2010/main" val="63322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6096000" y="3429000"/>
            <a:ext cx="6093619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150" dirty="0" smtClean="0">
                <a:solidFill>
                  <a:schemeClr val="bg1"/>
                </a:solidFill>
                <a:latin typeface="Arial Narrow"/>
                <a:cs typeface="Arial Narrow"/>
              </a:rPr>
              <a:t>Objetivo</a:t>
            </a:r>
            <a:endParaRPr lang="en-US" sz="315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45123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451527" y="881350"/>
            <a:ext cx="2771831" cy="363250"/>
          </a:xfrm>
        </p:spPr>
        <p:txBody>
          <a:bodyPr/>
          <a:lstStyle/>
          <a:p>
            <a:r>
              <a:rPr lang="en-US" dirty="0" smtClean="0"/>
              <a:t>Objetivo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3732635" y="1244600"/>
            <a:ext cx="7892061" cy="1023650"/>
          </a:xfrm>
        </p:spPr>
        <p:txBody>
          <a:bodyPr/>
          <a:lstStyle/>
          <a:p>
            <a:r>
              <a:rPr lang="pt-BR" dirty="0" smtClean="0"/>
              <a:t>Os parâmetros de instalação do RM tem como objetivo otimizar o processo de instalação do produto, que tornará a instalação mais rápida e fácil. Diminuindo a interação do instalador com o usuário.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00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6108700" y="3429000"/>
            <a:ext cx="6093619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150" dirty="0" smtClean="0">
                <a:solidFill>
                  <a:schemeClr val="bg1"/>
                </a:solidFill>
                <a:latin typeface="Arial Narrow"/>
                <a:cs typeface="Arial Narrow"/>
              </a:rPr>
              <a:t>Parâmetros de instalação RM</a:t>
            </a:r>
          </a:p>
        </p:txBody>
      </p:sp>
    </p:spTree>
    <p:extLst>
      <p:ext uri="{BB962C8B-B14F-4D97-AF65-F5344CB8AC3E}">
        <p14:creationId xmlns:p14="http://schemas.microsoft.com/office/powerpoint/2010/main" val="246033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451527" y="881349"/>
            <a:ext cx="2977473" cy="534257"/>
          </a:xfrm>
        </p:spPr>
        <p:txBody>
          <a:bodyPr/>
          <a:lstStyle/>
          <a:p>
            <a:r>
              <a:rPr lang="en-US" dirty="0" smtClean="0"/>
              <a:t>Parâmetros de instalação RM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51527" y="2329150"/>
            <a:ext cx="2771831" cy="2763550"/>
          </a:xfrm>
        </p:spPr>
        <p:txBody>
          <a:bodyPr>
            <a:normAutofit/>
          </a:bodyPr>
          <a:lstStyle/>
          <a:p>
            <a:r>
              <a:rPr lang="pt-BR" dirty="0" smtClean="0"/>
              <a:t>Os Parâmetros deverão ser passados no </a:t>
            </a:r>
            <a:r>
              <a:rPr lang="pt-BR" b="1" dirty="0" smtClean="0"/>
              <a:t>atalho</a:t>
            </a:r>
            <a:r>
              <a:rPr lang="pt-BR" dirty="0" smtClean="0"/>
              <a:t> do instalador ou pelo executar do Windows.</a:t>
            </a:r>
          </a:p>
          <a:p>
            <a:endParaRPr lang="pt-BR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5966" y="877525"/>
            <a:ext cx="4066667" cy="2531496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424" y="877525"/>
            <a:ext cx="3590476" cy="4833650"/>
          </a:xfrm>
          <a:prstGeom prst="rect">
            <a:avLst/>
          </a:prstGeom>
        </p:spPr>
      </p:pic>
      <p:sp>
        <p:nvSpPr>
          <p:cNvPr id="6" name="Content Placeholder 3"/>
          <p:cNvSpPr txBox="1">
            <a:spLocks/>
          </p:cNvSpPr>
          <p:nvPr/>
        </p:nvSpPr>
        <p:spPr>
          <a:xfrm>
            <a:off x="451527" y="6006243"/>
            <a:ext cx="10585068" cy="680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100" kern="1200">
                <a:solidFill>
                  <a:srgbClr val="4A5C61"/>
                </a:solidFill>
                <a:latin typeface="Arial Narrow"/>
                <a:ea typeface="+mn-ea"/>
                <a:cs typeface="Arial Narrow"/>
              </a:defRPr>
            </a:lvl1pPr>
            <a:lvl2pPr marL="883444" indent="-339329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2100" kern="1200">
                <a:solidFill>
                  <a:srgbClr val="4A5C61"/>
                </a:solidFill>
                <a:latin typeface="Arial Narrow"/>
                <a:ea typeface="+mn-ea"/>
                <a:cs typeface="Arial Narrow"/>
              </a:defRPr>
            </a:lvl2pPr>
            <a:lvl3pPr marL="1359694" indent="-2714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70000"/>
              <a:buFont typeface="Courier New"/>
              <a:buChar char="o"/>
              <a:defRPr sz="2100" kern="1200">
                <a:solidFill>
                  <a:srgbClr val="4A5C61"/>
                </a:solidFill>
                <a:latin typeface="Arial Narrow"/>
                <a:ea typeface="+mn-ea"/>
                <a:cs typeface="Arial Narrow"/>
              </a:defRPr>
            </a:lvl3pPr>
            <a:lvl4pPr marL="1903810" indent="-2714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Lucida Grande"/>
              <a:buChar char="–"/>
              <a:defRPr sz="2100" kern="1200">
                <a:solidFill>
                  <a:srgbClr val="4A5C6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4A5C6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Os </a:t>
            </a:r>
            <a:r>
              <a:rPr lang="pt-BR" b="1" dirty="0" smtClean="0"/>
              <a:t>parâmetros RM </a:t>
            </a:r>
            <a:r>
              <a:rPr lang="pt-BR" dirty="0" smtClean="0"/>
              <a:t>serão utilizados somente nos instaladores MSI. Possuindo os seguintes tipos de instalações: 3 camadas </a:t>
            </a:r>
            <a:r>
              <a:rPr lang="pt-BR" b="1" dirty="0" smtClean="0"/>
              <a:t>server</a:t>
            </a:r>
            <a:r>
              <a:rPr lang="pt-BR" dirty="0" smtClean="0"/>
              <a:t>, 3 camadas </a:t>
            </a:r>
            <a:r>
              <a:rPr lang="pt-BR" b="1" dirty="0" smtClean="0"/>
              <a:t>client </a:t>
            </a:r>
            <a:r>
              <a:rPr lang="pt-BR" dirty="0" smtClean="0"/>
              <a:t>ou </a:t>
            </a:r>
            <a:r>
              <a:rPr lang="pt-BR" b="1" dirty="0" smtClean="0"/>
              <a:t>local</a:t>
            </a:r>
            <a:r>
              <a:rPr lang="pt-BR" dirty="0" smtClean="0"/>
              <a:t>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1027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6108700" y="3429000"/>
            <a:ext cx="6093619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150" dirty="0" smtClean="0">
                <a:solidFill>
                  <a:schemeClr val="bg1"/>
                </a:solidFill>
                <a:latin typeface="Arial Narrow"/>
                <a:cs typeface="Arial Narrow"/>
              </a:rPr>
              <a:t>Parâmetros de desinstalação RM</a:t>
            </a:r>
          </a:p>
        </p:txBody>
      </p:sp>
    </p:spTree>
    <p:extLst>
      <p:ext uri="{BB962C8B-B14F-4D97-AF65-F5344CB8AC3E}">
        <p14:creationId xmlns:p14="http://schemas.microsoft.com/office/powerpoint/2010/main" val="154037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51527" y="2329150"/>
            <a:ext cx="2771831" cy="2763550"/>
          </a:xfrm>
        </p:spPr>
        <p:txBody>
          <a:bodyPr>
            <a:normAutofit/>
          </a:bodyPr>
          <a:lstStyle/>
          <a:p>
            <a:r>
              <a:rPr lang="pt-BR" dirty="0" smtClean="0"/>
              <a:t>Os Parâmetros deverão ser passados no </a:t>
            </a:r>
            <a:r>
              <a:rPr lang="pt-BR" b="1" dirty="0" smtClean="0"/>
              <a:t>atalho</a:t>
            </a:r>
            <a:r>
              <a:rPr lang="pt-BR" dirty="0" smtClean="0"/>
              <a:t> do instalador ou pelo executar do Windows.</a:t>
            </a:r>
          </a:p>
          <a:p>
            <a:endParaRPr lang="pt-BR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451527" y="6006243"/>
            <a:ext cx="10585068" cy="680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100" kern="1200">
                <a:solidFill>
                  <a:srgbClr val="4A5C61"/>
                </a:solidFill>
                <a:latin typeface="Arial Narrow"/>
                <a:ea typeface="+mn-ea"/>
                <a:cs typeface="Arial Narrow"/>
              </a:defRPr>
            </a:lvl1pPr>
            <a:lvl2pPr marL="883444" indent="-339329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2100" kern="1200">
                <a:solidFill>
                  <a:srgbClr val="4A5C61"/>
                </a:solidFill>
                <a:latin typeface="Arial Narrow"/>
                <a:ea typeface="+mn-ea"/>
                <a:cs typeface="Arial Narrow"/>
              </a:defRPr>
            </a:lvl2pPr>
            <a:lvl3pPr marL="1359694" indent="-2714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70000"/>
              <a:buFont typeface="Courier New"/>
              <a:buChar char="o"/>
              <a:defRPr sz="2100" kern="1200">
                <a:solidFill>
                  <a:srgbClr val="4A5C61"/>
                </a:solidFill>
                <a:latin typeface="Arial Narrow"/>
                <a:ea typeface="+mn-ea"/>
                <a:cs typeface="Arial Narrow"/>
              </a:defRPr>
            </a:lvl3pPr>
            <a:lvl4pPr marL="1903810" indent="-2714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Lucida Grande"/>
              <a:buChar char="–"/>
              <a:defRPr sz="2100" kern="1200">
                <a:solidFill>
                  <a:srgbClr val="4A5C6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4A5C6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Os </a:t>
            </a:r>
            <a:r>
              <a:rPr lang="pt-BR" b="1" dirty="0" smtClean="0"/>
              <a:t>parâmetros de desinstalação RM </a:t>
            </a:r>
            <a:r>
              <a:rPr lang="pt-BR" dirty="0" smtClean="0"/>
              <a:t>serão utilizados somente nos instaladores MSI. </a:t>
            </a:r>
            <a:endParaRPr lang="pt-BR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451527" y="881350"/>
            <a:ext cx="3294973" cy="680750"/>
          </a:xfrm>
        </p:spPr>
        <p:txBody>
          <a:bodyPr/>
          <a:lstStyle/>
          <a:p>
            <a:r>
              <a:rPr lang="en-US" dirty="0" smtClean="0"/>
              <a:t>Parâmetros de desinstalação RM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096" y="881350"/>
            <a:ext cx="3590476" cy="4841653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430" y="881350"/>
            <a:ext cx="4066667" cy="22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2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83292"/>
              </p:ext>
            </p:extLst>
          </p:nvPr>
        </p:nvGraphicFramePr>
        <p:xfrm>
          <a:off x="451527" y="1786861"/>
          <a:ext cx="11133767" cy="1557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9155"/>
                <a:gridCol w="2652479"/>
                <a:gridCol w="6122133"/>
              </a:tblGrid>
              <a:tr h="34519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6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Parâmetro</a:t>
                      </a:r>
                      <a:endParaRPr lang="pt-BR" sz="1600" b="1" kern="1200" noProof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6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Opção</a:t>
                      </a:r>
                      <a:endParaRPr lang="pt-BR" sz="1600" b="1" kern="1200" noProof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6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Explicação</a:t>
                      </a:r>
                      <a:endParaRPr lang="pt-BR" sz="1600" b="1" kern="1200" noProof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632866"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dirty="0" smtClean="0"/>
                        <a:t>DELALL</a:t>
                      </a:r>
                      <a:endParaRPr lang="pt-BR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dirty="0" smtClean="0"/>
                        <a:t>YES | NO</a:t>
                      </a:r>
                      <a:endParaRPr lang="pt-BR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dirty="0" smtClean="0"/>
                        <a:t>Apaga todos</a:t>
                      </a:r>
                      <a:r>
                        <a:rPr lang="pt-BR" sz="1600" baseline="0" noProof="0" dirty="0" smtClean="0"/>
                        <a:t> os arquivos contido na pasta do RM.</a:t>
                      </a:r>
                      <a:endParaRPr lang="pt-BR" sz="1600" noProof="0" dirty="0"/>
                    </a:p>
                  </a:txBody>
                  <a:tcPr/>
                </a:tc>
              </a:tr>
              <a:tr h="345190">
                <a:tc gridSpan="3">
                  <a:txBody>
                    <a:bodyPr/>
                    <a:lstStyle/>
                    <a:p>
                      <a:r>
                        <a:rPr lang="pt-BR" sz="1600" noProof="0" dirty="0" smtClean="0"/>
                        <a:t>Exemplo</a:t>
                      </a:r>
                      <a:r>
                        <a:rPr lang="pt-BR" sz="1600" baseline="0" noProof="0" dirty="0" smtClean="0"/>
                        <a:t> MSI:</a:t>
                      </a:r>
                      <a:r>
                        <a:rPr lang="pt-BR" sz="1600" noProof="0" dirty="0" smtClean="0"/>
                        <a:t> </a:t>
                      </a:r>
                      <a:r>
                        <a:rPr lang="pt-BR" sz="1600" noProof="0" dirty="0" err="1" smtClean="0"/>
                        <a:t>msiexec</a:t>
                      </a:r>
                      <a:r>
                        <a:rPr lang="pt-BR" sz="1600" noProof="0" dirty="0" smtClean="0"/>
                        <a:t> /x C:\BibliotecaRM.msi /passive /qb </a:t>
                      </a:r>
                      <a:r>
                        <a:rPr lang="pt-BR" sz="1600" b="1" noProof="0" dirty="0" err="1" smtClean="0"/>
                        <a:t>delall</a:t>
                      </a:r>
                      <a:r>
                        <a:rPr lang="pt-BR" sz="1600" b="1" noProof="0" dirty="0" smtClean="0"/>
                        <a:t>=Yes</a:t>
                      </a:r>
                      <a:endParaRPr lang="pt-BR" sz="1600" b="1" i="1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pt-BR" sz="1600" baseline="0" noProof="0" dirty="0" smtClean="0"/>
                        <a:t>/x ,</a:t>
                      </a:r>
                      <a:r>
                        <a:rPr lang="pt-BR" sz="1600" noProof="0" dirty="0" smtClean="0"/>
                        <a:t>/passive, /qb são parâmetros</a:t>
                      </a:r>
                      <a:r>
                        <a:rPr lang="pt-BR" sz="1600" baseline="0" noProof="0" dirty="0" smtClean="0"/>
                        <a:t> </a:t>
                      </a:r>
                      <a:r>
                        <a:rPr lang="pt-BR" sz="1600" noProof="0" dirty="0" smtClean="0"/>
                        <a:t>nativos</a:t>
                      </a:r>
                      <a:r>
                        <a:rPr lang="pt-BR" sz="1600" baseline="0" noProof="0" dirty="0" smtClean="0"/>
                        <a:t> do MSI.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Espaço Reservado para Texto 1"/>
          <p:cNvSpPr>
            <a:spLocks noGrp="1"/>
          </p:cNvSpPr>
          <p:nvPr>
            <p:ph type="body" idx="13"/>
          </p:nvPr>
        </p:nvSpPr>
        <p:spPr>
          <a:xfrm>
            <a:off x="451527" y="881350"/>
            <a:ext cx="3259236" cy="639762"/>
          </a:xfrm>
        </p:spPr>
        <p:txBody>
          <a:bodyPr/>
          <a:lstStyle/>
          <a:p>
            <a:r>
              <a:rPr lang="pt-BR" dirty="0" smtClean="0"/>
              <a:t>Parâmetros de desinstalação RM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2146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747</Words>
  <Application>Microsoft Office PowerPoint</Application>
  <PresentationFormat>Widescreen</PresentationFormat>
  <Paragraphs>166</Paragraphs>
  <Slides>18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6" baseType="lpstr">
      <vt:lpstr>Arial</vt:lpstr>
      <vt:lpstr>Arial Narrow</vt:lpstr>
      <vt:lpstr>Calibri</vt:lpstr>
      <vt:lpstr>Calibri Light</vt:lpstr>
      <vt:lpstr>Courier New</vt:lpstr>
      <vt:lpstr>Lucida Grande</vt:lpstr>
      <vt:lpstr>ヒラギノ角ゴ Pro W3</vt:lpstr>
      <vt:lpstr>Tema do Office</vt:lpstr>
      <vt:lpstr>Fábio Nunes, Abril de 2014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Fábio Nunes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Fábio Nunes, Abril de 2014 </dc:title>
  <dc:creator>Fábio Augusto Amaral Melo Nunes</dc:creator>
  <cp:lastModifiedBy>Fábio Augusto Amaral Melo Nunes</cp:lastModifiedBy>
  <cp:revision>68</cp:revision>
  <dcterms:created xsi:type="dcterms:W3CDTF">2014-04-17T13:43:38Z</dcterms:created>
  <dcterms:modified xsi:type="dcterms:W3CDTF">2014-04-23T17:45:36Z</dcterms:modified>
</cp:coreProperties>
</file>