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311" r:id="rId3"/>
    <p:sldId id="391" r:id="rId4"/>
    <p:sldId id="387" r:id="rId5"/>
    <p:sldId id="401" r:id="rId6"/>
    <p:sldId id="402" r:id="rId7"/>
    <p:sldId id="396" r:id="rId8"/>
    <p:sldId id="397" r:id="rId9"/>
    <p:sldId id="398" r:id="rId10"/>
    <p:sldId id="399" r:id="rId11"/>
    <p:sldId id="400" r:id="rId12"/>
    <p:sldId id="395" r:id="rId13"/>
    <p:sldId id="393" r:id="rId14"/>
    <p:sldId id="369" r:id="rId15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5C5"/>
    <a:srgbClr val="019ABE"/>
    <a:srgbClr val="FFFFFF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40" autoAdjust="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540" y="84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10/6/2014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41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luis.kuhn@totvs.com.br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12.02.00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SAÚDE, OUTUBRO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12.02.00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809897" y="1626404"/>
            <a:ext cx="10518637" cy="6658652"/>
          </a:xfrm>
        </p:spPr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CÁLCULO DO RISCO DE INFARTO – ESCORE FRAMINGHAM</a:t>
            </a:r>
            <a:endParaRPr lang="pt-BR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201" y="3631560"/>
            <a:ext cx="5812744" cy="4208876"/>
          </a:xfrm>
          <a:prstGeom prst="rect">
            <a:avLst/>
          </a:prstGeom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5114697" y="1931204"/>
            <a:ext cx="10518637" cy="6658652"/>
          </a:xfrm>
          <a:prstGeom prst="rect">
            <a:avLst/>
          </a:prstGeom>
        </p:spPr>
        <p:txBody>
          <a:bodyPr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Courier New"/>
              <a:buChar char="o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Lucida Grande"/>
              <a:buChar char="–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	</a:t>
            </a:r>
            <a:r>
              <a:rPr lang="en-US" dirty="0" err="1" smtClean="0"/>
              <a:t>Nesta</a:t>
            </a:r>
            <a:r>
              <a:rPr lang="en-US" dirty="0" smtClean="0"/>
              <a:t> </a:t>
            </a:r>
            <a:r>
              <a:rPr lang="en-US" dirty="0" err="1" smtClean="0"/>
              <a:t>versão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desenvolvido</a:t>
            </a:r>
            <a:r>
              <a:rPr lang="en-US" dirty="0" smtClean="0"/>
              <a:t> o </a:t>
            </a:r>
            <a:r>
              <a:rPr lang="en-US" dirty="0" err="1" smtClean="0"/>
              <a:t>cálculo</a:t>
            </a:r>
            <a:r>
              <a:rPr lang="en-US" dirty="0" smtClean="0"/>
              <a:t> do </a:t>
            </a:r>
            <a:r>
              <a:rPr lang="en-US" dirty="0" err="1" smtClean="0"/>
              <a:t>risco</a:t>
            </a:r>
            <a:r>
              <a:rPr lang="en-US" dirty="0" smtClean="0"/>
              <a:t> de </a:t>
            </a:r>
            <a:r>
              <a:rPr lang="en-US" dirty="0" err="1" smtClean="0"/>
              <a:t>infarto</a:t>
            </a:r>
            <a:r>
              <a:rPr lang="en-US" dirty="0" smtClean="0"/>
              <a:t> para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cardiologistas</a:t>
            </a:r>
            <a:r>
              <a:rPr lang="en-US" dirty="0" smtClean="0"/>
              <a:t>. Este </a:t>
            </a:r>
            <a:r>
              <a:rPr lang="en-US" dirty="0" err="1" smtClean="0"/>
              <a:t>cálculo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baseado</a:t>
            </a:r>
            <a:r>
              <a:rPr lang="en-US" dirty="0" smtClean="0"/>
              <a:t> no </a:t>
            </a:r>
            <a:r>
              <a:rPr lang="en-US" dirty="0" err="1" smtClean="0"/>
              <a:t>escore</a:t>
            </a:r>
            <a:r>
              <a:rPr lang="en-US" dirty="0" smtClean="0"/>
              <a:t> de Framingham, um </a:t>
            </a:r>
            <a:r>
              <a:rPr lang="en-US" dirty="0" err="1" smtClean="0"/>
              <a:t>estudo</a:t>
            </a:r>
            <a:r>
              <a:rPr lang="en-US" dirty="0" smtClean="0"/>
              <a:t> </a:t>
            </a:r>
            <a:r>
              <a:rPr lang="en-US" dirty="0" err="1" smtClean="0"/>
              <a:t>feito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EUA para </a:t>
            </a:r>
            <a:r>
              <a:rPr lang="en-US" dirty="0" err="1" smtClean="0"/>
              <a:t>auxiliar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prevenção</a:t>
            </a:r>
            <a:r>
              <a:rPr lang="en-US" dirty="0" smtClean="0"/>
              <a:t> de </a:t>
            </a:r>
            <a:r>
              <a:rPr lang="en-US" dirty="0" err="1" smtClean="0"/>
              <a:t>infartos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03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12.02.00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809897" y="1626404"/>
            <a:ext cx="10518637" cy="6658652"/>
          </a:xfrm>
        </p:spPr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TRANSCRIÇÃO DE VOZ NO </a:t>
            </a:r>
            <a:r>
              <a:rPr lang="pt-BR" dirty="0" smtClean="0"/>
              <a:t>PRONTUÁRIO</a:t>
            </a:r>
            <a:endParaRPr lang="pt-BR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7577" y="3800073"/>
            <a:ext cx="6161905" cy="3971429"/>
          </a:xfrm>
          <a:prstGeom prst="rect">
            <a:avLst/>
          </a:prstGeom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5114697" y="1931204"/>
            <a:ext cx="10518637" cy="6658652"/>
          </a:xfrm>
          <a:prstGeom prst="rect">
            <a:avLst/>
          </a:prstGeom>
        </p:spPr>
        <p:txBody>
          <a:bodyPr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Courier New"/>
              <a:buChar char="o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Lucida Grande"/>
              <a:buChar char="–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	</a:t>
            </a:r>
            <a:r>
              <a:rPr lang="en-US" dirty="0" err="1" smtClean="0"/>
              <a:t>Desenvolvemos</a:t>
            </a:r>
            <a:r>
              <a:rPr lang="en-US" dirty="0" smtClean="0"/>
              <a:t> um </a:t>
            </a:r>
            <a:r>
              <a:rPr lang="en-US" dirty="0" err="1" smtClean="0"/>
              <a:t>recurso</a:t>
            </a:r>
            <a:r>
              <a:rPr lang="en-US" dirty="0" smtClean="0"/>
              <a:t> de </a:t>
            </a:r>
            <a:r>
              <a:rPr lang="en-US" dirty="0" err="1" smtClean="0"/>
              <a:t>transcrição</a:t>
            </a:r>
            <a:r>
              <a:rPr lang="en-US" dirty="0" smtClean="0"/>
              <a:t> de </a:t>
            </a:r>
            <a:r>
              <a:rPr lang="en-US" smtClean="0"/>
              <a:t>voz, </a:t>
            </a:r>
            <a:r>
              <a:rPr lang="en-US" dirty="0" err="1" smtClean="0"/>
              <a:t>onde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clientes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falar</a:t>
            </a:r>
            <a:r>
              <a:rPr lang="en-US" dirty="0" smtClean="0"/>
              <a:t> o </a:t>
            </a:r>
            <a:r>
              <a:rPr lang="en-US" dirty="0" err="1" smtClean="0"/>
              <a:t>texto</a:t>
            </a:r>
            <a:r>
              <a:rPr lang="en-US" dirty="0" smtClean="0"/>
              <a:t> e </a:t>
            </a:r>
            <a:r>
              <a:rPr lang="en-US" dirty="0" err="1" smtClean="0"/>
              <a:t>ele</a:t>
            </a:r>
            <a:r>
              <a:rPr lang="en-US" dirty="0" smtClean="0"/>
              <a:t> </a:t>
            </a:r>
            <a:r>
              <a:rPr lang="en-US" dirty="0" err="1" smtClean="0"/>
              <a:t>automaticamente</a:t>
            </a:r>
            <a:r>
              <a:rPr lang="en-US" dirty="0" smtClean="0"/>
              <a:t> </a:t>
            </a:r>
            <a:r>
              <a:rPr lang="en-US" dirty="0" err="1" smtClean="0"/>
              <a:t>será</a:t>
            </a:r>
            <a:r>
              <a:rPr lang="en-US" dirty="0" smtClean="0"/>
              <a:t> </a:t>
            </a:r>
            <a:r>
              <a:rPr lang="en-US" dirty="0" err="1" smtClean="0"/>
              <a:t>inserido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evolução</a:t>
            </a:r>
            <a:r>
              <a:rPr lang="en-US" dirty="0" smtClean="0"/>
              <a:t> do </a:t>
            </a:r>
            <a:r>
              <a:rPr lang="en-US" dirty="0" err="1" smtClean="0"/>
              <a:t>paciente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7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089900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DÚVIDAS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03361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											</a:t>
            </a:r>
            <a:r>
              <a:rPr lang="en-US" sz="5400" dirty="0" smtClean="0"/>
              <a:t>DÚVIDAS?</a:t>
            </a:r>
            <a:endParaRPr lang="en-US" sz="5400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 smtClean="0"/>
              <a:t>Encerramento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Bate-</a:t>
            </a:r>
            <a:r>
              <a:rPr lang="en-US" dirty="0" err="1" smtClean="0"/>
              <a:t>papo</a:t>
            </a:r>
            <a:r>
              <a:rPr lang="en-US" dirty="0" smtClean="0"/>
              <a:t> com o GDP</a:t>
            </a:r>
            <a:endParaRPr lang="en-US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4809897" y="1626404"/>
            <a:ext cx="10518637" cy="6658652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800" dirty="0" smtClean="0">
                <a:latin typeface="Arial Narrow" panose="020B0606020202030204" pitchFamily="34" charset="0"/>
              </a:rPr>
              <a:t>	</a:t>
            </a:r>
            <a:endParaRPr lang="en-US" sz="2800" dirty="0">
              <a:latin typeface="Arial Narrow" panose="020B0606020202030204" pitchFamily="34" charset="0"/>
            </a:endParaRPr>
          </a:p>
        </p:txBody>
      </p:sp>
      <p:pic>
        <p:nvPicPr>
          <p:cNvPr id="10" name="Picture 2" descr="http://www.todaletra.com.br/wp-content/uploads/2012/10/duvidas-300x3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9780" y="4418199"/>
            <a:ext cx="2857500" cy="249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62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LUÍS FELIPE KUHN	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GDP – SÉRIE 1 SAÚDE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luis.kuhn@totvs.com.br</a:t>
            </a:r>
            <a:endParaRPr lang="en-US" dirty="0" smtClean="0"/>
          </a:p>
          <a:p>
            <a:r>
              <a:rPr lang="en-US" dirty="0" smtClean="0"/>
              <a:t>(51) 8406 2466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8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Novos</a:t>
            </a:r>
            <a:r>
              <a:rPr lang="en-US" dirty="0" smtClean="0"/>
              <a:t> </a:t>
            </a:r>
            <a:r>
              <a:rPr lang="en-US" dirty="0" err="1" smtClean="0"/>
              <a:t>recursos</a:t>
            </a:r>
            <a:r>
              <a:rPr lang="en-US" dirty="0" smtClean="0"/>
              <a:t> da </a:t>
            </a:r>
            <a:r>
              <a:rPr lang="en-US" dirty="0" err="1" smtClean="0"/>
              <a:t>versão</a:t>
            </a:r>
            <a:r>
              <a:rPr lang="en-US" dirty="0" smtClean="0"/>
              <a:t> 12.02.00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089900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NOVOS RECURSOS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54692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TISS 3.02.00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12.02.00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 bwMode="auto">
          <a:xfrm>
            <a:off x="5129211" y="1756229"/>
            <a:ext cx="105186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4A5C61"/>
                </a:solidFill>
                <a:latin typeface="Arial Narrow"/>
                <a:cs typeface="Arial Narrow"/>
              </a:rPr>
              <a:t>	A TISS 3.02.00 trouxe como novidades a correlação de materiais, medicamentos, taxas e OPME com a TUSS. Além disto também trouxe mudanças de layout nas guias de consulta, SP/SADT e Solicitação de internação. </a:t>
            </a:r>
          </a:p>
          <a:p>
            <a:endParaRPr lang="pt-BR" sz="24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r>
              <a:rPr lang="pt-BR" sz="2400" dirty="0" smtClean="0">
                <a:solidFill>
                  <a:srgbClr val="4A5C61"/>
                </a:solidFill>
                <a:latin typeface="Arial Narrow"/>
                <a:cs typeface="Arial Narrow"/>
              </a:rPr>
              <a:t>	A TISS 3.02.00 é obrigatória para todas as guias geradas a partir de 31/08/2014. </a:t>
            </a:r>
            <a:endParaRPr lang="pt-BR" sz="2400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026" name="Picture 2" descr="http://www.digitalmed.com.br/user/uploads/noticia_padrao-tiss-3-02_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567" y="4244993"/>
            <a:ext cx="7724396" cy="343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15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12.02.00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809897" y="1626404"/>
            <a:ext cx="10518637" cy="6658652"/>
          </a:xfrm>
        </p:spPr>
        <p:txBody>
          <a:bodyPr/>
          <a:lstStyle/>
          <a:p>
            <a:pPr algn="just"/>
            <a:r>
              <a:rPr lang="en-US" dirty="0"/>
              <a:t>	</a:t>
            </a:r>
            <a:r>
              <a:rPr lang="en-US" dirty="0" smtClean="0"/>
              <a:t>A </a:t>
            </a:r>
            <a:r>
              <a:rPr lang="en-US" dirty="0" err="1" smtClean="0"/>
              <a:t>partir</a:t>
            </a:r>
            <a:r>
              <a:rPr lang="en-US" dirty="0" smtClean="0"/>
              <a:t> </a:t>
            </a:r>
            <a:r>
              <a:rPr lang="en-US" dirty="0" err="1" smtClean="0"/>
              <a:t>desta</a:t>
            </a:r>
            <a:r>
              <a:rPr lang="en-US" dirty="0" smtClean="0"/>
              <a:t> </a:t>
            </a:r>
            <a:r>
              <a:rPr lang="en-US" dirty="0" err="1" smtClean="0"/>
              <a:t>versão</a:t>
            </a:r>
            <a:r>
              <a:rPr lang="en-US" dirty="0" smtClean="0"/>
              <a:t>, </a:t>
            </a:r>
            <a:r>
              <a:rPr lang="en-US" dirty="0" err="1" smtClean="0"/>
              <a:t>além</a:t>
            </a:r>
            <a:r>
              <a:rPr lang="en-US" dirty="0" smtClean="0"/>
              <a:t> do </a:t>
            </a:r>
            <a:r>
              <a:rPr lang="en-US" dirty="0" err="1" smtClean="0"/>
              <a:t>repasse</a:t>
            </a:r>
            <a:r>
              <a:rPr lang="en-US" dirty="0" smtClean="0"/>
              <a:t> </a:t>
            </a:r>
            <a:r>
              <a:rPr lang="en-US" dirty="0" err="1" smtClean="0"/>
              <a:t>padrão</a:t>
            </a:r>
            <a:r>
              <a:rPr lang="en-US" dirty="0" smtClean="0"/>
              <a:t> da TISS, </a:t>
            </a:r>
            <a:r>
              <a:rPr lang="en-US" dirty="0" err="1" smtClean="0"/>
              <a:t>criamos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estrutura</a:t>
            </a:r>
            <a:r>
              <a:rPr lang="en-US" dirty="0" smtClean="0"/>
              <a:t> de “</a:t>
            </a:r>
            <a:r>
              <a:rPr lang="en-US" dirty="0" err="1" smtClean="0"/>
              <a:t>Repasse</a:t>
            </a:r>
            <a:r>
              <a:rPr lang="en-US" dirty="0" smtClean="0"/>
              <a:t> Individual”,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permite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usuário</a:t>
            </a:r>
            <a:r>
              <a:rPr lang="en-US" dirty="0" smtClean="0"/>
              <a:t> </a:t>
            </a:r>
            <a:r>
              <a:rPr lang="en-US" dirty="0" err="1" smtClean="0"/>
              <a:t>fazer</a:t>
            </a:r>
            <a:r>
              <a:rPr lang="en-US" dirty="0" smtClean="0"/>
              <a:t> repasses para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funções</a:t>
            </a:r>
            <a:r>
              <a:rPr lang="en-US" dirty="0" smtClean="0"/>
              <a:t> </a:t>
            </a:r>
            <a:r>
              <a:rPr lang="en-US" dirty="0" err="1" smtClean="0"/>
              <a:t>além</a:t>
            </a:r>
            <a:r>
              <a:rPr lang="en-US" dirty="0" smtClean="0"/>
              <a:t> das </a:t>
            </a:r>
            <a:r>
              <a:rPr lang="en-US" dirty="0" err="1" smtClean="0"/>
              <a:t>padronizadas</a:t>
            </a:r>
            <a:r>
              <a:rPr lang="en-US" dirty="0" smtClean="0"/>
              <a:t> pela ANS.</a:t>
            </a:r>
            <a:endParaRPr lang="en-US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REPASSE INDIVIDUAL - TISS</a:t>
            </a:r>
            <a:endParaRPr lang="pt-BR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926" y="3204229"/>
            <a:ext cx="7234465" cy="508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4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12.02.00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95382" y="1626404"/>
            <a:ext cx="10518637" cy="6658652"/>
          </a:xfrm>
        </p:spPr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MOTIVOS DE CANCELAMENTO </a:t>
            </a:r>
            <a:endParaRPr lang="pt-BR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8352" y="3294290"/>
            <a:ext cx="6181725" cy="4543425"/>
          </a:xfrm>
          <a:prstGeom prst="rect">
            <a:avLst/>
          </a:prstGeom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4962297" y="1778804"/>
            <a:ext cx="10518637" cy="6658652"/>
          </a:xfrm>
          <a:prstGeom prst="rect">
            <a:avLst/>
          </a:prstGeom>
        </p:spPr>
        <p:txBody>
          <a:bodyPr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Courier New"/>
              <a:buChar char="o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Lucida Grande"/>
              <a:buChar char="–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	Agora é </a:t>
            </a:r>
            <a:r>
              <a:rPr lang="en-US" dirty="0" err="1" smtClean="0"/>
              <a:t>possível</a:t>
            </a:r>
            <a:r>
              <a:rPr lang="en-US" dirty="0" smtClean="0"/>
              <a:t> </a:t>
            </a:r>
            <a:r>
              <a:rPr lang="en-US" dirty="0" err="1" smtClean="0"/>
              <a:t>indicar</a:t>
            </a:r>
            <a:r>
              <a:rPr lang="en-US" dirty="0" smtClean="0"/>
              <a:t> o </a:t>
            </a:r>
            <a:r>
              <a:rPr lang="en-US" dirty="0" err="1" smtClean="0"/>
              <a:t>motivo</a:t>
            </a:r>
            <a:r>
              <a:rPr lang="en-US" dirty="0" smtClean="0"/>
              <a:t> de </a:t>
            </a:r>
            <a:r>
              <a:rPr lang="en-US" dirty="0" err="1" smtClean="0"/>
              <a:t>cancelamento</a:t>
            </a:r>
            <a:r>
              <a:rPr lang="en-US" dirty="0" smtClean="0"/>
              <a:t> das </a:t>
            </a:r>
            <a:r>
              <a:rPr lang="en-US" dirty="0" err="1" smtClean="0"/>
              <a:t>consultas</a:t>
            </a:r>
            <a:r>
              <a:rPr lang="en-US" dirty="0" smtClean="0"/>
              <a:t> e </a:t>
            </a:r>
            <a:r>
              <a:rPr lang="en-US" dirty="0" err="1" smtClean="0"/>
              <a:t>após</a:t>
            </a:r>
            <a:r>
              <a:rPr lang="en-US" dirty="0" smtClean="0"/>
              <a:t> </a:t>
            </a:r>
            <a:r>
              <a:rPr lang="en-US" dirty="0" err="1" smtClean="0"/>
              <a:t>extrair</a:t>
            </a:r>
            <a:r>
              <a:rPr lang="en-US" dirty="0" smtClean="0"/>
              <a:t> um </a:t>
            </a:r>
            <a:r>
              <a:rPr lang="en-US" dirty="0" err="1" smtClean="0"/>
              <a:t>relatório</a:t>
            </a:r>
            <a:r>
              <a:rPr lang="en-US" dirty="0" smtClean="0"/>
              <a:t> com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indicador</a:t>
            </a:r>
            <a:r>
              <a:rPr lang="en-US" dirty="0"/>
              <a:t>!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49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12.02.00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809897" y="1626404"/>
            <a:ext cx="10518637" cy="6658652"/>
          </a:xfrm>
        </p:spPr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TRACKING DE USO DO SISTEMA</a:t>
            </a:r>
            <a:endParaRPr lang="pt-BR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2050" name="Picture 2" descr="http://fijourney.com/wp-content/uploads/2013/08/track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939" y="4445896"/>
            <a:ext cx="5503182" cy="309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4962297" y="1778804"/>
            <a:ext cx="10518637" cy="6658652"/>
          </a:xfrm>
          <a:prstGeom prst="rect">
            <a:avLst/>
          </a:prstGeom>
        </p:spPr>
        <p:txBody>
          <a:bodyPr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Courier New"/>
              <a:buChar char="o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Lucida Grande"/>
              <a:buChar char="–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	A </a:t>
            </a:r>
            <a:r>
              <a:rPr lang="en-US" dirty="0" err="1" smtClean="0"/>
              <a:t>partir</a:t>
            </a:r>
            <a:r>
              <a:rPr lang="en-US" dirty="0" smtClean="0"/>
              <a:t> </a:t>
            </a:r>
            <a:r>
              <a:rPr lang="en-US" dirty="0" err="1" smtClean="0"/>
              <a:t>desta</a:t>
            </a:r>
            <a:r>
              <a:rPr lang="en-US" dirty="0" smtClean="0"/>
              <a:t> </a:t>
            </a:r>
            <a:r>
              <a:rPr lang="en-US" dirty="0" err="1" smtClean="0"/>
              <a:t>versão</a:t>
            </a:r>
            <a:r>
              <a:rPr lang="en-US" dirty="0" smtClean="0"/>
              <a:t> </a:t>
            </a:r>
            <a:r>
              <a:rPr lang="en-US" dirty="0" err="1" smtClean="0"/>
              <a:t>conseguimos</a:t>
            </a:r>
            <a:r>
              <a:rPr lang="en-US" dirty="0" smtClean="0"/>
              <a:t> </a:t>
            </a:r>
            <a:r>
              <a:rPr lang="en-US" dirty="0" err="1" smtClean="0"/>
              <a:t>coletar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onde</a:t>
            </a:r>
            <a:r>
              <a:rPr lang="en-US" dirty="0" smtClean="0"/>
              <a:t> o </a:t>
            </a:r>
            <a:r>
              <a:rPr lang="en-US" dirty="0" err="1" smtClean="0"/>
              <a:t>nosso</a:t>
            </a:r>
            <a:r>
              <a:rPr lang="en-US" dirty="0" smtClean="0"/>
              <a:t> </a:t>
            </a:r>
            <a:r>
              <a:rPr lang="en-US" dirty="0" err="1" smtClean="0"/>
              <a:t>usuário</a:t>
            </a:r>
            <a:r>
              <a:rPr lang="en-US" dirty="0" smtClean="0"/>
              <a:t> </a:t>
            </a:r>
            <a:r>
              <a:rPr lang="en-US" dirty="0" err="1" smtClean="0"/>
              <a:t>passa</a:t>
            </a:r>
            <a:r>
              <a:rPr lang="en-US" dirty="0" smtClean="0"/>
              <a:t> no </a:t>
            </a:r>
            <a:r>
              <a:rPr lang="en-US" dirty="0" err="1" smtClean="0"/>
              <a:t>sistema</a:t>
            </a:r>
            <a:r>
              <a:rPr lang="en-US" dirty="0" smtClean="0"/>
              <a:t>. </a:t>
            </a:r>
          </a:p>
          <a:p>
            <a:pPr algn="just"/>
            <a:r>
              <a:rPr lang="en-US" dirty="0"/>
              <a:t>	</a:t>
            </a:r>
            <a:r>
              <a:rPr lang="en-US" dirty="0" smtClean="0"/>
              <a:t>Com </a:t>
            </a:r>
            <a:r>
              <a:rPr lang="en-US" dirty="0" err="1" smtClean="0"/>
              <a:t>isto</a:t>
            </a:r>
            <a:r>
              <a:rPr lang="en-US" dirty="0" smtClean="0"/>
              <a:t> </a:t>
            </a:r>
            <a:r>
              <a:rPr lang="en-US" dirty="0" err="1" smtClean="0"/>
              <a:t>temos</a:t>
            </a:r>
            <a:r>
              <a:rPr lang="en-US" dirty="0" smtClean="0"/>
              <a:t> </a:t>
            </a:r>
            <a:r>
              <a:rPr lang="en-US" dirty="0" err="1" smtClean="0"/>
              <a:t>indicadores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proporcionam</a:t>
            </a:r>
            <a:r>
              <a:rPr lang="en-US" dirty="0" smtClean="0"/>
              <a:t> </a:t>
            </a:r>
            <a:r>
              <a:rPr lang="en-US" dirty="0" err="1" smtClean="0"/>
              <a:t>subsídio</a:t>
            </a:r>
            <a:r>
              <a:rPr lang="en-US" dirty="0" smtClean="0"/>
              <a:t> para </a:t>
            </a: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decisões</a:t>
            </a:r>
            <a:r>
              <a:rPr lang="en-US" dirty="0" smtClean="0"/>
              <a:t> de </a:t>
            </a:r>
            <a:r>
              <a:rPr lang="en-US" dirty="0" err="1" smtClean="0"/>
              <a:t>futuras</a:t>
            </a:r>
            <a:r>
              <a:rPr lang="en-US" dirty="0" smtClean="0"/>
              <a:t> </a:t>
            </a:r>
            <a:r>
              <a:rPr lang="en-US" dirty="0" err="1" smtClean="0"/>
              <a:t>melhorias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74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12.02.00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809897" y="1626404"/>
            <a:ext cx="10518637" cy="6658652"/>
          </a:xfrm>
        </p:spPr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SUPORTE REMOTO PELO PRODUTO</a:t>
            </a:r>
            <a:endParaRPr lang="pt-BR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3074" name="Picture 2" descr="http://www.cadeotecnico.com.br/resources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603" y="4942483"/>
            <a:ext cx="4286250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4962297" y="1778804"/>
            <a:ext cx="10518637" cy="6658652"/>
          </a:xfrm>
          <a:prstGeom prst="rect">
            <a:avLst/>
          </a:prstGeom>
        </p:spPr>
        <p:txBody>
          <a:bodyPr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Courier New"/>
              <a:buChar char="o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Lucida Grande"/>
              <a:buChar char="–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mtClean="0"/>
              <a:t>	</a:t>
            </a:r>
            <a:endParaRPr lang="en-US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5114697" y="1931204"/>
            <a:ext cx="10518637" cy="6658652"/>
          </a:xfrm>
          <a:prstGeom prst="rect">
            <a:avLst/>
          </a:prstGeom>
        </p:spPr>
        <p:txBody>
          <a:bodyPr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Courier New"/>
              <a:buChar char="o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Lucida Grande"/>
              <a:buChar char="–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	Na </a:t>
            </a:r>
            <a:r>
              <a:rPr lang="en-US" dirty="0" err="1" smtClean="0"/>
              <a:t>versão</a:t>
            </a:r>
            <a:r>
              <a:rPr lang="en-US" dirty="0" smtClean="0"/>
              <a:t> 12.02.00 o </a:t>
            </a:r>
            <a:r>
              <a:rPr lang="en-US" dirty="0" err="1" smtClean="0"/>
              <a:t>cliente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conceder o </a:t>
            </a:r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remoto</a:t>
            </a:r>
            <a:r>
              <a:rPr lang="en-US" dirty="0" smtClean="0"/>
              <a:t> para o </a:t>
            </a:r>
            <a:r>
              <a:rPr lang="en-US" dirty="0" err="1" smtClean="0"/>
              <a:t>nosso</a:t>
            </a:r>
            <a:r>
              <a:rPr lang="en-US" dirty="0" smtClean="0"/>
              <a:t> </a:t>
            </a:r>
            <a:r>
              <a:rPr lang="en-US" dirty="0" err="1" smtClean="0"/>
              <a:t>suporte</a:t>
            </a:r>
            <a:r>
              <a:rPr lang="en-US" dirty="0" smtClean="0"/>
              <a:t> </a:t>
            </a:r>
            <a:r>
              <a:rPr lang="en-US" dirty="0" err="1" smtClean="0"/>
              <a:t>diretamente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produto</a:t>
            </a:r>
            <a:r>
              <a:rPr lang="en-US" dirty="0" smtClean="0"/>
              <a:t>. </a:t>
            </a:r>
            <a:r>
              <a:rPr lang="en-US" dirty="0" err="1" smtClean="0"/>
              <a:t>Isto</a:t>
            </a:r>
            <a:r>
              <a:rPr lang="en-US" dirty="0" smtClean="0"/>
              <a:t> </a:t>
            </a:r>
            <a:r>
              <a:rPr lang="en-US" dirty="0" err="1" smtClean="0"/>
              <a:t>torna</a:t>
            </a:r>
            <a:r>
              <a:rPr lang="en-US" dirty="0" smtClean="0"/>
              <a:t> o </a:t>
            </a:r>
            <a:r>
              <a:rPr lang="en-US" dirty="0" err="1" smtClean="0"/>
              <a:t>procedimento</a:t>
            </a:r>
            <a:r>
              <a:rPr lang="en-US" dirty="0" smtClean="0"/>
              <a:t> </a:t>
            </a:r>
            <a:r>
              <a:rPr lang="en-US" dirty="0" err="1" smtClean="0"/>
              <a:t>muito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fácil</a:t>
            </a:r>
            <a:r>
              <a:rPr lang="en-US" dirty="0" smtClean="0"/>
              <a:t> e </a:t>
            </a:r>
            <a:r>
              <a:rPr lang="en-US" dirty="0" err="1" smtClean="0"/>
              <a:t>ágil</a:t>
            </a:r>
            <a:r>
              <a:rPr lang="en-US" dirty="0" smtClean="0"/>
              <a:t>, </a:t>
            </a:r>
            <a:r>
              <a:rPr lang="en-US" dirty="0" err="1" smtClean="0"/>
              <a:t>garantindo</a:t>
            </a:r>
            <a:r>
              <a:rPr lang="en-US" dirty="0" smtClean="0"/>
              <a:t> a </a:t>
            </a:r>
            <a:r>
              <a:rPr lang="en-US" dirty="0" err="1" smtClean="0"/>
              <a:t>satisfação</a:t>
            </a:r>
            <a:r>
              <a:rPr lang="en-US" dirty="0" smtClean="0"/>
              <a:t> do </a:t>
            </a:r>
            <a:r>
              <a:rPr lang="en-US" dirty="0" err="1" smtClean="0"/>
              <a:t>cliente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12.02.00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809897" y="1626404"/>
            <a:ext cx="10518637" cy="6658652"/>
          </a:xfrm>
        </p:spPr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RESTRIÇÃO DE ACESSO PARA INADIMPLENTES</a:t>
            </a:r>
            <a:endParaRPr lang="pt-BR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4926" y="3903555"/>
            <a:ext cx="7633380" cy="4264586"/>
          </a:xfrm>
          <a:prstGeom prst="rect">
            <a:avLst/>
          </a:prstGeom>
        </p:spPr>
      </p:pic>
      <p:sp>
        <p:nvSpPr>
          <p:cNvPr id="11" name="Content Placeholder 3"/>
          <p:cNvSpPr txBox="1">
            <a:spLocks/>
          </p:cNvSpPr>
          <p:nvPr/>
        </p:nvSpPr>
        <p:spPr>
          <a:xfrm>
            <a:off x="5114697" y="1931204"/>
            <a:ext cx="10518637" cy="6658652"/>
          </a:xfrm>
          <a:prstGeom prst="rect">
            <a:avLst/>
          </a:prstGeom>
        </p:spPr>
        <p:txBody>
          <a:bodyPr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Font typeface="Courier New"/>
              <a:buChar char="o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Lucida Grande"/>
              <a:buChar char="–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	A </a:t>
            </a:r>
            <a:r>
              <a:rPr lang="en-US" dirty="0" err="1" smtClean="0"/>
              <a:t>partir</a:t>
            </a:r>
            <a:r>
              <a:rPr lang="en-US" dirty="0" smtClean="0"/>
              <a:t> de agora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clientes</a:t>
            </a:r>
            <a:r>
              <a:rPr lang="en-US" dirty="0" smtClean="0"/>
              <a:t> </a:t>
            </a:r>
            <a:r>
              <a:rPr lang="en-US" dirty="0" err="1" smtClean="0"/>
              <a:t>inadimplentes</a:t>
            </a:r>
            <a:r>
              <a:rPr lang="en-US" dirty="0" smtClean="0"/>
              <a:t> de CDU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Aluguel</a:t>
            </a:r>
            <a:r>
              <a:rPr lang="en-US" dirty="0" smtClean="0"/>
              <a:t> tem o </a:t>
            </a:r>
            <a:r>
              <a:rPr lang="en-US" dirty="0" err="1" smtClean="0"/>
              <a:t>acesso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restringido</a:t>
            </a:r>
            <a:r>
              <a:rPr lang="en-US" dirty="0" smtClean="0"/>
              <a:t>. </a:t>
            </a:r>
            <a:r>
              <a:rPr lang="en-US" dirty="0" err="1" smtClean="0"/>
              <a:t>Enquanto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regularizarem</a:t>
            </a:r>
            <a:r>
              <a:rPr lang="en-US" dirty="0" smtClean="0"/>
              <a:t> a </a:t>
            </a:r>
            <a:r>
              <a:rPr lang="en-US" dirty="0" err="1" smtClean="0"/>
              <a:t>situação</a:t>
            </a:r>
            <a:r>
              <a:rPr lang="en-US" dirty="0" smtClean="0"/>
              <a:t> </a:t>
            </a:r>
            <a:r>
              <a:rPr lang="en-US" dirty="0" err="1" smtClean="0"/>
              <a:t>só</a:t>
            </a:r>
            <a:r>
              <a:rPr lang="en-US" dirty="0" smtClean="0"/>
              <a:t> </a:t>
            </a:r>
            <a:r>
              <a:rPr lang="en-US" dirty="0" err="1" smtClean="0"/>
              <a:t>conseguem</a:t>
            </a:r>
            <a:r>
              <a:rPr lang="en-US" dirty="0" smtClean="0"/>
              <a:t> </a:t>
            </a:r>
            <a:r>
              <a:rPr lang="en-US" dirty="0" err="1" smtClean="0"/>
              <a:t>acessar</a:t>
            </a:r>
            <a:r>
              <a:rPr lang="en-US" dirty="0" smtClean="0"/>
              <a:t> o Meu S1 </a:t>
            </a:r>
            <a:r>
              <a:rPr lang="en-US" dirty="0" err="1" smtClean="0"/>
              <a:t>Saúde</a:t>
            </a:r>
            <a:r>
              <a:rPr lang="en-US" dirty="0"/>
              <a:t> </a:t>
            </a:r>
            <a:r>
              <a:rPr lang="en-US" dirty="0" smtClean="0"/>
              <a:t>para </a:t>
            </a:r>
            <a:r>
              <a:rPr lang="en-US" dirty="0" err="1" smtClean="0"/>
              <a:t>pagar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títulos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1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3545</TotalTime>
  <Words>91</Words>
  <Application>Microsoft Office PowerPoint</Application>
  <PresentationFormat>Personalizar</PresentationFormat>
  <Paragraphs>51</Paragraphs>
  <Slides>14</Slides>
  <Notes>1</Notes>
  <HiddenSlides>1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1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SAÚDE, OUTUBRO 2014</vt:lpstr>
      <vt:lpstr>Apresentação do PowerPoint</vt:lpstr>
      <vt:lpstr>Apresentação do PowerPoint</vt:lpstr>
      <vt:lpstr>TISS 3.02.00</vt:lpstr>
      <vt:lpstr>REPASSE INDIVIDUAL - TISS</vt:lpstr>
      <vt:lpstr>MOTIVOS DE CANCELAMENTO </vt:lpstr>
      <vt:lpstr>TRACKING DE USO DO SISTEMA</vt:lpstr>
      <vt:lpstr>SUPORTE REMOTO PELO PRODUTO</vt:lpstr>
      <vt:lpstr>RESTRIÇÃO DE ACESSO PARA INADIMPLENTES</vt:lpstr>
      <vt:lpstr>CÁLCULO DO RISCO DE INFARTO – ESCORE FRAMINGHAM</vt:lpstr>
      <vt:lpstr>TRANSCRIÇÃO DE VOZ NO PRONTUÁRIO</vt:lpstr>
      <vt:lpstr>Apresentação do PowerPoint</vt:lpstr>
      <vt:lpstr>Encerramento</vt:lpstr>
      <vt:lpstr>LUÍS FELIPE KUHN  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Luis Felipe Kuhn</cp:lastModifiedBy>
  <cp:revision>277</cp:revision>
  <dcterms:created xsi:type="dcterms:W3CDTF">2014-01-10T13:03:06Z</dcterms:created>
  <dcterms:modified xsi:type="dcterms:W3CDTF">2014-10-06T19:39:05Z</dcterms:modified>
</cp:coreProperties>
</file>