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31" r:id="rId2"/>
    <p:sldId id="311" r:id="rId3"/>
    <p:sldId id="375" r:id="rId4"/>
    <p:sldId id="382" r:id="rId5"/>
    <p:sldId id="384" r:id="rId6"/>
    <p:sldId id="392" r:id="rId7"/>
    <p:sldId id="393" r:id="rId8"/>
    <p:sldId id="397" r:id="rId9"/>
    <p:sldId id="390" r:id="rId10"/>
    <p:sldId id="394" r:id="rId11"/>
    <p:sldId id="386" r:id="rId12"/>
    <p:sldId id="387" r:id="rId13"/>
    <p:sldId id="396" r:id="rId14"/>
    <p:sldId id="389" r:id="rId15"/>
    <p:sldId id="398" r:id="rId16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94660"/>
  </p:normalViewPr>
  <p:slideViewPr>
    <p:cSldViewPr snapToGrid="0" snapToObjects="1">
      <p:cViewPr>
        <p:scale>
          <a:sx n="65" d="100"/>
          <a:sy n="65" d="100"/>
        </p:scale>
        <p:origin x="-108" y="51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86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42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tdn.totvs.com/pages/releaseview.action?pageId=210053728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dn.totvs.com/display/public/INT/TOTVS+MES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soapui.org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Outubro</a:t>
            </a:r>
            <a:r>
              <a:rPr lang="en-US" dirty="0" smtClean="0"/>
              <a:t>/2016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447884" y="1331913"/>
            <a:ext cx="9955543" cy="2444321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TUTORIAL SOAP UI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Exemplo de </a:t>
            </a:r>
            <a:r>
              <a:rPr lang="pt-BR" sz="2400" dirty="0" err="1" smtClean="0"/>
              <a:t>XMLs</a:t>
            </a:r>
            <a:r>
              <a:rPr lang="pt-BR" sz="2400" dirty="0" smtClean="0"/>
              <a:t> recebidos pelo Webservice TOTVS MES:</a:t>
            </a:r>
          </a:p>
          <a:p>
            <a:pPr marL="342900" indent="-342900">
              <a:buFontTx/>
              <a:buChar char="-"/>
            </a:pPr>
            <a:endParaRPr lang="pt-BR" sz="2400" dirty="0" smtClean="0"/>
          </a:p>
          <a:p>
            <a:pPr marL="342900" indent="-342900">
              <a:buFontTx/>
              <a:buChar char="-"/>
            </a:pPr>
            <a:r>
              <a:rPr lang="pt-BR" sz="2400" dirty="0" smtClean="0"/>
              <a:t>Apontamento de produção – </a:t>
            </a:r>
            <a:r>
              <a:rPr lang="pt-BR" sz="2400" dirty="0" err="1" smtClean="0"/>
              <a:t>ProductionAppointment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Apontamento MOB/GGF </a:t>
            </a:r>
            <a:r>
              <a:rPr lang="pt-BR" sz="2400" dirty="0" smtClean="0"/>
              <a:t>– </a:t>
            </a:r>
            <a:r>
              <a:rPr lang="pt-BR" sz="2400" dirty="0" err="1" smtClean="0"/>
              <a:t>WorkforceAndOverheadAppointment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Motivo de parada – </a:t>
            </a:r>
            <a:r>
              <a:rPr lang="pt-BR" sz="2400" dirty="0" err="1" smtClean="0"/>
              <a:t>StopReason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Motivo de refugo – </a:t>
            </a:r>
            <a:r>
              <a:rPr lang="pt-BR" sz="2400" dirty="0" err="1" smtClean="0"/>
              <a:t>WasteReason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Reporte de parada – </a:t>
            </a:r>
            <a:r>
              <a:rPr lang="pt-BR" sz="2400" dirty="0" err="1" smtClean="0"/>
              <a:t>StopReport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Requisição </a:t>
            </a:r>
            <a:r>
              <a:rPr lang="pt-BR" sz="2400" dirty="0" smtClean="0"/>
              <a:t>de componente </a:t>
            </a:r>
            <a:r>
              <a:rPr lang="pt-BR" sz="2400" dirty="0"/>
              <a:t>– </a:t>
            </a:r>
            <a:r>
              <a:rPr lang="pt-BR" sz="2400" dirty="0" err="1"/>
              <a:t>MovementsInternal</a:t>
            </a:r>
            <a:r>
              <a:rPr lang="pt-BR" sz="2400" dirty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Solicitação de saldo do item – </a:t>
            </a:r>
            <a:r>
              <a:rPr lang="pt-BR" sz="2400" dirty="0" err="1" smtClean="0"/>
              <a:t>StockLevel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Transferência de depósito – </a:t>
            </a:r>
            <a:r>
              <a:rPr lang="pt-BR" sz="2400" dirty="0" err="1" smtClean="0"/>
              <a:t>TransferWarehouse</a:t>
            </a:r>
            <a:r>
              <a:rPr lang="pt-BR" sz="2400" dirty="0" smtClean="0"/>
              <a:t>.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 smtClean="0"/>
              <a:t>CRIANDO UMA REQUISIÇÃO</a:t>
            </a:r>
            <a:endParaRPr lang="en-US" sz="3600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11" name="Obje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413368"/>
              </p:ext>
            </p:extLst>
          </p:nvPr>
        </p:nvGraphicFramePr>
        <p:xfrm>
          <a:off x="10954473" y="5305029"/>
          <a:ext cx="174148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Objeto de Shell de Gerenciador" showAsIcon="1" r:id="rId3" imgW="1741680" imgH="685440" progId="Package">
                  <p:embed/>
                </p:oleObj>
              </mc:Choice>
              <mc:Fallback>
                <p:oleObj name="Objeto de Shell de Gerenciador" showAsIcon="1" r:id="rId3" imgW="174168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4473" y="5305029"/>
                        <a:ext cx="1741487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510476"/>
              </p:ext>
            </p:extLst>
          </p:nvPr>
        </p:nvGraphicFramePr>
        <p:xfrm>
          <a:off x="10619176" y="7193321"/>
          <a:ext cx="24288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Objeto de Shell de Gerenciador" showAsIcon="1" r:id="rId5" imgW="2428200" imgH="685440" progId="Package">
                  <p:embed/>
                </p:oleObj>
              </mc:Choice>
              <mc:Fallback>
                <p:oleObj name="Objeto de Shell de Gerenciador" showAsIcon="1" r:id="rId5" imgW="242820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619176" y="7193321"/>
                        <a:ext cx="2428875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052606"/>
              </p:ext>
            </p:extLst>
          </p:nvPr>
        </p:nvGraphicFramePr>
        <p:xfrm>
          <a:off x="10377877" y="2837371"/>
          <a:ext cx="28733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Objeto de Shell de Gerenciador" showAsIcon="1" r:id="rId7" imgW="2873160" imgH="685440" progId="Package">
                  <p:embed/>
                </p:oleObj>
              </mc:Choice>
              <mc:Fallback>
                <p:oleObj name="Objeto de Shell de Gerenciador" showAsIcon="1" r:id="rId7" imgW="287316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377877" y="2837371"/>
                        <a:ext cx="2873375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347642"/>
              </p:ext>
            </p:extLst>
          </p:nvPr>
        </p:nvGraphicFramePr>
        <p:xfrm>
          <a:off x="10604428" y="5950747"/>
          <a:ext cx="24415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Objeto de Shell de Gerenciador" showAsIcon="1" r:id="rId9" imgW="2440800" imgH="685440" progId="Package">
                  <p:embed/>
                </p:oleObj>
              </mc:Choice>
              <mc:Fallback>
                <p:oleObj name="Objeto de Shell de Gerenciador" showAsIcon="1" r:id="rId9" imgW="244080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604428" y="5950747"/>
                        <a:ext cx="2441575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205527"/>
              </p:ext>
            </p:extLst>
          </p:nvPr>
        </p:nvGraphicFramePr>
        <p:xfrm>
          <a:off x="10969221" y="6592075"/>
          <a:ext cx="16906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Objeto de Shell de Gerenciador" showAsIcon="1" r:id="rId11" imgW="1690920" imgH="685440" progId="Package">
                  <p:embed/>
                </p:oleObj>
              </mc:Choice>
              <mc:Fallback>
                <p:oleObj name="Objeto de Shell de Gerenciador" showAsIcon="1" r:id="rId11" imgW="169092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969221" y="6592075"/>
                        <a:ext cx="169068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348220"/>
              </p:ext>
            </p:extLst>
          </p:nvPr>
        </p:nvGraphicFramePr>
        <p:xfrm>
          <a:off x="9830982" y="3456819"/>
          <a:ext cx="39671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Objeto de Shell de Gerenciador" showAsIcon="1" r:id="rId13" imgW="3966480" imgH="685440" progId="Package">
                  <p:embed/>
                </p:oleObj>
              </mc:Choice>
              <mc:Fallback>
                <p:oleObj name="Objeto de Shell de Gerenciador" showAsIcon="1" r:id="rId13" imgW="396648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830982" y="3456819"/>
                        <a:ext cx="396716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49360"/>
              </p:ext>
            </p:extLst>
          </p:nvPr>
        </p:nvGraphicFramePr>
        <p:xfrm>
          <a:off x="10918421" y="4080301"/>
          <a:ext cx="17922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Objeto de Shell de Gerenciador" showAsIcon="1" r:id="rId15" imgW="1792440" imgH="685440" progId="Package">
                  <p:embed/>
                </p:oleObj>
              </mc:Choice>
              <mc:Fallback>
                <p:oleObj name="Objeto de Shell de Gerenciador" showAsIcon="1" r:id="rId15" imgW="179244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0918421" y="4080301"/>
                        <a:ext cx="179228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206955"/>
              </p:ext>
            </p:extLst>
          </p:nvPr>
        </p:nvGraphicFramePr>
        <p:xfrm>
          <a:off x="10854921" y="4703783"/>
          <a:ext cx="19192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Objeto de Shell de Gerenciador" showAsIcon="1" r:id="rId17" imgW="1919520" imgH="685440" progId="Package">
                  <p:embed/>
                </p:oleObj>
              </mc:Choice>
              <mc:Fallback>
                <p:oleObj name="Objeto de Shell de Gerenciador" showAsIcon="1" r:id="rId17" imgW="1919520" imgH="6854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0854921" y="4703783"/>
                        <a:ext cx="191928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656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É necessário informar usuário e senha do EAI para cada requisição criada;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As configurações de usuário e senha do EAI são realizadas na instalação do TOTVS. Em caso de dúvidas deverá ser consultado o manual </a:t>
            </a:r>
            <a:r>
              <a:rPr lang="pt-BR" sz="2400" dirty="0"/>
              <a:t>de implantação do TOTVS MÊS (</a:t>
            </a:r>
            <a:r>
              <a:rPr lang="pt-BR" sz="2400" dirty="0">
                <a:hlinkClick r:id="rId2"/>
              </a:rPr>
              <a:t>http://</a:t>
            </a:r>
            <a:r>
              <a:rPr lang="pt-BR" sz="2400" dirty="0" smtClean="0">
                <a:hlinkClick r:id="rId2"/>
              </a:rPr>
              <a:t>tdn.totvs.com/pages/releaseview.action?pageId=210053728</a:t>
            </a:r>
            <a:r>
              <a:rPr lang="pt-BR" sz="2400" dirty="0" smtClean="0"/>
              <a:t>);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Nas propriedades da requisição, lateral esquerda em baixo, informar o usuário e senha: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Exemplo:</a:t>
            </a:r>
          </a:p>
          <a:p>
            <a:pPr marL="1520825" lvl="1" indent="-342900">
              <a:buFontTx/>
              <a:buChar char="-"/>
            </a:pPr>
            <a:r>
              <a:rPr lang="pt-BR" sz="2400" dirty="0" err="1" smtClean="0"/>
              <a:t>Username</a:t>
            </a:r>
            <a:r>
              <a:rPr lang="pt-BR" sz="2400" dirty="0" smtClean="0"/>
              <a:t>: </a:t>
            </a:r>
            <a:r>
              <a:rPr lang="pt-BR" sz="2400" b="1" dirty="0" err="1" smtClean="0"/>
              <a:t>eai</a:t>
            </a:r>
            <a:endParaRPr lang="pt-BR" sz="2400" b="1" dirty="0" smtClean="0"/>
          </a:p>
          <a:p>
            <a:pPr marL="1520825" lvl="1" indent="-342900">
              <a:buFontTx/>
              <a:buChar char="-"/>
            </a:pPr>
            <a:r>
              <a:rPr lang="pt-BR" sz="2400" dirty="0" err="1" smtClean="0"/>
              <a:t>Password</a:t>
            </a:r>
            <a:r>
              <a:rPr lang="pt-BR" sz="2400" dirty="0" smtClean="0"/>
              <a:t>: </a:t>
            </a:r>
            <a:r>
              <a:rPr lang="pt-BR" sz="2400" b="1" dirty="0" smtClean="0"/>
              <a:t>eai@123</a:t>
            </a:r>
            <a:endParaRPr lang="pt-BR" sz="2400" b="1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 smtClean="0"/>
              <a:t>PROPRIEDADES DA REQUISIÇÃO</a:t>
            </a:r>
            <a:endParaRPr lang="en-US" sz="3600" b="1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3547" y="4735815"/>
            <a:ext cx="4652919" cy="3959543"/>
          </a:xfrm>
          <a:prstGeom prst="rect">
            <a:avLst/>
          </a:prstGeom>
        </p:spPr>
      </p:pic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É possível criar mais do que uma </a:t>
            </a:r>
          </a:p>
          <a:p>
            <a:r>
              <a:rPr lang="pt-BR" sz="2400" dirty="0" smtClean="0"/>
              <a:t>requisição em um mesmo projeto</a:t>
            </a:r>
          </a:p>
          <a:p>
            <a:r>
              <a:rPr lang="pt-BR" sz="2400" dirty="0" smtClean="0"/>
              <a:t>clicando com o botão direito em </a:t>
            </a:r>
          </a:p>
          <a:p>
            <a:r>
              <a:rPr lang="pt-BR" sz="2400" dirty="0" smtClean="0"/>
              <a:t>“RECEIVEMESSAGE” e depois em</a:t>
            </a:r>
          </a:p>
          <a:p>
            <a:r>
              <a:rPr lang="pt-BR" sz="2400" dirty="0" smtClean="0"/>
              <a:t>“New </a:t>
            </a:r>
            <a:r>
              <a:rPr lang="pt-BR" sz="2400" dirty="0" err="1" smtClean="0"/>
              <a:t>request</a:t>
            </a:r>
            <a:r>
              <a:rPr lang="pt-BR" sz="2400" dirty="0" smtClean="0"/>
              <a:t>”;</a:t>
            </a:r>
          </a:p>
          <a:p>
            <a:r>
              <a:rPr lang="pt-BR" sz="2400" dirty="0" smtClean="0"/>
              <a:t>*Importante: é necessário informar o </a:t>
            </a:r>
          </a:p>
          <a:p>
            <a:r>
              <a:rPr lang="pt-BR" sz="2400" dirty="0" smtClean="0"/>
              <a:t>usuário e senha do EAI </a:t>
            </a:r>
            <a:r>
              <a:rPr lang="pt-BR" sz="2400" dirty="0" smtClean="0"/>
              <a:t>para cada </a:t>
            </a:r>
          </a:p>
          <a:p>
            <a:r>
              <a:rPr lang="pt-BR" sz="2400" dirty="0" smtClean="0"/>
              <a:t>requisição criada.</a:t>
            </a:r>
            <a:endParaRPr lang="pt-BR" sz="24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/>
              <a:t>CRIANDO UMA REQUISIÇÃO</a:t>
            </a:r>
            <a:endParaRPr lang="en-US" sz="36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149" y="2719298"/>
            <a:ext cx="9029700" cy="6030215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788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Com os campos preenchidos, clicar no botão verde para enviar a requisição;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O retorno da requisição aparecerá na direita, o “Status” poderá ser de “ERROR” ou “OK”;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Se ocorrer erro, o código e a mensagem de erro serão apresentados.</a:t>
            </a:r>
            <a:endParaRPr lang="pt-BR" sz="2400" b="1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170600" cy="853016"/>
          </a:xfrm>
        </p:spPr>
        <p:txBody>
          <a:bodyPr/>
          <a:lstStyle/>
          <a:p>
            <a:r>
              <a:rPr lang="en-US" sz="3600" b="1" dirty="0" smtClean="0"/>
              <a:t>ENVIO DA REQUISIÇÃO</a:t>
            </a:r>
            <a:endParaRPr lang="en-US" sz="3600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975" y="3975583"/>
            <a:ext cx="14286340" cy="47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Caminho para os </a:t>
            </a:r>
            <a:r>
              <a:rPr lang="pt-BR" sz="2400" dirty="0" err="1" smtClean="0"/>
              <a:t>XSDs</a:t>
            </a:r>
            <a:r>
              <a:rPr lang="pt-BR" sz="2400" dirty="0" smtClean="0"/>
              <a:t> das mensagens:</a:t>
            </a:r>
          </a:p>
          <a:p>
            <a:pPr marL="1520825" lvl="1" indent="-342900">
              <a:buFontTx/>
              <a:buChar char="-"/>
            </a:pPr>
            <a:r>
              <a:rPr lang="pt-BR" sz="2400" dirty="0" smtClean="0"/>
              <a:t>TFS Team Project TOTVSMSGXML;</a:t>
            </a:r>
          </a:p>
          <a:p>
            <a:pPr marL="1520825" lvl="1" indent="-342900">
              <a:buFontTx/>
              <a:buChar char="-"/>
            </a:pPr>
            <a:r>
              <a:rPr lang="pt-BR" sz="2400" dirty="0" smtClean="0"/>
              <a:t>$/STABLE/</a:t>
            </a:r>
            <a:r>
              <a:rPr lang="pt-BR" sz="2400" dirty="0" err="1" smtClean="0"/>
              <a:t>xmlschema</a:t>
            </a:r>
            <a:r>
              <a:rPr lang="pt-BR" sz="2400" dirty="0" smtClean="0"/>
              <a:t>/general/</a:t>
            </a:r>
            <a:r>
              <a:rPr lang="pt-BR" sz="2400" dirty="0" err="1" smtClean="0"/>
              <a:t>events</a:t>
            </a:r>
            <a:r>
              <a:rPr lang="pt-BR" sz="2400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Documentação da integração:</a:t>
            </a:r>
          </a:p>
          <a:p>
            <a:pPr marL="1520825" lvl="1" indent="-342900">
              <a:buFontTx/>
              <a:buChar char="-"/>
            </a:pPr>
            <a:r>
              <a:rPr lang="pt-BR" sz="2400" dirty="0">
                <a:hlinkClick r:id="rId2"/>
              </a:rPr>
              <a:t>http://</a:t>
            </a:r>
            <a:r>
              <a:rPr lang="pt-BR" sz="2400" dirty="0" smtClean="0">
                <a:hlinkClick r:id="rId2"/>
              </a:rPr>
              <a:t>tdn.totvs.com/display/public/INT/TOTVS+MES</a:t>
            </a:r>
            <a:endParaRPr lang="pt-BR" sz="2400" dirty="0" smtClean="0"/>
          </a:p>
          <a:p>
            <a:pPr marL="342900" indent="-342900">
              <a:buFontTx/>
              <a:buChar char="-"/>
            </a:pPr>
            <a:endParaRPr lang="pt-BR" sz="2400" dirty="0" smtClean="0"/>
          </a:p>
          <a:p>
            <a:pPr marL="342900" indent="-342900">
              <a:buFontTx/>
              <a:buChar char="-"/>
            </a:pPr>
            <a:endParaRPr lang="pt-BR" sz="2400" dirty="0" smtClean="0"/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 smtClean="0"/>
              <a:t>LINKS ÚTEIS</a:t>
            </a:r>
            <a:endParaRPr lang="en-US" sz="3600" b="1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54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447884" y="1331913"/>
            <a:ext cx="9955543" cy="2444321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Obrigado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12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Introdução;</a:t>
            </a:r>
          </a:p>
          <a:p>
            <a:r>
              <a:rPr lang="pt-BR" dirty="0" smtClean="0"/>
              <a:t>Criando </a:t>
            </a:r>
            <a:r>
              <a:rPr lang="pt-BR" dirty="0" smtClean="0"/>
              <a:t>um projeto SOAP;</a:t>
            </a:r>
          </a:p>
          <a:p>
            <a:r>
              <a:rPr lang="pt-BR" dirty="0" smtClean="0"/>
              <a:t>Criando uma requisição;</a:t>
            </a:r>
          </a:p>
          <a:p>
            <a:r>
              <a:rPr lang="pt-BR" dirty="0" smtClean="0"/>
              <a:t>Propriedades da requisição;</a:t>
            </a:r>
          </a:p>
          <a:p>
            <a:r>
              <a:rPr lang="pt-BR" dirty="0" smtClean="0"/>
              <a:t>Envio da requisição;</a:t>
            </a:r>
            <a:endParaRPr lang="pt-BR" dirty="0" smtClean="0"/>
          </a:p>
          <a:p>
            <a:r>
              <a:rPr lang="pt-BR" dirty="0" smtClean="0"/>
              <a:t>Links úteis.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sz="3600" b="1" dirty="0" smtClean="0"/>
              <a:t>INTRODUÇÃO</a:t>
            </a:r>
            <a:endParaRPr lang="en-US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O SOAP UI é uma ferramenta </a:t>
            </a:r>
            <a:r>
              <a:rPr lang="pt-BR" sz="2400" dirty="0" err="1" smtClean="0"/>
              <a:t>OpenSource</a:t>
            </a:r>
            <a:r>
              <a:rPr lang="pt-BR" sz="2400" dirty="0" smtClean="0"/>
              <a:t> para testar </a:t>
            </a:r>
            <a:r>
              <a:rPr lang="pt-BR" sz="2400" dirty="0" err="1" smtClean="0"/>
              <a:t>APIs</a:t>
            </a:r>
            <a:r>
              <a:rPr lang="pt-BR" sz="2400" dirty="0" smtClean="0"/>
              <a:t> REST e SOAP;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Será usada para simular o envio de requisições da PPI-</a:t>
            </a:r>
            <a:r>
              <a:rPr lang="pt-BR" sz="2400" dirty="0" err="1" smtClean="0"/>
              <a:t>Multitask</a:t>
            </a:r>
            <a:r>
              <a:rPr lang="pt-BR" sz="2400" dirty="0" smtClean="0"/>
              <a:t> para a TOTVS</a:t>
            </a:r>
            <a:r>
              <a:rPr lang="pt-BR" sz="2400" dirty="0" smtClean="0"/>
              <a:t>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O programa pode ser baixado do </a:t>
            </a:r>
            <a:r>
              <a:rPr lang="pt-BR" sz="2400" dirty="0"/>
              <a:t>site </a:t>
            </a:r>
            <a:r>
              <a:rPr lang="pt-BR" sz="2400" dirty="0">
                <a:hlinkClick r:id="rId2"/>
              </a:rPr>
              <a:t>https://www.soapui.org</a:t>
            </a:r>
            <a:r>
              <a:rPr lang="pt-BR" sz="2400" dirty="0" smtClean="0">
                <a:hlinkClick r:id="rId2"/>
              </a:rPr>
              <a:t>/</a:t>
            </a:r>
            <a:r>
              <a:rPr lang="pt-BR" sz="2400" dirty="0" smtClean="0"/>
              <a:t>.</a:t>
            </a:r>
            <a:endParaRPr lang="pt-BR" sz="2400" dirty="0"/>
          </a:p>
          <a:p>
            <a:pPr marL="342900" indent="-342900">
              <a:buFontTx/>
              <a:buChar char="-"/>
            </a:pPr>
            <a:endParaRPr lang="pt-BR" sz="2400" dirty="0" smtClean="0"/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pic>
        <p:nvPicPr>
          <p:cNvPr id="1026" name="Picture 2" descr="SoapUI - The Home of Functional Tes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215" y="5213032"/>
            <a:ext cx="4797426" cy="173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238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 smtClean="0"/>
              <a:t>CRIANDO UM PROJETO SOAP</a:t>
            </a:r>
            <a:endParaRPr lang="en-US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Clicar no botão SOAP ou ir em File/New SOAP Project.</a:t>
            </a:r>
            <a:endParaRPr lang="pt-BR" sz="2400" dirty="0" smtClean="0"/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862" y="3733800"/>
            <a:ext cx="11235988" cy="5015713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157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Informar o nome do projeto e o endereço do WSDL;</a:t>
            </a:r>
          </a:p>
          <a:p>
            <a:pPr marL="1520825" lvl="1" indent="-342900">
              <a:buFontTx/>
              <a:buChar char="-"/>
            </a:pPr>
            <a:r>
              <a:rPr lang="pt-BR" sz="2400" dirty="0" smtClean="0"/>
              <a:t>O endereço do WSDL pode ser alterado para outros ambientes da rede, como cassino:8180</a:t>
            </a:r>
          </a:p>
          <a:p>
            <a:pPr lvl="1" indent="0">
              <a:buNone/>
            </a:pPr>
            <a:r>
              <a:rPr lang="pt-BR" sz="2400" dirty="0" smtClean="0"/>
              <a:t>http</a:t>
            </a:r>
            <a:r>
              <a:rPr lang="pt-BR" sz="2400" dirty="0"/>
              <a:t>://</a:t>
            </a:r>
            <a:r>
              <a:rPr lang="pt-BR" sz="2400" dirty="0" smtClean="0"/>
              <a:t>cassino.jv01.local:8180/mes-ws/MESService?wsdl</a:t>
            </a:r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11862" y="3733800"/>
            <a:ext cx="11235988" cy="501571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009" y="3861358"/>
            <a:ext cx="10103041" cy="4760595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 smtClean="0"/>
              <a:t>CRIANDO UM PROJETO SOAP</a:t>
            </a:r>
            <a:endParaRPr lang="en-US" sz="3600" b="1" dirty="0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73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Depois da criação do projeto, será gerado automaticamente os diretórios conforme </a:t>
            </a:r>
            <a:r>
              <a:rPr lang="pt-BR" sz="2400" dirty="0" err="1" smtClean="0"/>
              <a:t>print</a:t>
            </a:r>
            <a:r>
              <a:rPr lang="pt-BR" sz="2400" dirty="0" smtClean="0"/>
              <a:t> abaixo;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Através dessa estrutura é possível criar uma mensagem de teste no “</a:t>
            </a:r>
            <a:r>
              <a:rPr lang="pt-BR" sz="2400" dirty="0" err="1" smtClean="0"/>
              <a:t>Request</a:t>
            </a:r>
            <a:r>
              <a:rPr lang="pt-BR" sz="2400" dirty="0" smtClean="0"/>
              <a:t> 1”. </a:t>
            </a:r>
            <a:endParaRPr lang="pt-BR" sz="2400" dirty="0" smtClean="0"/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 smtClean="0"/>
              <a:t>CRIANDO UMA REQUISIÇÃO</a:t>
            </a:r>
            <a:endParaRPr lang="en-US" sz="36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287" y="3510116"/>
            <a:ext cx="14083716" cy="5239397"/>
          </a:xfrm>
          <a:prstGeom prst="rect">
            <a:avLst/>
          </a:prstGeom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379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O </a:t>
            </a:r>
            <a:r>
              <a:rPr lang="pt-BR" sz="2400" dirty="0" err="1" smtClean="0"/>
              <a:t>Request</a:t>
            </a:r>
            <a:r>
              <a:rPr lang="pt-BR" sz="2400" dirty="0" smtClean="0"/>
              <a:t> 1 representa a mensagem XML que será enviada para o Webservice destino (aquele informado na criação do projeto).</a:t>
            </a:r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6621960" cy="853016"/>
          </a:xfrm>
        </p:spPr>
        <p:txBody>
          <a:bodyPr/>
          <a:lstStyle/>
          <a:p>
            <a:r>
              <a:rPr lang="en-US" sz="3600" b="1" dirty="0"/>
              <a:t>CRIANDO UMA REQUISIÇÃO</a:t>
            </a:r>
            <a:endParaRPr lang="en-US" sz="36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00" y="3252145"/>
            <a:ext cx="14771290" cy="5497368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94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Dentro da </a:t>
            </a:r>
            <a:r>
              <a:rPr lang="pt-BR" sz="2400" dirty="0" err="1" smtClean="0"/>
              <a:t>tag</a:t>
            </a:r>
            <a:r>
              <a:rPr lang="pt-BR" sz="2400" dirty="0" smtClean="0"/>
              <a:t> </a:t>
            </a:r>
            <a:r>
              <a:rPr lang="pt-BR" sz="2400" dirty="0"/>
              <a:t>&lt;</a:t>
            </a:r>
            <a:r>
              <a:rPr lang="pt-BR" sz="2400" dirty="0" err="1"/>
              <a:t>tot:inMsg</a:t>
            </a:r>
            <a:r>
              <a:rPr lang="pt-BR" sz="2400" dirty="0" smtClean="0"/>
              <a:t>&gt;</a:t>
            </a:r>
            <a:r>
              <a:rPr lang="pt-BR" sz="2400" dirty="0"/>
              <a:t> </a:t>
            </a:r>
            <a:r>
              <a:rPr lang="pt-BR" sz="2400" dirty="0" smtClean="0"/>
              <a:t>deverá estar contido o XML que será enviado ao Webservice;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Esse XML deverá seguir a assinatura padrão do XSD da mensagem que está sendo testada, na sequência serão apresentados exemplos para cada uma das mensagens que o TOTVS MÊS recebe;</a:t>
            </a:r>
          </a:p>
          <a:p>
            <a:pPr marL="342900" indent="-342900">
              <a:buFontTx/>
              <a:buChar char="-"/>
            </a:pPr>
            <a:r>
              <a:rPr lang="pt-BR" sz="2400" dirty="0" smtClean="0"/>
              <a:t>*Importante: sempre que um </a:t>
            </a:r>
            <a:r>
              <a:rPr lang="pt-BR" sz="2400" dirty="0" err="1" smtClean="0"/>
              <a:t>TOTVSMessage</a:t>
            </a:r>
            <a:r>
              <a:rPr lang="pt-BR" sz="2400" dirty="0" smtClean="0"/>
              <a:t> for testado via SOAP UI ele deverá ser </a:t>
            </a:r>
            <a:r>
              <a:rPr lang="pt-BR" sz="2400" dirty="0"/>
              <a:t>incluído dentro de uma TAG &lt;![CDATA</a:t>
            </a:r>
            <a:r>
              <a:rPr lang="pt-BR" sz="2400" dirty="0" smtClean="0"/>
              <a:t>[]]&gt;, conforme exemplos disponibilizados a seguir.</a:t>
            </a:r>
            <a:endParaRPr lang="pt-BR" sz="24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3"/>
            <a:ext cx="7170600" cy="853016"/>
          </a:xfrm>
        </p:spPr>
        <p:txBody>
          <a:bodyPr/>
          <a:lstStyle/>
          <a:p>
            <a:r>
              <a:rPr lang="en-US" sz="3600" b="1" dirty="0" smtClean="0"/>
              <a:t>ENVIO DA REQUISIÇÃO</a:t>
            </a:r>
            <a:endParaRPr lang="en-US" sz="3600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480" y="4260191"/>
            <a:ext cx="11245873" cy="465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5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Criando</a:t>
            </a:r>
            <a:r>
              <a:rPr lang="en-US" dirty="0"/>
              <a:t> um </a:t>
            </a:r>
            <a:r>
              <a:rPr lang="en-US" dirty="0" err="1"/>
              <a:t>projeto</a:t>
            </a:r>
            <a:r>
              <a:rPr lang="en-US" dirty="0"/>
              <a:t> SOAP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2441" y="2090861"/>
            <a:ext cx="15175408" cy="665865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pt-BR" sz="2400" dirty="0" smtClean="0"/>
              <a:t>Exemplo de mensagem </a:t>
            </a:r>
          </a:p>
          <a:p>
            <a:r>
              <a:rPr lang="pt-BR" sz="2400" dirty="0" smtClean="0"/>
              <a:t>requisição de materiais </a:t>
            </a:r>
          </a:p>
          <a:p>
            <a:r>
              <a:rPr lang="pt-BR" sz="2400" dirty="0" smtClean="0"/>
              <a:t>(</a:t>
            </a:r>
            <a:r>
              <a:rPr lang="pt-BR" sz="2400" dirty="0" err="1" smtClean="0"/>
              <a:t>MovementsInternal</a:t>
            </a:r>
            <a:r>
              <a:rPr lang="pt-BR" sz="2400" dirty="0" smtClean="0"/>
              <a:t>).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920" y="106795"/>
            <a:ext cx="11829187" cy="9037205"/>
          </a:xfrm>
          <a:prstGeom prst="rect">
            <a:avLst/>
          </a:prstGeom>
        </p:spPr>
      </p:pic>
      <p:sp>
        <p:nvSpPr>
          <p:cNvPr id="6" name="Espaço Reservado para Texto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5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4257</TotalTime>
  <Words>532</Words>
  <Application>Microsoft Office PowerPoint</Application>
  <PresentationFormat>Personalizar</PresentationFormat>
  <Paragraphs>73</Paragraphs>
  <Slides>15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Pacote</vt:lpstr>
      <vt:lpstr>Outubro/2016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Criando um projeto SOAP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Daniel Arthur Grabowski</cp:lastModifiedBy>
  <cp:revision>278</cp:revision>
  <dcterms:created xsi:type="dcterms:W3CDTF">2014-01-10T13:03:06Z</dcterms:created>
  <dcterms:modified xsi:type="dcterms:W3CDTF">2016-10-03T20:36:29Z</dcterms:modified>
</cp:coreProperties>
</file>