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9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0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1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2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3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  <p:sldMasterId id="2147483764" r:id="rId14"/>
  </p:sldMasterIdLst>
  <p:notesMasterIdLst>
    <p:notesMasterId r:id="rId30"/>
  </p:notesMasterIdLst>
  <p:handoutMasterIdLst>
    <p:handoutMasterId r:id="rId31"/>
  </p:handoutMasterIdLst>
  <p:sldIdLst>
    <p:sldId id="274" r:id="rId15"/>
    <p:sldId id="278" r:id="rId16"/>
    <p:sldId id="314" r:id="rId17"/>
    <p:sldId id="328" r:id="rId18"/>
    <p:sldId id="315" r:id="rId19"/>
    <p:sldId id="323" r:id="rId20"/>
    <p:sldId id="334" r:id="rId21"/>
    <p:sldId id="322" r:id="rId22"/>
    <p:sldId id="333" r:id="rId23"/>
    <p:sldId id="324" r:id="rId24"/>
    <p:sldId id="332" r:id="rId25"/>
    <p:sldId id="325" r:id="rId26"/>
    <p:sldId id="331" r:id="rId27"/>
    <p:sldId id="336" r:id="rId28"/>
    <p:sldId id="335" r:id="rId29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9C2E"/>
    <a:srgbClr val="003A4E"/>
    <a:srgbClr val="0C9ABE"/>
    <a:srgbClr val="005774"/>
    <a:srgbClr val="000000"/>
    <a:srgbClr val="ACCAD2"/>
    <a:srgbClr val="D9E0E2"/>
    <a:srgbClr val="272054"/>
    <a:srgbClr val="7C8993"/>
    <a:srgbClr val="4A5C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394" autoAdjust="0"/>
  </p:normalViewPr>
  <p:slideViewPr>
    <p:cSldViewPr snapToGrid="0" snapToObjects="1">
      <p:cViewPr varScale="1">
        <p:scale>
          <a:sx n="53" d="100"/>
          <a:sy n="53" d="100"/>
        </p:scale>
        <p:origin x="13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+ 4 Releases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49621" custLinFactNeighborX="0" custLinFactNeighborY="-4521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ScaleX="152989" custScaleY="152989" custLinFactX="-100000" custLinFactY="-100000" custLinFactNeighborX="-140405" custLinFactNeighborY="-130326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4AEEF07E-90CF-40E8-B6CC-2BFDFFB1FE0D}" type="pres">
      <dgm:prSet presAssocID="{F08369FF-547D-4477-993E-591245AC7FEE}" presName="textBox3a" presStyleLbl="revTx" presStyleIdx="0" presStyleCnt="3" custScaleY="30024" custLinFactY="-2525" custLinFactNeighborX="-37448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 custScaleX="105790" custScaleY="105790" custLinFactNeighborX="62520" custLinFactNeighborY="-29421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AEB0D831-AA28-4FD8-9D23-4D5997B8BF07}" type="pres">
      <dgm:prSet presAssocID="{C6CFDF71-9EFB-405C-9A88-6DB33DDA27E8}" presName="textBox3b" presStyleLbl="revTx" presStyleIdx="1" presStyleCnt="3" custScaleY="17036" custLinFactNeighborX="17643" custLinFactNeighborY="-583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 custScaleX="101993" custScaleY="101993" custLinFactX="86036" custLinFactNeighborX="100000" custLinFactNeighborY="13799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71D30534-31CC-45EE-BC47-596DB534D6BB}" type="pres">
      <dgm:prSet presAssocID="{B7BCA889-EB00-4175-985B-26D9866E21EC}" presName="textBox3c" presStyleLbl="revTx" presStyleIdx="2" presStyleCnt="3" custScaleY="14669" custLinFactNeighborX="52639" custLinFactNeighborY="-534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ABAF21F-00DE-4F57-8A08-DAAF16821E75}" type="presOf" srcId="{4890D13D-D93C-4E55-94F1-9363353353EA}" destId="{043E93F0-CF56-4902-93CD-672C12100C67}" srcOrd="0" destOrd="0" presId="urn:microsoft.com/office/officeart/2005/8/layout/arrow2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7FF52F93-082D-4BF0-A36F-5B233565243D}" type="presOf" srcId="{C6CFDF71-9EFB-405C-9A88-6DB33DDA27E8}" destId="{AEB0D831-AA28-4FD8-9D23-4D5997B8BF07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5CC90C22-2D8C-4960-AF73-E9C227D49328}" type="presOf" srcId="{F08369FF-547D-4477-993E-591245AC7FEE}" destId="{4AEEF07E-90CF-40E8-B6CC-2BFDFFB1FE0D}" srcOrd="0" destOrd="0" presId="urn:microsoft.com/office/officeart/2005/8/layout/arrow2"/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E911EAC7-0E8D-413A-ADEE-B3B2CACA6E11}" type="presOf" srcId="{B7BCA889-EB00-4175-985B-26D9866E21EC}" destId="{71D30534-31CC-45EE-BC47-596DB534D6BB}" srcOrd="0" destOrd="0" presId="urn:microsoft.com/office/officeart/2005/8/layout/arrow2"/>
    <dgm:cxn modelId="{B89DB5F8-D596-48F1-8FF3-B6F80C71A763}" type="presParOf" srcId="{043E93F0-CF56-4902-93CD-672C12100C67}" destId="{C35B7024-09B3-41D2-9241-90E91E81008F}" srcOrd="0" destOrd="0" presId="urn:microsoft.com/office/officeart/2005/8/layout/arrow2"/>
    <dgm:cxn modelId="{925D212A-8B74-4060-B73A-0B1CDF555FEC}" type="presParOf" srcId="{043E93F0-CF56-4902-93CD-672C12100C67}" destId="{1CBDFCE2-A7F5-4B52-A627-A8E9F875F2A2}" srcOrd="1" destOrd="0" presId="urn:microsoft.com/office/officeart/2005/8/layout/arrow2"/>
    <dgm:cxn modelId="{3A0D74A2-37F8-452F-ADE7-A744A0A1332B}" type="presParOf" srcId="{1CBDFCE2-A7F5-4B52-A627-A8E9F875F2A2}" destId="{1C7C4A09-5888-477D-86FD-857A6FE84AC1}" srcOrd="0" destOrd="0" presId="urn:microsoft.com/office/officeart/2005/8/layout/arrow2"/>
    <dgm:cxn modelId="{F911F460-1175-403F-ADD3-046CFB3903F4}" type="presParOf" srcId="{1CBDFCE2-A7F5-4B52-A627-A8E9F875F2A2}" destId="{4AEEF07E-90CF-40E8-B6CC-2BFDFFB1FE0D}" srcOrd="1" destOrd="0" presId="urn:microsoft.com/office/officeart/2005/8/layout/arrow2"/>
    <dgm:cxn modelId="{BADBC3A8-57DF-4107-8238-56DD4266B375}" type="presParOf" srcId="{1CBDFCE2-A7F5-4B52-A627-A8E9F875F2A2}" destId="{B80DB428-DC44-46BB-A565-409EA04866D9}" srcOrd="2" destOrd="0" presId="urn:microsoft.com/office/officeart/2005/8/layout/arrow2"/>
    <dgm:cxn modelId="{423CC5EA-C74F-41C4-BFE2-67E7E9ADC224}" type="presParOf" srcId="{1CBDFCE2-A7F5-4B52-A627-A8E9F875F2A2}" destId="{AEB0D831-AA28-4FD8-9D23-4D5997B8BF07}" srcOrd="3" destOrd="0" presId="urn:microsoft.com/office/officeart/2005/8/layout/arrow2"/>
    <dgm:cxn modelId="{CC3A9B8C-A8EC-4B17-8ED9-E03C7DBE7CE0}" type="presParOf" srcId="{1CBDFCE2-A7F5-4B52-A627-A8E9F875F2A2}" destId="{D95F4FBF-646F-459E-9A2E-EFD657D3A9EC}" srcOrd="4" destOrd="0" presId="urn:microsoft.com/office/officeart/2005/8/layout/arrow2"/>
    <dgm:cxn modelId="{2DDBCCB4-E288-411A-A252-63548D88E197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+ 4 Releases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49621" custLinFactNeighborX="0" custLinFactNeighborY="-4521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ScaleX="152989" custScaleY="152989" custLinFactX="-100000" custLinFactY="-100000" custLinFactNeighborX="-140405" custLinFactNeighborY="-130326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4AEEF07E-90CF-40E8-B6CC-2BFDFFB1FE0D}" type="pres">
      <dgm:prSet presAssocID="{F08369FF-547D-4477-993E-591245AC7FEE}" presName="textBox3a" presStyleLbl="revTx" presStyleIdx="0" presStyleCnt="3" custScaleY="30024" custLinFactY="-2525" custLinFactNeighborX="-37448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 custScaleX="105790" custScaleY="105790" custLinFactNeighborX="62520" custLinFactNeighborY="-29421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AEB0D831-AA28-4FD8-9D23-4D5997B8BF07}" type="pres">
      <dgm:prSet presAssocID="{C6CFDF71-9EFB-405C-9A88-6DB33DDA27E8}" presName="textBox3b" presStyleLbl="revTx" presStyleIdx="1" presStyleCnt="3" custScaleY="17036" custLinFactNeighborX="17643" custLinFactNeighborY="-583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 custScaleX="101993" custScaleY="101993" custLinFactX="86036" custLinFactNeighborX="100000" custLinFactNeighborY="13799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71D30534-31CC-45EE-BC47-596DB534D6BB}" type="pres">
      <dgm:prSet presAssocID="{B7BCA889-EB00-4175-985B-26D9866E21EC}" presName="textBox3c" presStyleLbl="revTx" presStyleIdx="2" presStyleCnt="3" custScaleY="14669" custLinFactNeighborX="52639" custLinFactNeighborY="-534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8D8705DC-7AEB-453D-B2D6-CFC12E256061}" type="presOf" srcId="{F08369FF-547D-4477-993E-591245AC7FEE}" destId="{4AEEF07E-90CF-40E8-B6CC-2BFDFFB1FE0D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DB680309-038E-4AF1-BA4D-5D29926C83B4}" type="presOf" srcId="{C6CFDF71-9EFB-405C-9A88-6DB33DDA27E8}" destId="{AEB0D831-AA28-4FD8-9D23-4D5997B8BF07}" srcOrd="0" destOrd="0" presId="urn:microsoft.com/office/officeart/2005/8/layout/arrow2"/>
    <dgm:cxn modelId="{6F23830B-718E-41C2-B2E3-F255B5B6F693}" type="presOf" srcId="{B7BCA889-EB00-4175-985B-26D9866E21EC}" destId="{71D30534-31CC-45EE-BC47-596DB534D6BB}" srcOrd="0" destOrd="0" presId="urn:microsoft.com/office/officeart/2005/8/layout/arrow2"/>
    <dgm:cxn modelId="{25935E48-B153-4EBD-9FBC-757531960BA1}" type="presOf" srcId="{4890D13D-D93C-4E55-94F1-9363353353EA}" destId="{043E93F0-CF56-4902-93CD-672C12100C67}" srcOrd="0" destOrd="0" presId="urn:microsoft.com/office/officeart/2005/8/layout/arrow2"/>
    <dgm:cxn modelId="{A2C6D7CF-1EF8-4CA2-814A-5E6B96F5CD0D}" type="presParOf" srcId="{043E93F0-CF56-4902-93CD-672C12100C67}" destId="{C35B7024-09B3-41D2-9241-90E91E81008F}" srcOrd="0" destOrd="0" presId="urn:microsoft.com/office/officeart/2005/8/layout/arrow2"/>
    <dgm:cxn modelId="{A823F585-4FF4-44F2-9C52-45B6F954A074}" type="presParOf" srcId="{043E93F0-CF56-4902-93CD-672C12100C67}" destId="{1CBDFCE2-A7F5-4B52-A627-A8E9F875F2A2}" srcOrd="1" destOrd="0" presId="urn:microsoft.com/office/officeart/2005/8/layout/arrow2"/>
    <dgm:cxn modelId="{CEFFB0B8-6B87-40A7-B08A-9BF3B2DD2D64}" type="presParOf" srcId="{1CBDFCE2-A7F5-4B52-A627-A8E9F875F2A2}" destId="{1C7C4A09-5888-477D-86FD-857A6FE84AC1}" srcOrd="0" destOrd="0" presId="urn:microsoft.com/office/officeart/2005/8/layout/arrow2"/>
    <dgm:cxn modelId="{7F9EB637-809D-4F05-A89F-0C2EB7AA6D38}" type="presParOf" srcId="{1CBDFCE2-A7F5-4B52-A627-A8E9F875F2A2}" destId="{4AEEF07E-90CF-40E8-B6CC-2BFDFFB1FE0D}" srcOrd="1" destOrd="0" presId="urn:microsoft.com/office/officeart/2005/8/layout/arrow2"/>
    <dgm:cxn modelId="{BD6ECB1E-19AF-4F85-92FD-425884CF1FEE}" type="presParOf" srcId="{1CBDFCE2-A7F5-4B52-A627-A8E9F875F2A2}" destId="{B80DB428-DC44-46BB-A565-409EA04866D9}" srcOrd="2" destOrd="0" presId="urn:microsoft.com/office/officeart/2005/8/layout/arrow2"/>
    <dgm:cxn modelId="{67B03F05-54AA-4021-BBB6-1E41DBCFC9B9}" type="presParOf" srcId="{1CBDFCE2-A7F5-4B52-A627-A8E9F875F2A2}" destId="{AEB0D831-AA28-4FD8-9D23-4D5997B8BF07}" srcOrd="3" destOrd="0" presId="urn:microsoft.com/office/officeart/2005/8/layout/arrow2"/>
    <dgm:cxn modelId="{FCE53454-14D7-4719-BC27-F60601250216}" type="presParOf" srcId="{1CBDFCE2-A7F5-4B52-A627-A8E9F875F2A2}" destId="{D95F4FBF-646F-459E-9A2E-EFD657D3A9EC}" srcOrd="4" destOrd="0" presId="urn:microsoft.com/office/officeart/2005/8/layout/arrow2"/>
    <dgm:cxn modelId="{28E840C2-FADA-4F69-B8A9-36F6EC82CF7B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+ 4 Releases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49621" custLinFactNeighborX="0" custLinFactNeighborY="-4521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ScaleX="152989" custScaleY="152989" custLinFactX="-100000" custLinFactY="-100000" custLinFactNeighborX="-140405" custLinFactNeighborY="-130326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4AEEF07E-90CF-40E8-B6CC-2BFDFFB1FE0D}" type="pres">
      <dgm:prSet presAssocID="{F08369FF-547D-4477-993E-591245AC7FEE}" presName="textBox3a" presStyleLbl="revTx" presStyleIdx="0" presStyleCnt="3" custScaleY="30024" custLinFactY="-2525" custLinFactNeighborX="-37448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 custScaleX="105790" custScaleY="105790" custLinFactNeighborX="62520" custLinFactNeighborY="-29421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AEB0D831-AA28-4FD8-9D23-4D5997B8BF07}" type="pres">
      <dgm:prSet presAssocID="{C6CFDF71-9EFB-405C-9A88-6DB33DDA27E8}" presName="textBox3b" presStyleLbl="revTx" presStyleIdx="1" presStyleCnt="3" custScaleY="17036" custLinFactNeighborX="17643" custLinFactNeighborY="-583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 custScaleX="101993" custScaleY="101993" custLinFactX="86036" custLinFactNeighborX="100000" custLinFactNeighborY="13799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71D30534-31CC-45EE-BC47-596DB534D6BB}" type="pres">
      <dgm:prSet presAssocID="{B7BCA889-EB00-4175-985B-26D9866E21EC}" presName="textBox3c" presStyleLbl="revTx" presStyleIdx="2" presStyleCnt="3" custScaleY="14669" custLinFactNeighborX="52639" custLinFactNeighborY="-534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D0E57D17-859B-4C2A-B358-9FC2E6E7473E}" type="presOf" srcId="{C6CFDF71-9EFB-405C-9A88-6DB33DDA27E8}" destId="{AEB0D831-AA28-4FD8-9D23-4D5997B8BF07}" srcOrd="0" destOrd="0" presId="urn:microsoft.com/office/officeart/2005/8/layout/arrow2"/>
    <dgm:cxn modelId="{D53CE336-6C3D-49EA-A46C-6DAEE27BE769}" type="presOf" srcId="{F08369FF-547D-4477-993E-591245AC7FEE}" destId="{4AEEF07E-90CF-40E8-B6CC-2BFDFFB1FE0D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EFA206E7-A82F-45B7-868B-AAEE97EED91F}" type="presOf" srcId="{B7BCA889-EB00-4175-985B-26D9866E21EC}" destId="{71D30534-31CC-45EE-BC47-596DB534D6BB}" srcOrd="0" destOrd="0" presId="urn:microsoft.com/office/officeart/2005/8/layout/arrow2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9334CB5E-B936-42A4-A7F1-4DAC3E39EC3F}" type="presOf" srcId="{4890D13D-D93C-4E55-94F1-9363353353EA}" destId="{043E93F0-CF56-4902-93CD-672C12100C67}" srcOrd="0" destOrd="0" presId="urn:microsoft.com/office/officeart/2005/8/layout/arrow2"/>
    <dgm:cxn modelId="{B7A6BDCE-AF59-407A-A1C7-D9BF60A6AEB7}" type="presParOf" srcId="{043E93F0-CF56-4902-93CD-672C12100C67}" destId="{C35B7024-09B3-41D2-9241-90E91E81008F}" srcOrd="0" destOrd="0" presId="urn:microsoft.com/office/officeart/2005/8/layout/arrow2"/>
    <dgm:cxn modelId="{B2DB8B3F-C04E-4665-836B-46D0BC656424}" type="presParOf" srcId="{043E93F0-CF56-4902-93CD-672C12100C67}" destId="{1CBDFCE2-A7F5-4B52-A627-A8E9F875F2A2}" srcOrd="1" destOrd="0" presId="urn:microsoft.com/office/officeart/2005/8/layout/arrow2"/>
    <dgm:cxn modelId="{1FF834CA-E412-4632-A758-59C3CD7DD44E}" type="presParOf" srcId="{1CBDFCE2-A7F5-4B52-A627-A8E9F875F2A2}" destId="{1C7C4A09-5888-477D-86FD-857A6FE84AC1}" srcOrd="0" destOrd="0" presId="urn:microsoft.com/office/officeart/2005/8/layout/arrow2"/>
    <dgm:cxn modelId="{B3EA3522-5BAB-4FE5-B463-F1023C9ABE36}" type="presParOf" srcId="{1CBDFCE2-A7F5-4B52-A627-A8E9F875F2A2}" destId="{4AEEF07E-90CF-40E8-B6CC-2BFDFFB1FE0D}" srcOrd="1" destOrd="0" presId="urn:microsoft.com/office/officeart/2005/8/layout/arrow2"/>
    <dgm:cxn modelId="{F95919D5-C9BF-4888-9F7E-1E5A8A4ADE5F}" type="presParOf" srcId="{1CBDFCE2-A7F5-4B52-A627-A8E9F875F2A2}" destId="{B80DB428-DC44-46BB-A565-409EA04866D9}" srcOrd="2" destOrd="0" presId="urn:microsoft.com/office/officeart/2005/8/layout/arrow2"/>
    <dgm:cxn modelId="{252A5B2A-EEE0-41D7-B333-D2F8531D5170}" type="presParOf" srcId="{1CBDFCE2-A7F5-4B52-A627-A8E9F875F2A2}" destId="{AEB0D831-AA28-4FD8-9D23-4D5997B8BF07}" srcOrd="3" destOrd="0" presId="urn:microsoft.com/office/officeart/2005/8/layout/arrow2"/>
    <dgm:cxn modelId="{505FE533-964B-4260-9F69-EA321E611BF5}" type="presParOf" srcId="{1CBDFCE2-A7F5-4B52-A627-A8E9F875F2A2}" destId="{D95F4FBF-646F-459E-9A2E-EFD657D3A9EC}" srcOrd="4" destOrd="0" presId="urn:microsoft.com/office/officeart/2005/8/layout/arrow2"/>
    <dgm:cxn modelId="{0016CEBD-4152-4BBA-A994-87854F659004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l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l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Dez/17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err="1" smtClean="0">
              <a:solidFill>
                <a:schemeClr val="accent1">
                  <a:lumMod val="75000"/>
                </a:schemeClr>
              </a:solidFill>
            </a:rPr>
            <a:t>Jul</a:t>
          </a:r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/18</a:t>
          </a:r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Dez/18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49621" custLinFactNeighborX="0" custLinFactNeighborY="-4521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ScaleX="152989" custScaleY="152989" custLinFactX="-100000" custLinFactY="-100000" custLinFactNeighborX="-140405" custLinFactNeighborY="-130326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4AEEF07E-90CF-40E8-B6CC-2BFDFFB1FE0D}" type="pres">
      <dgm:prSet presAssocID="{F08369FF-547D-4477-993E-591245AC7FEE}" presName="textBox3a" presStyleLbl="revTx" presStyleIdx="0" presStyleCnt="3" custScaleY="30024" custLinFactNeighborX="-20822" custLinFactNeighborY="-9786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 custScaleX="105790" custScaleY="105790" custLinFactNeighborX="62520" custLinFactNeighborY="-29421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AEB0D831-AA28-4FD8-9D23-4D5997B8BF07}" type="pres">
      <dgm:prSet presAssocID="{C6CFDF71-9EFB-405C-9A88-6DB33DDA27E8}" presName="textBox3b" presStyleLbl="revTx" presStyleIdx="1" presStyleCnt="3" custScaleY="17036" custLinFactNeighborX="17643" custLinFactNeighborY="-583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 custScaleX="101993" custScaleY="101993" custLinFactX="86036" custLinFactNeighborX="100000" custLinFactNeighborY="13799"/>
      <dgm:spPr>
        <a:solidFill>
          <a:schemeClr val="tx2"/>
        </a:solidFill>
      </dgm:spPr>
      <dgm:t>
        <a:bodyPr/>
        <a:lstStyle/>
        <a:p>
          <a:endParaRPr lang="pt-BR"/>
        </a:p>
      </dgm:t>
    </dgm:pt>
    <dgm:pt modelId="{71D30534-31CC-45EE-BC47-596DB534D6BB}" type="pres">
      <dgm:prSet presAssocID="{B7BCA889-EB00-4175-985B-26D9866E21EC}" presName="textBox3c" presStyleLbl="revTx" presStyleIdx="2" presStyleCnt="3" custScaleY="14669" custLinFactNeighborX="54745" custLinFactNeighborY="-4955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D8848E2-104E-4FB2-9822-FDED13AD508F}" type="presOf" srcId="{F08369FF-547D-4477-993E-591245AC7FEE}" destId="{4AEEF07E-90CF-40E8-B6CC-2BFDFFB1FE0D}" srcOrd="0" destOrd="0" presId="urn:microsoft.com/office/officeart/2005/8/layout/arrow2"/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42E7632E-AD9E-46D0-9FB2-011DD92208A9}" type="presOf" srcId="{C6CFDF71-9EFB-405C-9A88-6DB33DDA27E8}" destId="{AEB0D831-AA28-4FD8-9D23-4D5997B8BF07}" srcOrd="0" destOrd="0" presId="urn:microsoft.com/office/officeart/2005/8/layout/arrow2"/>
    <dgm:cxn modelId="{9F455A31-7493-4E7B-BF76-ED5D3CF4458A}" type="presOf" srcId="{4890D13D-D93C-4E55-94F1-9363353353EA}" destId="{043E93F0-CF56-4902-93CD-672C12100C67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2547B433-F41D-4367-932C-F65F711825AC}" type="presOf" srcId="{B7BCA889-EB00-4175-985B-26D9866E21EC}" destId="{71D30534-31CC-45EE-BC47-596DB534D6BB}" srcOrd="0" destOrd="0" presId="urn:microsoft.com/office/officeart/2005/8/layout/arrow2"/>
    <dgm:cxn modelId="{19B15072-F2B7-4EBC-931C-F252056952EC}" type="presParOf" srcId="{043E93F0-CF56-4902-93CD-672C12100C67}" destId="{C35B7024-09B3-41D2-9241-90E91E81008F}" srcOrd="0" destOrd="0" presId="urn:microsoft.com/office/officeart/2005/8/layout/arrow2"/>
    <dgm:cxn modelId="{ECDD3786-11DC-4109-AEBF-88EA8259A3D8}" type="presParOf" srcId="{043E93F0-CF56-4902-93CD-672C12100C67}" destId="{1CBDFCE2-A7F5-4B52-A627-A8E9F875F2A2}" srcOrd="1" destOrd="0" presId="urn:microsoft.com/office/officeart/2005/8/layout/arrow2"/>
    <dgm:cxn modelId="{E7B0EC33-9923-4FBD-926A-8B372CC4F779}" type="presParOf" srcId="{1CBDFCE2-A7F5-4B52-A627-A8E9F875F2A2}" destId="{1C7C4A09-5888-477D-86FD-857A6FE84AC1}" srcOrd="0" destOrd="0" presId="urn:microsoft.com/office/officeart/2005/8/layout/arrow2"/>
    <dgm:cxn modelId="{9C2F28CB-C69A-4913-8B9D-E5F07B0290A1}" type="presParOf" srcId="{1CBDFCE2-A7F5-4B52-A627-A8E9F875F2A2}" destId="{4AEEF07E-90CF-40E8-B6CC-2BFDFFB1FE0D}" srcOrd="1" destOrd="0" presId="urn:microsoft.com/office/officeart/2005/8/layout/arrow2"/>
    <dgm:cxn modelId="{4D644D0E-8B42-4E42-97A3-FDC454E7CE86}" type="presParOf" srcId="{1CBDFCE2-A7F5-4B52-A627-A8E9F875F2A2}" destId="{B80DB428-DC44-46BB-A565-409EA04866D9}" srcOrd="2" destOrd="0" presId="urn:microsoft.com/office/officeart/2005/8/layout/arrow2"/>
    <dgm:cxn modelId="{2422854D-5207-4C4F-968F-4255FE19A077}" type="presParOf" srcId="{1CBDFCE2-A7F5-4B52-A627-A8E9F875F2A2}" destId="{AEB0D831-AA28-4FD8-9D23-4D5997B8BF07}" srcOrd="3" destOrd="0" presId="urn:microsoft.com/office/officeart/2005/8/layout/arrow2"/>
    <dgm:cxn modelId="{65268BAB-EDCF-4A37-A15D-1426E958BABB}" type="presParOf" srcId="{1CBDFCE2-A7F5-4B52-A627-A8E9F875F2A2}" destId="{D95F4FBF-646F-459E-9A2E-EFD657D3A9EC}" srcOrd="4" destOrd="0" presId="urn:microsoft.com/office/officeart/2005/8/layout/arrow2"/>
    <dgm:cxn modelId="{D7E255D9-DA21-4787-9A1A-BE40FEB1B536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19" y="0"/>
          <a:ext cx="16249611" cy="678782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3320199" y="3959761"/>
          <a:ext cx="432000" cy="432000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3267417" y="3501281"/>
          <a:ext cx="2530500" cy="588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624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267417" y="3501281"/>
        <a:ext cx="2530500" cy="588974"/>
      </dsp:txXfrm>
    </dsp:sp>
    <dsp:sp modelId="{B80DB428-DC44-46BB-A565-409EA04866D9}">
      <dsp:nvSpPr>
        <dsp:cNvPr id="0" name=""/>
        <dsp:cNvSpPr/>
      </dsp:nvSpPr>
      <dsp:spPr>
        <a:xfrm>
          <a:off x="6870693" y="2675069"/>
          <a:ext cx="539998" cy="539998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7281432" y="2471681"/>
          <a:ext cx="2606523" cy="629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47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</dsp:txBody>
      <dsp:txXfrm>
        <a:off x="7281432" y="2471681"/>
        <a:ext cx="2606523" cy="629067"/>
      </dsp:txXfrm>
    </dsp:sp>
    <dsp:sp modelId="{D95F4FBF-646F-459E-9A2E-EFD657D3A9EC}">
      <dsp:nvSpPr>
        <dsp:cNvPr id="0" name=""/>
        <dsp:cNvSpPr/>
      </dsp:nvSpPr>
      <dsp:spPr>
        <a:xfrm>
          <a:off x="10870099" y="1807696"/>
          <a:ext cx="720002" cy="720002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11288857" y="1562230"/>
          <a:ext cx="2606523" cy="692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406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+ 4 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11288857" y="1562230"/>
        <a:ext cx="2606523" cy="6920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19" y="0"/>
          <a:ext cx="16249611" cy="678782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3320199" y="3959761"/>
          <a:ext cx="432000" cy="432000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3267417" y="3501281"/>
          <a:ext cx="2530500" cy="588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624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267417" y="3501281"/>
        <a:ext cx="2530500" cy="588974"/>
      </dsp:txXfrm>
    </dsp:sp>
    <dsp:sp modelId="{B80DB428-DC44-46BB-A565-409EA04866D9}">
      <dsp:nvSpPr>
        <dsp:cNvPr id="0" name=""/>
        <dsp:cNvSpPr/>
      </dsp:nvSpPr>
      <dsp:spPr>
        <a:xfrm>
          <a:off x="6870693" y="2675069"/>
          <a:ext cx="539998" cy="539998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7281432" y="2471681"/>
          <a:ext cx="2606523" cy="629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47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</dsp:txBody>
      <dsp:txXfrm>
        <a:off x="7281432" y="2471681"/>
        <a:ext cx="2606523" cy="629067"/>
      </dsp:txXfrm>
    </dsp:sp>
    <dsp:sp modelId="{D95F4FBF-646F-459E-9A2E-EFD657D3A9EC}">
      <dsp:nvSpPr>
        <dsp:cNvPr id="0" name=""/>
        <dsp:cNvSpPr/>
      </dsp:nvSpPr>
      <dsp:spPr>
        <a:xfrm>
          <a:off x="10870099" y="1807696"/>
          <a:ext cx="720002" cy="720002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11288857" y="1562230"/>
          <a:ext cx="2606523" cy="692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406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+ 4 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11288857" y="1562230"/>
        <a:ext cx="2606523" cy="6920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19" y="0"/>
          <a:ext cx="16249611" cy="678782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3320199" y="3959761"/>
          <a:ext cx="432000" cy="432000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3267417" y="3501281"/>
          <a:ext cx="2530500" cy="588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624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267417" y="3501281"/>
        <a:ext cx="2530500" cy="588974"/>
      </dsp:txXfrm>
    </dsp:sp>
    <dsp:sp modelId="{B80DB428-DC44-46BB-A565-409EA04866D9}">
      <dsp:nvSpPr>
        <dsp:cNvPr id="0" name=""/>
        <dsp:cNvSpPr/>
      </dsp:nvSpPr>
      <dsp:spPr>
        <a:xfrm>
          <a:off x="6870693" y="2675069"/>
          <a:ext cx="539998" cy="539998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7281432" y="2471681"/>
          <a:ext cx="2606523" cy="629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47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</dsp:txBody>
      <dsp:txXfrm>
        <a:off x="7281432" y="2471681"/>
        <a:ext cx="2606523" cy="629067"/>
      </dsp:txXfrm>
    </dsp:sp>
    <dsp:sp modelId="{D95F4FBF-646F-459E-9A2E-EFD657D3A9EC}">
      <dsp:nvSpPr>
        <dsp:cNvPr id="0" name=""/>
        <dsp:cNvSpPr/>
      </dsp:nvSpPr>
      <dsp:spPr>
        <a:xfrm>
          <a:off x="10870099" y="1807696"/>
          <a:ext cx="720002" cy="720002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11288857" y="1562230"/>
          <a:ext cx="2606523" cy="692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406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+ 4 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11288857" y="1562230"/>
        <a:ext cx="2606523" cy="6920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19" y="0"/>
          <a:ext cx="16249611" cy="678782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3320199" y="3959761"/>
          <a:ext cx="432000" cy="432000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3688138" y="3592695"/>
          <a:ext cx="2530500" cy="588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62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Dez/17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688138" y="3592695"/>
        <a:ext cx="2530500" cy="588974"/>
      </dsp:txXfrm>
    </dsp:sp>
    <dsp:sp modelId="{B80DB428-DC44-46BB-A565-409EA04866D9}">
      <dsp:nvSpPr>
        <dsp:cNvPr id="0" name=""/>
        <dsp:cNvSpPr/>
      </dsp:nvSpPr>
      <dsp:spPr>
        <a:xfrm>
          <a:off x="6870693" y="2675069"/>
          <a:ext cx="539998" cy="539998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7281432" y="2471681"/>
          <a:ext cx="2606523" cy="629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47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err="1" smtClean="0">
              <a:solidFill>
                <a:schemeClr val="accent1">
                  <a:lumMod val="75000"/>
                </a:schemeClr>
              </a:solidFill>
            </a:rPr>
            <a:t>Jul</a:t>
          </a: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/18</a:t>
          </a:r>
        </a:p>
      </dsp:txBody>
      <dsp:txXfrm>
        <a:off x="7281432" y="2471681"/>
        <a:ext cx="2606523" cy="629067"/>
      </dsp:txXfrm>
    </dsp:sp>
    <dsp:sp modelId="{D95F4FBF-646F-459E-9A2E-EFD657D3A9EC}">
      <dsp:nvSpPr>
        <dsp:cNvPr id="0" name=""/>
        <dsp:cNvSpPr/>
      </dsp:nvSpPr>
      <dsp:spPr>
        <a:xfrm>
          <a:off x="10870099" y="1807696"/>
          <a:ext cx="720002" cy="720002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11343751" y="1745271"/>
          <a:ext cx="2606523" cy="692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406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Dez/18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11343751" y="1745271"/>
        <a:ext cx="2606523" cy="692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30/06/2017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30/06/2017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2867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7645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8180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3318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3498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6848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20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20.emf"/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12" Type="http://schemas.microsoft.com/office/2007/relationships/hdphoto" Target="../media/hdphoto9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6.wdp"/><Relationship Id="rId11" Type="http://schemas.openxmlformats.org/officeDocument/2006/relationships/image" Target="../media/image19.png"/><Relationship Id="rId5" Type="http://schemas.openxmlformats.org/officeDocument/2006/relationships/image" Target="../media/image17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18.png"/></Relationships>
</file>

<file path=ppt/slideLayouts/_rels/slideLayout55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20.emf"/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12" Type="http://schemas.microsoft.com/office/2007/relationships/hdphoto" Target="../media/hdphoto9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6.wdp"/><Relationship Id="rId11" Type="http://schemas.openxmlformats.org/officeDocument/2006/relationships/image" Target="../media/image19.png"/><Relationship Id="rId5" Type="http://schemas.openxmlformats.org/officeDocument/2006/relationships/image" Target="../media/image17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18.png"/></Relationships>
</file>

<file path=ppt/slideLayouts/_rels/slideLayout56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20.emf"/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12" Type="http://schemas.microsoft.com/office/2007/relationships/hdphoto" Target="../media/hdphoto9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6.wdp"/><Relationship Id="rId11" Type="http://schemas.openxmlformats.org/officeDocument/2006/relationships/image" Target="../media/image19.png"/><Relationship Id="rId5" Type="http://schemas.openxmlformats.org/officeDocument/2006/relationships/image" Target="../media/image17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18.png"/></Relationships>
</file>

<file path=ppt/slideLayouts/_rels/slideLayout57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20.emf"/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12" Type="http://schemas.microsoft.com/office/2007/relationships/hdphoto" Target="../media/hdphoto9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6.wdp"/><Relationship Id="rId11" Type="http://schemas.openxmlformats.org/officeDocument/2006/relationships/image" Target="../media/image19.png"/><Relationship Id="rId5" Type="http://schemas.openxmlformats.org/officeDocument/2006/relationships/image" Target="../media/image17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18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28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29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4.xml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300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6" indent="0">
              <a:buNone/>
              <a:defRPr sz="2500" b="1"/>
            </a:lvl5pPr>
            <a:lvl6pPr marL="3625368" indent="0">
              <a:buNone/>
              <a:defRPr sz="2500" b="1"/>
            </a:lvl6pPr>
            <a:lvl7pPr marL="4350442" indent="0">
              <a:buNone/>
              <a:defRPr sz="2500" b="1"/>
            </a:lvl7pPr>
            <a:lvl8pPr marL="5075519" indent="0">
              <a:buNone/>
              <a:defRPr sz="2500" b="1"/>
            </a:lvl8pPr>
            <a:lvl9pPr marL="5800588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20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6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8" y="56929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6" indent="0">
              <a:buNone/>
              <a:defRPr sz="2500" b="1"/>
            </a:lvl5pPr>
            <a:lvl6pPr marL="3625368" indent="0">
              <a:buNone/>
              <a:defRPr sz="2500" b="1"/>
            </a:lvl6pPr>
            <a:lvl7pPr marL="4350442" indent="0">
              <a:buNone/>
              <a:defRPr sz="2500" b="1"/>
            </a:lvl7pPr>
            <a:lvl8pPr marL="5075519" indent="0">
              <a:buNone/>
              <a:defRPr sz="2500" b="1"/>
            </a:lvl8pPr>
            <a:lvl9pPr marL="5800588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-121919" y="8718552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255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7CDB50-8774-184B-A66B-D0F244FA425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"/>
                <a:cs typeface="Arial Narrow"/>
              </a:rPr>
              <a:pPr marL="0" marR="0" lvl="0" indent="0" algn="ctr" defTabSz="72553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85224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2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4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-121920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255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7CDB50-8774-184B-A66B-D0F244FA425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"/>
                <a:cs typeface="Arial Narrow"/>
              </a:rPr>
              <a:pPr marL="0" marR="0" lvl="0" indent="0" algn="ctr" defTabSz="72553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21308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3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cerramen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4949195" cy="1089835"/>
            <a:chOff x="1786771" y="6857118"/>
            <a:chExt cx="4760989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0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3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6924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807783"/>
            <a:ext cx="11324234" cy="615320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r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39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807783"/>
            <a:ext cx="11324234" cy="615320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r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249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807783"/>
            <a:ext cx="11324234" cy="615320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r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80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-121920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A7CDB50-8774-184B-A66B-D0F244FA425D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90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79" y="2246742"/>
            <a:ext cx="3875068" cy="1555730"/>
          </a:xfrm>
          <a:prstGeom prst="rect">
            <a:avLst/>
          </a:prstGeom>
        </p:spPr>
      </p:pic>
      <p:pic>
        <p:nvPicPr>
          <p:cNvPr id="4" name="Picture 3" descr="icone_fac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4487409"/>
            <a:ext cx="438225" cy="43822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700317" y="458900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5367939"/>
            <a:ext cx="438225" cy="438225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5" hasCustomPrompt="1"/>
          </p:nvPr>
        </p:nvSpPr>
        <p:spPr>
          <a:xfrm>
            <a:off x="2700317" y="546953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@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6248468"/>
            <a:ext cx="438225" cy="438225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2700317" y="6350066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blog.totvs.com</a:t>
            </a:r>
            <a:endParaRPr lang="en-US" dirty="0" smtClean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7145930"/>
            <a:ext cx="438225" cy="438225"/>
          </a:xfrm>
          <a:prstGeom prst="rect">
            <a:avLst/>
          </a:prstGeom>
        </p:spPr>
      </p:pic>
      <p:sp>
        <p:nvSpPr>
          <p:cNvPr id="1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2700317" y="724752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company/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9398000" y="4372077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Nome </a:t>
            </a:r>
            <a:r>
              <a:rPr lang="en-US" dirty="0" err="1" smtClean="0"/>
              <a:t>Sobrenome</a:t>
            </a:r>
            <a:endParaRPr lang="en-US" dirty="0" smtClean="0"/>
          </a:p>
        </p:txBody>
      </p:sp>
      <p:sp>
        <p:nvSpPr>
          <p:cNvPr id="24" name="Content Placeholder 2"/>
          <p:cNvSpPr>
            <a:spLocks noGrp="1"/>
          </p:cNvSpPr>
          <p:nvPr>
            <p:ph idx="18" hasCustomPrompt="1"/>
          </p:nvPr>
        </p:nvSpPr>
        <p:spPr>
          <a:xfrm>
            <a:off x="9398000" y="6163733"/>
            <a:ext cx="6104405" cy="897467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err="1" smtClean="0"/>
              <a:t>Nome.sobrenome@totvs.com.br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9398000" y="7777304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Obrigado ;)</a:t>
            </a:r>
          </a:p>
        </p:txBody>
      </p:sp>
      <p:pic>
        <p:nvPicPr>
          <p:cNvPr id="26" name="Picture 7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795843" y="2246742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398000" y="5257793"/>
            <a:ext cx="6104405" cy="397941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+55 (00) 0000-0000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123" y="7992920"/>
            <a:ext cx="438225" cy="438225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23" hasCustomPrompt="1"/>
          </p:nvPr>
        </p:nvSpPr>
        <p:spPr>
          <a:xfrm>
            <a:off x="2700317" y="809451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fluig.com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4752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336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Índic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Item 1</a:t>
            </a:r>
          </a:p>
          <a:p>
            <a:pPr lvl="0"/>
            <a:r>
              <a:rPr lang="en-US" dirty="0" smtClean="0"/>
              <a:t>Item 2</a:t>
            </a:r>
          </a:p>
          <a:p>
            <a:pPr lvl="0"/>
            <a:r>
              <a:rPr lang="en-US" dirty="0" smtClean="0"/>
              <a:t>Item 3</a:t>
            </a:r>
          </a:p>
          <a:p>
            <a:pPr lvl="0"/>
            <a:r>
              <a:rPr lang="en-US" dirty="0" smtClean="0"/>
              <a:t>Item 4</a:t>
            </a:r>
          </a:p>
          <a:p>
            <a:pPr lvl="0"/>
            <a:r>
              <a:rPr lang="en-US" dirty="0" smtClean="0"/>
              <a:t>Item 5</a:t>
            </a:r>
          </a:p>
          <a:p>
            <a:pPr lvl="0"/>
            <a:endParaRPr lang="en-US" dirty="0" smtClean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ÍNDICE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-121920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A7CDB50-8774-184B-A66B-D0F244FA425D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384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5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1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9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2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5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23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  <p:sldLayoutId id="2147483775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91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9" r:id="rId4"/>
    <p:sldLayoutId id="2147483770" r:id="rId5"/>
    <p:sldLayoutId id="2147483771" r:id="rId6"/>
    <p:sldLayoutId id="2147483772" r:id="rId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  <p:sldLayoutId id="2147483773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  <p:sldLayoutId id="2147483763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  <p:sldLayoutId id="2147483774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  <p:sldLayoutId id="2147483776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nterprise.google.com/maps/pricing/" TargetMode="Externa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VISÃO HEALTHCARE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PRESTADORES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Junho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77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latin typeface="Arial Narrow"/>
              </a:rPr>
              <a:t>Cenário Hospitalar RM</a:t>
            </a:r>
            <a:br>
              <a:rPr lang="pt-BR" dirty="0" smtClean="0">
                <a:latin typeface="Arial Narrow"/>
              </a:rPr>
            </a:br>
            <a:r>
              <a:rPr lang="pt-BR" dirty="0" smtClean="0">
                <a:latin typeface="Arial Narrow"/>
              </a:rPr>
              <a:t>&amp; inputs para </a:t>
            </a:r>
            <a:br>
              <a:rPr lang="pt-BR" dirty="0" smtClean="0">
                <a:latin typeface="Arial Narrow"/>
              </a:rPr>
            </a:br>
            <a:r>
              <a:rPr lang="pt-BR" dirty="0" smtClean="0">
                <a:latin typeface="Arial Narrow"/>
              </a:rPr>
              <a:t>definição do </a:t>
            </a:r>
            <a:r>
              <a:rPr lang="pt-BR" dirty="0" err="1" smtClean="0">
                <a:latin typeface="Arial Narrow"/>
              </a:rPr>
              <a:t>Roadmap</a:t>
            </a:r>
            <a:endParaRPr lang="pt-BR" dirty="0">
              <a:latin typeface="Arial Narrow"/>
            </a:endParaRPr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6524347" y="1101622"/>
            <a:ext cx="9367925" cy="69450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Clientes : </a:t>
            </a:r>
            <a:r>
              <a:rPr lang="pt-BR" sz="2400" dirty="0" smtClean="0">
                <a:latin typeface="Arial Narrow"/>
              </a:rPr>
              <a:t>Foco na finalização  da migração. A FRAME RM é consolidada e os clientes já conhecem e sabem o ganho com o uso da mesma. Este é o nosso foco. Temos 2 pessoas FULL time trabalhando nesta demanda</a:t>
            </a:r>
            <a:r>
              <a:rPr lang="pt-BR" sz="2400" dirty="0" smtClean="0">
                <a:latin typeface="Arial Narrow"/>
              </a:rPr>
              <a:t>.</a:t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Estamos também de olho no processo de construção da nova frame THF e nossa meta estratégica de longo prazo de convergência. </a:t>
            </a:r>
            <a:r>
              <a:rPr lang="pt-BR" sz="2400" dirty="0" err="1" smtClean="0">
                <a:latin typeface="Arial Narrow"/>
              </a:rPr>
              <a:t>Componentização</a:t>
            </a:r>
            <a:r>
              <a:rPr lang="pt-BR" sz="2400" dirty="0" smtClean="0">
                <a:latin typeface="Arial Narrow"/>
              </a:rPr>
              <a:t> de alguns módulos passam a ser avaliadas.</a:t>
            </a:r>
            <a:endParaRPr lang="pt-BR" sz="2400" dirty="0" smtClean="0">
              <a:latin typeface="Arial Narrow"/>
            </a:endParaRPr>
          </a:p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Comercial e Mercado: </a:t>
            </a:r>
            <a:r>
              <a:rPr lang="pt-BR" sz="2400" dirty="0" smtClean="0">
                <a:latin typeface="Arial Narrow"/>
              </a:rPr>
              <a:t>Equipe Comercial e de Mercado hoje nos pressiona pouco. Também reconhecem o ganho com a finalização da Migração.</a:t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Importante seguirmos nesta frente. A pressão vem pontualmente em questões do PEP 2, agora já integrado à linha RM e outras questões que temos de resolver. Normalmente pequenas entregas que complementa o escopo.</a:t>
            </a:r>
          </a:p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Projetos: </a:t>
            </a:r>
            <a:r>
              <a:rPr lang="pt-BR" sz="2400" dirty="0" smtClean="0">
                <a:latin typeface="Arial Narrow"/>
              </a:rPr>
              <a:t>Os projetos são vários e puxam as pequenas implementações que são necessárias e identificadas muitas vezes durante o projeto de implantação. Com a entrada maçante por exemplo no Estado de Goiás, algumas modificações nos foram solicitadas e são decorrentes de relacionamento de convênios e práticas locais. Ou ainda pequenas alterações com a entrada de empresas focadas em algumas especialidades – Hospital </a:t>
            </a:r>
            <a:r>
              <a:rPr lang="pt-BR" sz="2400" dirty="0" smtClean="0">
                <a:latin typeface="Arial Narrow"/>
              </a:rPr>
              <a:t>infantil, por exemplo. </a:t>
            </a:r>
            <a:r>
              <a:rPr lang="pt-BR" sz="2400" dirty="0" smtClean="0">
                <a:latin typeface="Arial Narrow"/>
              </a:rPr>
              <a:t>Temos negado vários chamados e estamos </a:t>
            </a:r>
            <a:r>
              <a:rPr lang="pt-BR" sz="2400" dirty="0" smtClean="0">
                <a:latin typeface="Arial Narrow"/>
              </a:rPr>
              <a:t>direcionando pedidos </a:t>
            </a:r>
            <a:r>
              <a:rPr lang="pt-BR" sz="2400" dirty="0" smtClean="0">
                <a:latin typeface="Arial Narrow"/>
              </a:rPr>
              <a:t>de customização para Equipe de </a:t>
            </a:r>
            <a:r>
              <a:rPr lang="pt-BR" sz="2400" dirty="0" smtClean="0">
                <a:latin typeface="Arial Narrow"/>
              </a:rPr>
              <a:t>fábrica de </a:t>
            </a:r>
            <a:r>
              <a:rPr lang="pt-BR" sz="2400" dirty="0" smtClean="0">
                <a:latin typeface="Arial Narrow"/>
              </a:rPr>
              <a:t>BH</a:t>
            </a:r>
            <a:r>
              <a:rPr lang="pt-BR" sz="2400" dirty="0" smtClean="0">
                <a:latin typeface="Arial Narrow"/>
              </a:rPr>
              <a:t>.</a:t>
            </a:r>
            <a:br>
              <a:rPr lang="pt-BR" sz="2400" dirty="0" smtClean="0">
                <a:latin typeface="Arial Narrow"/>
              </a:rPr>
            </a:br>
            <a:endParaRPr lang="pt-BR" sz="2400" dirty="0"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0385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/>
          </p:nvPr>
        </p:nvGraphicFramePr>
        <p:xfrm>
          <a:off x="0" y="1117459"/>
          <a:ext cx="16249650" cy="6787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upo 20"/>
          <p:cNvGrpSpPr/>
          <p:nvPr/>
        </p:nvGrpSpPr>
        <p:grpSpPr>
          <a:xfrm rot="13286478">
            <a:off x="6379783" y="4727240"/>
            <a:ext cx="1265363" cy="1022762"/>
            <a:chOff x="6878978" y="2671978"/>
            <a:chExt cx="983518" cy="794953"/>
          </a:xfrm>
          <a:solidFill>
            <a:srgbClr val="ED9C2E"/>
          </a:solidFill>
        </p:grpSpPr>
        <p:sp>
          <p:nvSpPr>
            <p:cNvPr id="24" name="Elipse 23"/>
            <p:cNvSpPr/>
            <p:nvPr/>
          </p:nvSpPr>
          <p:spPr>
            <a:xfrm rot="19275640">
              <a:off x="7512728" y="3117164"/>
              <a:ext cx="349768" cy="34976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5" name="Elipse 24"/>
            <p:cNvSpPr/>
            <p:nvPr/>
          </p:nvSpPr>
          <p:spPr>
            <a:xfrm rot="19275640">
              <a:off x="7227923" y="2783782"/>
              <a:ext cx="279814" cy="279814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6" name="Elipse 25"/>
            <p:cNvSpPr/>
            <p:nvPr/>
          </p:nvSpPr>
          <p:spPr>
            <a:xfrm rot="19275640">
              <a:off x="6878978" y="267197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 rot="4942610" flipV="1">
            <a:off x="2172344" y="4263587"/>
            <a:ext cx="1061324" cy="886747"/>
            <a:chOff x="6858547" y="2550890"/>
            <a:chExt cx="976889" cy="929179"/>
          </a:xfrm>
          <a:solidFill>
            <a:srgbClr val="ED9C2E"/>
          </a:solidFill>
        </p:grpSpPr>
        <p:sp>
          <p:nvSpPr>
            <p:cNvPr id="28" name="Elipse 27"/>
            <p:cNvSpPr/>
            <p:nvPr/>
          </p:nvSpPr>
          <p:spPr>
            <a:xfrm rot="19275640">
              <a:off x="7504076" y="3102842"/>
              <a:ext cx="331360" cy="37722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9" name="Elipse 28"/>
            <p:cNvSpPr/>
            <p:nvPr/>
          </p:nvSpPr>
          <p:spPr>
            <a:xfrm rot="19275640">
              <a:off x="7243355" y="2681047"/>
              <a:ext cx="281656" cy="320642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0" name="Elipse 29"/>
            <p:cNvSpPr/>
            <p:nvPr/>
          </p:nvSpPr>
          <p:spPr>
            <a:xfrm rot="19275640">
              <a:off x="6858547" y="2550890"/>
              <a:ext cx="198816" cy="226336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1" name="Retângulo 30"/>
          <p:cNvSpPr/>
          <p:nvPr/>
        </p:nvSpPr>
        <p:spPr>
          <a:xfrm>
            <a:off x="921042" y="7167982"/>
            <a:ext cx="15328608" cy="140983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200" dirty="0">
                <a:solidFill>
                  <a:schemeClr val="bg1"/>
                </a:solidFill>
                <a:latin typeface="Arial Narrow"/>
              </a:rPr>
              <a:t>Manter a carteira de clientes atuais com uma solução cada vez mais confiável, garantindo a satisfação dos clientes do mercado SMB e ao mesmo tempo continuar garantindo novos clientes. Além de pequenas entregas já envolvendo as funcionalidades existentes, o foco é 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entregar uma solução </a:t>
            </a:r>
            <a:r>
              <a:rPr lang="pt-BR" sz="2200" dirty="0">
                <a:solidFill>
                  <a:schemeClr val="bg1"/>
                </a:solidFill>
                <a:latin typeface="Arial Narrow"/>
              </a:rPr>
              <a:t>100% .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NET para igualar plataforma e possibilidades de uso com o </a:t>
            </a:r>
            <a:r>
              <a:rPr lang="pt-BR" sz="2200" dirty="0" err="1" smtClean="0">
                <a:solidFill>
                  <a:schemeClr val="bg1"/>
                </a:solidFill>
                <a:latin typeface="Arial Narrow"/>
              </a:rPr>
              <a:t>backoffice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 RM (maior configuração em nossos clientes hoje).</a:t>
            </a:r>
            <a:endParaRPr lang="pt-BR" sz="2200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7502839" y="4889118"/>
            <a:ext cx="8746812" cy="19205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Entrega .NET Estoque e Movimentações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Entrega .NET Atendimento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Início dos trabalhos migração dos Módulos de Gestão de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Glosas (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Componentização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+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nova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FRAME .NET Core + HTML 5 )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Manutenção pequenas entregas </a:t>
            </a:r>
            <a:b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</a:b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demandadas pelos clientes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-19050" y="1894996"/>
            <a:ext cx="6218776" cy="18969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Manutenção e ajustes demandados para melhoria de performance da camada de integração com PEP 2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Incremento funcional demandado por 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Madrecor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e nova carteira de clientes em Goiânia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Continuação Migração .NET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Inicio Piloto .NET Estoque e Atendimento Hospitalar RM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6396770" y="251046"/>
            <a:ext cx="6595929" cy="222522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>
                <a:latin typeface="Arial Narrow"/>
              </a:rPr>
              <a:t>Suporte </a:t>
            </a:r>
            <a:r>
              <a:rPr lang="pt-BR" dirty="0" smtClean="0">
                <a:latin typeface="Arial Narrow"/>
              </a:rPr>
              <a:t>/ Manutenção novas contas</a:t>
            </a:r>
            <a:endParaRPr lang="pt-BR" dirty="0">
              <a:latin typeface="Arial Narrow"/>
            </a:endParaRPr>
          </a:p>
          <a:p>
            <a:r>
              <a:rPr lang="pt-BR" dirty="0">
                <a:latin typeface="Arial Narrow"/>
              </a:rPr>
              <a:t>Gestão de Glosas nova FRAME – Início Piloto</a:t>
            </a:r>
          </a:p>
          <a:p>
            <a:r>
              <a:rPr lang="pt-BR" dirty="0" err="1">
                <a:latin typeface="Arial Narrow"/>
              </a:rPr>
              <a:t>Componentização</a:t>
            </a:r>
            <a:r>
              <a:rPr lang="pt-BR" dirty="0">
                <a:latin typeface="Arial Narrow"/>
              </a:rPr>
              <a:t> e Convergência</a:t>
            </a:r>
            <a:br>
              <a:rPr lang="pt-BR" dirty="0">
                <a:latin typeface="Arial Narrow"/>
              </a:rPr>
            </a:br>
            <a:r>
              <a:rPr lang="pt-BR" dirty="0">
                <a:latin typeface="Arial Narrow"/>
              </a:rPr>
              <a:t>- Central de Autorizações</a:t>
            </a:r>
            <a:br>
              <a:rPr lang="pt-BR" dirty="0">
                <a:latin typeface="Arial Narrow"/>
              </a:rPr>
            </a:br>
            <a:r>
              <a:rPr lang="pt-BR" dirty="0">
                <a:latin typeface="Arial Narrow"/>
              </a:rPr>
              <a:t>- Agenda de </a:t>
            </a:r>
            <a:r>
              <a:rPr lang="pt-BR" dirty="0" smtClean="0">
                <a:latin typeface="Arial Narrow"/>
              </a:rPr>
              <a:t>Cirurgias / </a:t>
            </a:r>
            <a:r>
              <a:rPr lang="pt-BR" dirty="0">
                <a:latin typeface="Arial Narrow"/>
              </a:rPr>
              <a:t>Registro de Informações de Cirurgias</a:t>
            </a:r>
            <a:br>
              <a:rPr lang="pt-BR" dirty="0">
                <a:latin typeface="Arial Narrow"/>
              </a:rPr>
            </a:br>
            <a:r>
              <a:rPr lang="pt-BR" dirty="0">
                <a:latin typeface="Arial Narrow"/>
              </a:rPr>
              <a:t>- Início NOVO SUS Migração HTML5 (baseado no novo barramento de  interoperabilidade DATASUS)</a:t>
            </a:r>
          </a:p>
        </p:txBody>
      </p:sp>
      <p:grpSp>
        <p:nvGrpSpPr>
          <p:cNvPr id="35" name="Grupo 34"/>
          <p:cNvGrpSpPr/>
          <p:nvPr/>
        </p:nvGrpSpPr>
        <p:grpSpPr>
          <a:xfrm rot="15293764" flipH="1">
            <a:off x="9391656" y="2235380"/>
            <a:ext cx="1344803" cy="1134122"/>
            <a:chOff x="6859497" y="2553968"/>
            <a:chExt cx="1045263" cy="881509"/>
          </a:xfrm>
          <a:solidFill>
            <a:srgbClr val="ED9C2E"/>
          </a:solidFill>
        </p:grpSpPr>
        <p:sp>
          <p:nvSpPr>
            <p:cNvPr id="36" name="Elipse 35"/>
            <p:cNvSpPr/>
            <p:nvPr/>
          </p:nvSpPr>
          <p:spPr>
            <a:xfrm rot="19275640">
              <a:off x="7485039" y="3015756"/>
              <a:ext cx="419721" cy="419721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7" name="Elipse 3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8" name="Elipse 3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9" name="Retângulo 38"/>
          <p:cNvSpPr/>
          <p:nvPr/>
        </p:nvSpPr>
        <p:spPr>
          <a:xfrm>
            <a:off x="0" y="7167983"/>
            <a:ext cx="921042" cy="1409835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>
                <a:latin typeface="Arial Narrow"/>
              </a:rPr>
              <a:t>VISÃO DE FUTURO</a:t>
            </a:r>
            <a:endParaRPr lang="pt-BR" sz="2000" dirty="0">
              <a:latin typeface="Arial Narrow"/>
            </a:endParaRPr>
          </a:p>
        </p:txBody>
      </p:sp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b="0" dirty="0" smtClean="0"/>
              <a:t>VISÃO </a:t>
            </a:r>
            <a:r>
              <a:rPr lang="pt-BR" dirty="0" smtClean="0"/>
              <a:t>RM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562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>
          <a:xfrm>
            <a:off x="-13446" y="1263650"/>
            <a:ext cx="5257800" cy="4332478"/>
          </a:xfrm>
        </p:spPr>
        <p:txBody>
          <a:bodyPr/>
          <a:lstStyle/>
          <a:p>
            <a:r>
              <a:rPr lang="pt-BR" dirty="0" smtClean="0">
                <a:latin typeface="Arial Narrow"/>
              </a:rPr>
              <a:t>Cenário</a:t>
            </a:r>
          </a:p>
          <a:p>
            <a:r>
              <a:rPr lang="pt-BR" dirty="0" smtClean="0">
                <a:latin typeface="Arial Narrow"/>
              </a:rPr>
              <a:t>Vida Única </a:t>
            </a:r>
          </a:p>
          <a:p>
            <a:r>
              <a:rPr lang="pt-BR" dirty="0" smtClean="0">
                <a:latin typeface="Arial Narrow"/>
              </a:rPr>
              <a:t>&amp; inputs para </a:t>
            </a:r>
            <a:br>
              <a:rPr lang="pt-BR" dirty="0" smtClean="0">
                <a:latin typeface="Arial Narrow"/>
              </a:rPr>
            </a:br>
            <a:r>
              <a:rPr lang="pt-BR" dirty="0" smtClean="0">
                <a:latin typeface="Arial Narrow"/>
              </a:rPr>
              <a:t>definição do </a:t>
            </a:r>
            <a:r>
              <a:rPr lang="pt-BR" dirty="0" err="1" smtClean="0">
                <a:latin typeface="Arial Narrow"/>
              </a:rPr>
              <a:t>Roadmap</a:t>
            </a:r>
            <a:endParaRPr lang="pt-BR" dirty="0">
              <a:latin typeface="Arial Narrow"/>
            </a:endParaRPr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6524347" y="1231416"/>
            <a:ext cx="9367925" cy="72377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pt-BR" sz="2000" dirty="0" smtClean="0">
                <a:solidFill>
                  <a:srgbClr val="F59528"/>
                </a:solidFill>
                <a:latin typeface="Arial Narrow"/>
              </a:rPr>
              <a:t>Clientes : </a:t>
            </a:r>
            <a:r>
              <a:rPr lang="pt-BR" sz="2000" dirty="0" smtClean="0">
                <a:latin typeface="Arial Narrow"/>
              </a:rPr>
              <a:t>Para a Plataforma TOTVS Vida Única nosso primeiro cliente é o Fly01 Saúde, e indiretamente, estamos produzindo o barramento que irá incrementar as nossas soluções atuais (HIS, RM Saúde, PEP, GPS e PLS) e no fim alimentar o Vida Única com os dados gerados nelas. Além disso, estamos mapeando parceiros/clientes para conectar à plataforma como </a:t>
            </a:r>
            <a:r>
              <a:rPr lang="pt-BR" sz="2000" dirty="0" err="1" smtClean="0">
                <a:latin typeface="Arial Narrow"/>
              </a:rPr>
              <a:t>Medicinia</a:t>
            </a:r>
            <a:r>
              <a:rPr lang="pt-BR" sz="2000" dirty="0" smtClean="0">
                <a:latin typeface="Arial Narrow"/>
              </a:rPr>
              <a:t>, </a:t>
            </a:r>
            <a:r>
              <a:rPr lang="pt-BR" sz="2000" dirty="0" err="1" smtClean="0">
                <a:latin typeface="Arial Narrow"/>
              </a:rPr>
              <a:t>DocPad</a:t>
            </a:r>
            <a:r>
              <a:rPr lang="pt-BR" sz="2000" dirty="0" smtClean="0">
                <a:latin typeface="Arial Narrow"/>
              </a:rPr>
              <a:t>, </a:t>
            </a:r>
            <a:r>
              <a:rPr lang="pt-BR" sz="2000" dirty="0" err="1" smtClean="0">
                <a:latin typeface="Arial Narrow"/>
              </a:rPr>
              <a:t>Sollis</a:t>
            </a:r>
            <a:r>
              <a:rPr lang="pt-BR" sz="2000" dirty="0" smtClean="0">
                <a:latin typeface="Arial Narrow"/>
              </a:rPr>
              <a:t> e </a:t>
            </a:r>
            <a:r>
              <a:rPr lang="pt-BR" sz="2000" dirty="0" err="1" smtClean="0">
                <a:latin typeface="Arial Narrow"/>
              </a:rPr>
              <a:t>Alliar</a:t>
            </a:r>
            <a:r>
              <a:rPr lang="pt-BR" sz="2000" dirty="0" smtClean="0">
                <a:latin typeface="Arial Narrow"/>
              </a:rPr>
              <a:t> Medicina Diagnóstica</a:t>
            </a:r>
            <a:br>
              <a:rPr lang="pt-BR" sz="2000" dirty="0" smtClean="0">
                <a:latin typeface="Arial Narrow"/>
              </a:rPr>
            </a:br>
            <a:r>
              <a:rPr lang="pt-BR" sz="2000" dirty="0" smtClean="0">
                <a:latin typeface="Arial Narrow"/>
              </a:rPr>
              <a:t>Para os </a:t>
            </a:r>
            <a:r>
              <a:rPr lang="pt-BR" sz="2000" dirty="0" err="1" smtClean="0">
                <a:latin typeface="Arial Narrow"/>
              </a:rPr>
              <a:t>apps</a:t>
            </a:r>
            <a:r>
              <a:rPr lang="pt-BR" sz="2000" dirty="0" smtClean="0">
                <a:latin typeface="Arial Narrow"/>
              </a:rPr>
              <a:t> do Vida Única nossos primeiros clientes serão pessoas da TOTVS que utilizaram o </a:t>
            </a:r>
            <a:r>
              <a:rPr lang="pt-BR" sz="2000" dirty="0" err="1" smtClean="0">
                <a:latin typeface="Arial Narrow"/>
              </a:rPr>
              <a:t>app</a:t>
            </a:r>
            <a:r>
              <a:rPr lang="pt-BR" sz="2000" dirty="0" smtClean="0">
                <a:latin typeface="Arial Narrow"/>
              </a:rPr>
              <a:t> Paciente. A evolução das aplicações será na ordem de levar valor para: Pacientes, Médicos, Pagadores e Prestadores</a:t>
            </a:r>
          </a:p>
          <a:p>
            <a:pPr marL="457200" indent="-457200">
              <a:spcAft>
                <a:spcPts val="1200"/>
              </a:spcAft>
            </a:pPr>
            <a:r>
              <a:rPr lang="pt-BR" sz="2000" dirty="0" smtClean="0">
                <a:solidFill>
                  <a:srgbClr val="F59528"/>
                </a:solidFill>
                <a:latin typeface="Arial Narrow"/>
              </a:rPr>
              <a:t>Comercial e Mercado: </a:t>
            </a:r>
            <a:r>
              <a:rPr lang="pt-BR" sz="2000" dirty="0">
                <a:latin typeface="Arial Narrow"/>
              </a:rPr>
              <a:t>Inicialmente a Plataforma </a:t>
            </a:r>
            <a:r>
              <a:rPr lang="pt-BR" sz="2000" dirty="0" smtClean="0">
                <a:latin typeface="Arial Narrow"/>
              </a:rPr>
              <a:t>TOTVS Vida Única será comercializada a partir da utilização e transação de </a:t>
            </a:r>
            <a:r>
              <a:rPr lang="pt-BR" sz="2000" dirty="0" err="1" smtClean="0">
                <a:latin typeface="Arial Narrow"/>
              </a:rPr>
              <a:t>APIs</a:t>
            </a:r>
            <a:r>
              <a:rPr lang="pt-BR" sz="2000" dirty="0" smtClean="0">
                <a:latin typeface="Arial Narrow"/>
              </a:rPr>
              <a:t>, modelo parecido ao utilizado pelo </a:t>
            </a:r>
            <a:r>
              <a:rPr lang="pt-BR" sz="2000" dirty="0" smtClean="0">
                <a:latin typeface="Arial Narrow"/>
                <a:hlinkClick r:id="rId2"/>
              </a:rPr>
              <a:t>Google </a:t>
            </a:r>
            <a:r>
              <a:rPr lang="pt-BR" sz="2000" dirty="0" err="1" smtClean="0">
                <a:latin typeface="Arial Narrow"/>
                <a:hlinkClick r:id="rId2"/>
              </a:rPr>
              <a:t>Maps</a:t>
            </a:r>
            <a:r>
              <a:rPr lang="pt-BR" sz="2000" dirty="0" smtClean="0">
                <a:latin typeface="Arial Narrow"/>
              </a:rPr>
              <a:t>; ainda não temos um preço, a definição virá quando começarmos a estabelecer as conexões.</a:t>
            </a:r>
            <a:br>
              <a:rPr lang="pt-BR" sz="2000" dirty="0" smtClean="0">
                <a:latin typeface="Arial Narrow"/>
              </a:rPr>
            </a:br>
            <a:r>
              <a:rPr lang="pt-BR" sz="2000" dirty="0" smtClean="0">
                <a:latin typeface="Arial Narrow"/>
              </a:rPr>
              <a:t>Os </a:t>
            </a:r>
            <a:r>
              <a:rPr lang="pt-BR" sz="2000" dirty="0" err="1" smtClean="0">
                <a:latin typeface="Arial Narrow"/>
              </a:rPr>
              <a:t>apps</a:t>
            </a:r>
            <a:r>
              <a:rPr lang="pt-BR" sz="2000" dirty="0" smtClean="0">
                <a:latin typeface="Arial Narrow"/>
              </a:rPr>
              <a:t> de Paciente e Médico inicialmente não serão cobrados, mas nada impede que futuramente tenham versões </a:t>
            </a:r>
            <a:r>
              <a:rPr lang="pt-BR" sz="2000" dirty="0" err="1" smtClean="0">
                <a:latin typeface="Arial Narrow"/>
              </a:rPr>
              <a:t>premiums</a:t>
            </a:r>
            <a:r>
              <a:rPr lang="pt-BR" sz="2000" dirty="0" smtClean="0">
                <a:latin typeface="Arial Narrow"/>
              </a:rPr>
              <a:t> ou especializadas que possam ser cobradas. Já os </a:t>
            </a:r>
            <a:r>
              <a:rPr lang="pt-BR" sz="2000" dirty="0" err="1" smtClean="0">
                <a:latin typeface="Arial Narrow"/>
              </a:rPr>
              <a:t>apps</a:t>
            </a:r>
            <a:r>
              <a:rPr lang="pt-BR" sz="2000" dirty="0" smtClean="0">
                <a:latin typeface="Arial Narrow"/>
              </a:rPr>
              <a:t> para instituições serão cobrados. </a:t>
            </a:r>
          </a:p>
          <a:p>
            <a:pPr marL="457200" indent="-457200">
              <a:spcAft>
                <a:spcPts val="1200"/>
              </a:spcAft>
            </a:pPr>
            <a:r>
              <a:rPr lang="pt-BR" sz="2000" dirty="0" smtClean="0">
                <a:solidFill>
                  <a:srgbClr val="F59528"/>
                </a:solidFill>
                <a:latin typeface="Arial Narrow"/>
              </a:rPr>
              <a:t>Projetos: </a:t>
            </a:r>
            <a:r>
              <a:rPr lang="pt-BR" sz="2000" dirty="0" smtClean="0">
                <a:latin typeface="Arial Narrow"/>
              </a:rPr>
              <a:t>Para a Plataforma TOTVS Vida Única temos a construção do barramento e MDM conectado no Carol com a base do Fly01.</a:t>
            </a:r>
            <a:br>
              <a:rPr lang="pt-BR" sz="2000" dirty="0" smtClean="0">
                <a:latin typeface="Arial Narrow"/>
              </a:rPr>
            </a:br>
            <a:r>
              <a:rPr lang="pt-BR" sz="2000" dirty="0" smtClean="0">
                <a:latin typeface="Arial Narrow"/>
              </a:rPr>
              <a:t>E para os </a:t>
            </a:r>
            <a:r>
              <a:rPr lang="pt-BR" sz="2000" dirty="0" err="1" smtClean="0">
                <a:latin typeface="Arial Narrow"/>
              </a:rPr>
              <a:t>Apps</a:t>
            </a:r>
            <a:r>
              <a:rPr lang="pt-BR" sz="2000" dirty="0" smtClean="0">
                <a:latin typeface="Arial Narrow"/>
              </a:rPr>
              <a:t> há o </a:t>
            </a:r>
            <a:r>
              <a:rPr lang="pt-BR" sz="2000" dirty="0" err="1" smtClean="0">
                <a:latin typeface="Arial Narrow"/>
              </a:rPr>
              <a:t>mvp</a:t>
            </a:r>
            <a:r>
              <a:rPr lang="pt-BR" sz="2000" dirty="0" smtClean="0">
                <a:latin typeface="Arial Narrow"/>
              </a:rPr>
              <a:t> do </a:t>
            </a:r>
            <a:r>
              <a:rPr lang="pt-BR" sz="2000" dirty="0" err="1" smtClean="0">
                <a:latin typeface="Arial Narrow"/>
              </a:rPr>
              <a:t>App</a:t>
            </a:r>
            <a:r>
              <a:rPr lang="pt-BR" sz="2000" dirty="0" smtClean="0">
                <a:latin typeface="Arial Narrow"/>
              </a:rPr>
              <a:t> do Paciente e a continuação da metodologia de design </a:t>
            </a:r>
            <a:r>
              <a:rPr lang="pt-BR" sz="2000" dirty="0" err="1" smtClean="0">
                <a:latin typeface="Arial Narrow"/>
              </a:rPr>
              <a:t>thinking</a:t>
            </a:r>
            <a:r>
              <a:rPr lang="pt-BR" sz="2000" dirty="0" smtClean="0">
                <a:latin typeface="Arial Narrow"/>
              </a:rPr>
              <a:t> para o </a:t>
            </a:r>
            <a:r>
              <a:rPr lang="pt-BR" sz="2000" dirty="0" err="1" smtClean="0">
                <a:latin typeface="Arial Narrow"/>
              </a:rPr>
              <a:t>App</a:t>
            </a:r>
            <a:r>
              <a:rPr lang="pt-BR" sz="2000" dirty="0" smtClean="0">
                <a:latin typeface="Arial Narrow"/>
              </a:rPr>
              <a:t> do Médico. </a:t>
            </a:r>
            <a:r>
              <a:rPr lang="pt-BR" sz="2000" dirty="0">
                <a:latin typeface="Arial Narrow"/>
              </a:rPr>
              <a:t/>
            </a:r>
            <a:br>
              <a:rPr lang="pt-BR" sz="2000" dirty="0">
                <a:latin typeface="Arial Narrow"/>
              </a:rPr>
            </a:br>
            <a:r>
              <a:rPr lang="pt-BR" sz="2000" dirty="0" smtClean="0">
                <a:latin typeface="Arial Narrow"/>
              </a:rPr>
              <a:t>Combinando o potencial da Plataforma com a mobilidade dos </a:t>
            </a:r>
            <a:r>
              <a:rPr lang="pt-BR" sz="2000" dirty="0" err="1" smtClean="0">
                <a:latin typeface="Arial Narrow"/>
              </a:rPr>
              <a:t>apps</a:t>
            </a:r>
            <a:r>
              <a:rPr lang="pt-BR" sz="2000" dirty="0" smtClean="0">
                <a:latin typeface="Arial Narrow"/>
              </a:rPr>
              <a:t>: desenvolver soluções de promoção a saúde como o de oferecer um meio para conectar e gerir programas de saúde.</a:t>
            </a:r>
          </a:p>
        </p:txBody>
      </p:sp>
    </p:spTree>
    <p:extLst>
      <p:ext uri="{BB962C8B-B14F-4D97-AF65-F5344CB8AC3E}">
        <p14:creationId xmlns:p14="http://schemas.microsoft.com/office/powerpoint/2010/main" val="145415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488100772"/>
              </p:ext>
            </p:extLst>
          </p:nvPr>
        </p:nvGraphicFramePr>
        <p:xfrm>
          <a:off x="0" y="1117459"/>
          <a:ext cx="16249650" cy="6787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upo 20"/>
          <p:cNvGrpSpPr/>
          <p:nvPr/>
        </p:nvGrpSpPr>
        <p:grpSpPr>
          <a:xfrm rot="13286478">
            <a:off x="6379783" y="4727240"/>
            <a:ext cx="1265363" cy="1022762"/>
            <a:chOff x="6878978" y="2671978"/>
            <a:chExt cx="983518" cy="794953"/>
          </a:xfrm>
          <a:solidFill>
            <a:srgbClr val="ED9C2E"/>
          </a:solidFill>
        </p:grpSpPr>
        <p:sp>
          <p:nvSpPr>
            <p:cNvPr id="24" name="Elipse 23"/>
            <p:cNvSpPr/>
            <p:nvPr/>
          </p:nvSpPr>
          <p:spPr>
            <a:xfrm rot="19275640">
              <a:off x="7512728" y="3117164"/>
              <a:ext cx="349768" cy="34976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5" name="Elipse 24"/>
            <p:cNvSpPr/>
            <p:nvPr/>
          </p:nvSpPr>
          <p:spPr>
            <a:xfrm rot="19275640">
              <a:off x="7227923" y="2783782"/>
              <a:ext cx="279814" cy="279814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6" name="Elipse 25"/>
            <p:cNvSpPr/>
            <p:nvPr/>
          </p:nvSpPr>
          <p:spPr>
            <a:xfrm rot="19275640">
              <a:off x="6878978" y="267197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 rot="4942610" flipV="1">
            <a:off x="2172344" y="4263587"/>
            <a:ext cx="1061324" cy="886747"/>
            <a:chOff x="6858547" y="2550890"/>
            <a:chExt cx="976889" cy="929179"/>
          </a:xfrm>
          <a:solidFill>
            <a:srgbClr val="ED9C2E"/>
          </a:solidFill>
        </p:grpSpPr>
        <p:sp>
          <p:nvSpPr>
            <p:cNvPr id="28" name="Elipse 27"/>
            <p:cNvSpPr/>
            <p:nvPr/>
          </p:nvSpPr>
          <p:spPr>
            <a:xfrm rot="19275640">
              <a:off x="7504076" y="3102842"/>
              <a:ext cx="331360" cy="37722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9" name="Elipse 28"/>
            <p:cNvSpPr/>
            <p:nvPr/>
          </p:nvSpPr>
          <p:spPr>
            <a:xfrm rot="19275640">
              <a:off x="7243355" y="2681047"/>
              <a:ext cx="281656" cy="320642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0" name="Elipse 29"/>
            <p:cNvSpPr/>
            <p:nvPr/>
          </p:nvSpPr>
          <p:spPr>
            <a:xfrm rot="19275640">
              <a:off x="6858547" y="2550890"/>
              <a:ext cx="198816" cy="226336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1" name="Retângulo 30"/>
          <p:cNvSpPr/>
          <p:nvPr/>
        </p:nvSpPr>
        <p:spPr>
          <a:xfrm>
            <a:off x="921042" y="7167982"/>
            <a:ext cx="15328608" cy="140983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200" dirty="0">
                <a:solidFill>
                  <a:schemeClr val="bg1"/>
                </a:solidFill>
                <a:latin typeface="Arial Narrow"/>
              </a:rPr>
              <a:t>É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 uma </a:t>
            </a:r>
            <a:r>
              <a:rPr lang="pt-BR" sz="2200" b="1" dirty="0" smtClean="0">
                <a:solidFill>
                  <a:schemeClr val="bg1"/>
                </a:solidFill>
                <a:latin typeface="Arial Narrow"/>
              </a:rPr>
              <a:t>plataforma </a:t>
            </a:r>
            <a:r>
              <a:rPr lang="pt-BR" sz="2200" b="1" i="1" dirty="0" err="1" smtClean="0">
                <a:solidFill>
                  <a:schemeClr val="bg1"/>
                </a:solidFill>
                <a:latin typeface="Arial Narrow"/>
              </a:rPr>
              <a:t>cloud</a:t>
            </a:r>
            <a:r>
              <a:rPr lang="pt-BR" sz="2200" b="1" dirty="0" smtClean="0">
                <a:solidFill>
                  <a:schemeClr val="bg1"/>
                </a:solidFill>
                <a:latin typeface="Arial Narrow"/>
              </a:rPr>
              <a:t> </a:t>
            </a:r>
            <a:r>
              <a:rPr lang="pt-BR" sz="2200" b="1" dirty="0" err="1" smtClean="0">
                <a:solidFill>
                  <a:schemeClr val="bg1"/>
                </a:solidFill>
                <a:latin typeface="Arial Narrow"/>
              </a:rPr>
              <a:t>interoperável</a:t>
            </a:r>
            <a:r>
              <a:rPr lang="pt-BR" sz="2200" b="1" dirty="0" smtClean="0">
                <a:solidFill>
                  <a:schemeClr val="bg1"/>
                </a:solidFill>
                <a:latin typeface="Arial Narrow"/>
              </a:rPr>
              <a:t> 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que centraliza dados de saúde e </a:t>
            </a:r>
            <a:r>
              <a:rPr lang="pt-BR" sz="2200" b="1" dirty="0" smtClean="0">
                <a:solidFill>
                  <a:schemeClr val="bg1"/>
                </a:solidFill>
                <a:latin typeface="Arial Narrow"/>
              </a:rPr>
              <a:t>conecta o ecossistema de saúde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. Com </a:t>
            </a:r>
            <a:r>
              <a:rPr lang="pt-BR" sz="2200" b="1" dirty="0" smtClean="0">
                <a:solidFill>
                  <a:schemeClr val="bg1"/>
                </a:solidFill>
                <a:latin typeface="Arial Narrow"/>
              </a:rPr>
              <a:t>tecnologia avançada 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oferece uma experiência de uso que </a:t>
            </a:r>
            <a:r>
              <a:rPr lang="pt-BR" sz="2200" b="1" dirty="0" smtClean="0">
                <a:solidFill>
                  <a:schemeClr val="bg1"/>
                </a:solidFill>
                <a:latin typeface="Arial Narrow"/>
              </a:rPr>
              <a:t>engaja o paciente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; e para as instituições </a:t>
            </a:r>
            <a:r>
              <a:rPr lang="pt-BR" sz="2200" i="1" dirty="0" err="1" smtClean="0">
                <a:solidFill>
                  <a:schemeClr val="bg1"/>
                </a:solidFill>
                <a:latin typeface="Arial Narrow"/>
              </a:rPr>
              <a:t>views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 para </a:t>
            </a:r>
            <a:r>
              <a:rPr lang="pt-BR" sz="2200" b="1" dirty="0" smtClean="0">
                <a:solidFill>
                  <a:schemeClr val="bg1"/>
                </a:solidFill>
                <a:latin typeface="Arial Narrow"/>
              </a:rPr>
              <a:t>apoiar na tomada de decisão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.</a:t>
            </a:r>
            <a:endParaRPr lang="pt-BR" sz="2200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7502839" y="5047871"/>
            <a:ext cx="8746812" cy="161582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Integração Plena com o Fly01 (Dados, Agendamento e API utilizável pelo Fly01)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Conexão com pelo menos 1 produtos TOTVS Saúde (preferencialmente PEP)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Input Manual de informações na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Timeline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(Fotos, Arquivos, Comentários,...)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Perfil completo do usuário Paciente (Alergias, Tipo Sanguíneo, ...)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Estipular o MVP do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App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do Médico</a:t>
            </a:r>
            <a:endParaRPr lang="pt-BR" sz="1800" dirty="0">
              <a:solidFill>
                <a:schemeClr val="accent6">
                  <a:lumMod val="50000"/>
                </a:schemeClr>
              </a:solidFill>
              <a:latin typeface="Arial Narrow"/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-19050" y="1522970"/>
            <a:ext cx="6218776" cy="252992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Barramento da Plataforma TOTVS Vida Única com leitor FHIR e garantindo a persistência na Carol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Integração com o Fly01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Disponibilizar API que viabilize a construção do histórico de saúde de cada pessoa e de pesquisa de médico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Desenvolvimento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do front-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end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do MVP do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App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do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Paciente (Cadastro,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Timeline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, Busca de médicos e agendamento) – </a:t>
            </a:r>
            <a:r>
              <a:rPr lang="pt-BR" sz="1800" i="1" dirty="0" err="1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plus</a:t>
            </a:r>
            <a:r>
              <a:rPr lang="pt-BR" sz="1800" i="1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: perfil  básico do paciente</a:t>
            </a:r>
            <a:endParaRPr lang="pt-BR" sz="1800" dirty="0">
              <a:solidFill>
                <a:schemeClr val="accent6">
                  <a:lumMod val="50000"/>
                </a:schemeClr>
              </a:solidFill>
              <a:latin typeface="Arial Narrow"/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7350438" y="1068669"/>
            <a:ext cx="6595929" cy="1016732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 smtClean="0">
                <a:latin typeface="Arial Narrow"/>
              </a:rPr>
              <a:t>Integração com + 1 produto TOTVS Saúde</a:t>
            </a:r>
          </a:p>
          <a:p>
            <a:r>
              <a:rPr lang="pt-BR" dirty="0" smtClean="0">
                <a:latin typeface="Arial Narrow"/>
              </a:rPr>
              <a:t>Funcionalidade de AI para compor o assistente de saúde</a:t>
            </a:r>
          </a:p>
          <a:p>
            <a:r>
              <a:rPr lang="pt-BR" dirty="0" smtClean="0">
                <a:latin typeface="Arial Narrow"/>
              </a:rPr>
              <a:t>Lembrete </a:t>
            </a:r>
            <a:r>
              <a:rPr lang="pt-BR" dirty="0">
                <a:latin typeface="Arial Narrow"/>
              </a:rPr>
              <a:t>de </a:t>
            </a:r>
            <a:r>
              <a:rPr lang="pt-BR" dirty="0" smtClean="0">
                <a:latin typeface="Arial Narrow"/>
              </a:rPr>
              <a:t>Tratamento (Medicamento, procedimentos, ...)</a:t>
            </a:r>
          </a:p>
        </p:txBody>
      </p:sp>
      <p:grpSp>
        <p:nvGrpSpPr>
          <p:cNvPr id="35" name="Grupo 34"/>
          <p:cNvGrpSpPr/>
          <p:nvPr/>
        </p:nvGrpSpPr>
        <p:grpSpPr>
          <a:xfrm rot="15293764" flipH="1">
            <a:off x="9391656" y="2235380"/>
            <a:ext cx="1344803" cy="1134122"/>
            <a:chOff x="6859497" y="2553968"/>
            <a:chExt cx="1045263" cy="881509"/>
          </a:xfrm>
          <a:solidFill>
            <a:srgbClr val="ED9C2E"/>
          </a:solidFill>
        </p:grpSpPr>
        <p:sp>
          <p:nvSpPr>
            <p:cNvPr id="36" name="Elipse 35"/>
            <p:cNvSpPr/>
            <p:nvPr/>
          </p:nvSpPr>
          <p:spPr>
            <a:xfrm rot="19275640">
              <a:off x="7485039" y="3015756"/>
              <a:ext cx="419721" cy="419721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7" name="Elipse 3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8" name="Elipse 3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9" name="Retângulo 38"/>
          <p:cNvSpPr/>
          <p:nvPr/>
        </p:nvSpPr>
        <p:spPr>
          <a:xfrm>
            <a:off x="0" y="7167983"/>
            <a:ext cx="921042" cy="1409835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>
                <a:latin typeface="Arial Narrow"/>
              </a:rPr>
              <a:t>VISÃO DE FUTURO</a:t>
            </a:r>
            <a:endParaRPr lang="pt-BR" sz="2000" dirty="0">
              <a:latin typeface="Arial Narrow"/>
            </a:endParaRPr>
          </a:p>
        </p:txBody>
      </p:sp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b="0" dirty="0" smtClean="0"/>
              <a:t>VISÃO </a:t>
            </a:r>
            <a:r>
              <a:rPr lang="pt-BR" dirty="0" smtClean="0"/>
              <a:t>VIDA ÚNICA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39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31" grpId="0" animBg="1"/>
      <p:bldP spid="32" grpId="0"/>
      <p:bldP spid="33" grpId="0"/>
      <p:bldP spid="34" grpId="0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/>
              <a:t>OBRIGADO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4901805" y="2103366"/>
            <a:ext cx="6287991" cy="440524"/>
          </a:xfrm>
        </p:spPr>
        <p:txBody>
          <a:bodyPr/>
          <a:lstStyle/>
          <a:p>
            <a:r>
              <a:rPr lang="pt-BR" dirty="0" err="1" smtClean="0"/>
              <a:t>Healthcare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4901805" y="2587164"/>
            <a:ext cx="6287991" cy="483963"/>
          </a:xfrm>
        </p:spPr>
        <p:txBody>
          <a:bodyPr/>
          <a:lstStyle/>
          <a:p>
            <a:r>
              <a:rPr lang="pt-BR" sz="2000" dirty="0"/>
              <a:t>Ricardo Rocha</a:t>
            </a:r>
          </a:p>
          <a:p>
            <a:r>
              <a:rPr lang="pt-BR" sz="2000" dirty="0"/>
              <a:t>Sabrina Cunha</a:t>
            </a:r>
          </a:p>
          <a:p>
            <a:r>
              <a:rPr lang="pt-BR" sz="2000" dirty="0"/>
              <a:t>Aline Biondo</a:t>
            </a:r>
          </a:p>
          <a:p>
            <a:r>
              <a:rPr lang="pt-BR" sz="2000" dirty="0"/>
              <a:t>Sandra Nunes</a:t>
            </a:r>
          </a:p>
          <a:p>
            <a:r>
              <a:rPr lang="pt-BR" sz="2000" dirty="0"/>
              <a:t>Heriton Duarte </a:t>
            </a:r>
          </a:p>
          <a:p>
            <a:r>
              <a:rPr lang="pt-BR" sz="2000" dirty="0"/>
              <a:t>Cleber Correa</a:t>
            </a:r>
          </a:p>
          <a:p>
            <a:r>
              <a:rPr lang="pt-BR" sz="2000" dirty="0"/>
              <a:t>Braian Bernardon</a:t>
            </a:r>
          </a:p>
          <a:p>
            <a:r>
              <a:rPr lang="pt-BR" sz="2000" dirty="0"/>
              <a:t>Ricardo Lima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754" y="2258529"/>
            <a:ext cx="2216356" cy="124127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23333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/>
              <a:t>OBRIGADO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Ricardo Rocha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err="1" smtClean="0"/>
              <a:t>Healthcare</a:t>
            </a:r>
            <a:endParaRPr lang="pt-BR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51 98149-0875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t-BR" dirty="0" smtClean="0"/>
              <a:t>Ricardo.rocha@totvs.com.br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1430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VISÃO DE FUTURO HEALTHCARE PRESTADORES </a:t>
            </a:r>
          </a:p>
          <a:p>
            <a:endParaRPr lang="pt-BR" dirty="0" smtClean="0"/>
          </a:p>
          <a:p>
            <a:r>
              <a:rPr lang="pt-BR" dirty="0" smtClean="0"/>
              <a:t>VISÃO POR SQUAD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681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01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VISÃO FUTURO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78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>
            <a:spLocks noChangeAspect="1"/>
          </p:cNvSpPr>
          <p:nvPr/>
        </p:nvSpPr>
        <p:spPr>
          <a:xfrm>
            <a:off x="9754151" y="1053315"/>
            <a:ext cx="5270760" cy="5270760"/>
          </a:xfrm>
          <a:prstGeom prst="ellipse">
            <a:avLst/>
          </a:prstGeom>
          <a:solidFill>
            <a:srgbClr val="0C9ABE">
              <a:alpha val="89804"/>
            </a:srgbClr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endParaRPr lang="pt-BR" sz="1600" b="1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6" name="CaixaDeTexto 5"/>
          <p:cNvSpPr txBox="1">
            <a:spLocks noChangeAspect="1"/>
          </p:cNvSpPr>
          <p:nvPr/>
        </p:nvSpPr>
        <p:spPr>
          <a:xfrm>
            <a:off x="7117176" y="1053315"/>
            <a:ext cx="5270760" cy="5270760"/>
          </a:xfrm>
          <a:prstGeom prst="ellipse">
            <a:avLst/>
          </a:prstGeom>
          <a:solidFill>
            <a:srgbClr val="005774">
              <a:alpha val="89804"/>
            </a:srgbClr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endParaRPr lang="pt-BR" sz="1600" b="1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7" name="CaixaDeTexto 6"/>
          <p:cNvSpPr txBox="1">
            <a:spLocks noChangeAspect="1"/>
          </p:cNvSpPr>
          <p:nvPr/>
        </p:nvSpPr>
        <p:spPr>
          <a:xfrm>
            <a:off x="8434866" y="3688695"/>
            <a:ext cx="5270760" cy="5270760"/>
          </a:xfrm>
          <a:prstGeom prst="ellipse">
            <a:avLst/>
          </a:prstGeom>
          <a:solidFill>
            <a:srgbClr val="003A4E">
              <a:alpha val="89804"/>
            </a:srgbClr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endParaRPr lang="pt-BR" sz="1600" b="1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8" name="CaixaDeTexto 7"/>
          <p:cNvSpPr txBox="1">
            <a:spLocks noChangeAspect="1"/>
          </p:cNvSpPr>
          <p:nvPr/>
        </p:nvSpPr>
        <p:spPr>
          <a:xfrm>
            <a:off x="9754151" y="1053315"/>
            <a:ext cx="5270760" cy="52707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endParaRPr lang="pt-BR" sz="1600" b="1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9" name="CaixaDeTexto 8"/>
          <p:cNvSpPr txBox="1">
            <a:spLocks noChangeAspect="1"/>
          </p:cNvSpPr>
          <p:nvPr/>
        </p:nvSpPr>
        <p:spPr>
          <a:xfrm>
            <a:off x="7117176" y="1053315"/>
            <a:ext cx="5270760" cy="52707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endParaRPr lang="pt-BR" sz="1600" b="1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10" name="CaixaDeTexto 9"/>
          <p:cNvSpPr txBox="1">
            <a:spLocks noChangeAspect="1"/>
          </p:cNvSpPr>
          <p:nvPr/>
        </p:nvSpPr>
        <p:spPr>
          <a:xfrm>
            <a:off x="8434866" y="3688695"/>
            <a:ext cx="5270760" cy="52707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endParaRPr lang="pt-BR" sz="1600" b="1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9841619" y="4022914"/>
            <a:ext cx="2458848" cy="1323439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600" b="1" dirty="0" smtClean="0">
                <a:solidFill>
                  <a:srgbClr val="ED9C2E"/>
                </a:solidFill>
                <a:latin typeface="Arial Narrow"/>
                <a:ea typeface="Arial Narrow" charset="0"/>
                <a:cs typeface="Arial Narrow" charset="0"/>
              </a:rPr>
              <a:t>AUXILIAR EMPRESAS E PESSOAS QUE TRABALHAM COM SAÚDE A </a:t>
            </a:r>
          </a:p>
          <a:p>
            <a:pPr algn="ctr">
              <a:lnSpc>
                <a:spcPct val="100000"/>
              </a:lnSpc>
            </a:pPr>
            <a:r>
              <a:rPr lang="pt-BR" sz="1600" b="1" dirty="0" smtClean="0">
                <a:solidFill>
                  <a:srgbClr val="ED9C2E"/>
                </a:solidFill>
                <a:latin typeface="Arial Narrow"/>
                <a:ea typeface="Arial Narrow" charset="0"/>
                <a:cs typeface="Arial Narrow" charset="0"/>
              </a:rPr>
              <a:t>SALVAR VIDAS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10027474" y="2500991"/>
            <a:ext cx="2235316" cy="877163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700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Tecnologia + Conhecimento são nosso DNA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1658506" y="5128191"/>
            <a:ext cx="1914490" cy="877163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700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Valorizamos Gente Boa que é Boa Gente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8588141" y="5121348"/>
            <a:ext cx="1847368" cy="877163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700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O Sucesso do Cliente é o Nosso Sucesso</a:t>
            </a:r>
          </a:p>
        </p:txBody>
      </p:sp>
      <p:sp>
        <p:nvSpPr>
          <p:cNvPr id="29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VISÃO DE FUTURO HEALTHCARE</a:t>
            </a:r>
            <a:endParaRPr lang="pt-BR" dirty="0"/>
          </a:p>
        </p:txBody>
      </p:sp>
      <p:sp>
        <p:nvSpPr>
          <p:cNvPr id="30" name="Retângulo 29"/>
          <p:cNvSpPr/>
          <p:nvPr/>
        </p:nvSpPr>
        <p:spPr>
          <a:xfrm>
            <a:off x="262097" y="5889015"/>
            <a:ext cx="71973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i="1" dirty="0" smtClean="0">
                <a:solidFill>
                  <a:schemeClr val="bg1"/>
                </a:solidFill>
                <a:latin typeface="Arial Narrow"/>
              </a:rPr>
              <a:t>Soluções de qualidade, conformes, especializadas e</a:t>
            </a:r>
            <a:br>
              <a:rPr lang="pt-BR" sz="4000" i="1" dirty="0" smtClean="0">
                <a:solidFill>
                  <a:schemeClr val="bg1"/>
                </a:solidFill>
                <a:latin typeface="Arial Narrow"/>
              </a:rPr>
            </a:br>
            <a:r>
              <a:rPr lang="pt-BR" sz="4000" i="1" dirty="0" smtClean="0">
                <a:solidFill>
                  <a:schemeClr val="bg1"/>
                </a:solidFill>
                <a:latin typeface="Arial Narrow"/>
              </a:rPr>
              <a:t>com um barramento de integração</a:t>
            </a:r>
            <a:endParaRPr lang="pt-BR" sz="4000" i="1" strike="sngStrike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7525360" y="3869389"/>
            <a:ext cx="1847368" cy="92333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Estabilidade e Qualidade dos Produtos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11547439" y="6727114"/>
            <a:ext cx="1847368" cy="646331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Retenção de Clientes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12200066" y="1678205"/>
            <a:ext cx="1847368" cy="646331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UX – </a:t>
            </a:r>
            <a:r>
              <a:rPr lang="pt-BR" sz="1800" b="1" i="1" dirty="0" err="1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User</a:t>
            </a:r>
            <a:r>
              <a:rPr lang="pt-BR" sz="1800" b="1" i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 Experience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13705626" y="1114652"/>
            <a:ext cx="1526750" cy="365492"/>
          </a:xfrm>
          <a:prstGeom prst="rect">
            <a:avLst/>
          </a:prstGeom>
        </p:spPr>
        <p:txBody>
          <a:bodyPr wrap="square" rtlCol="0" anchor="ctr">
            <a:normAutofit fontScale="92500" lnSpcReduction="10000"/>
          </a:bodyPr>
          <a:lstStyle/>
          <a:p>
            <a:pPr algn="ctr">
              <a:lnSpc>
                <a:spcPct val="100000"/>
              </a:lnSpc>
            </a:pPr>
            <a:r>
              <a:rPr lang="pt-BR" sz="20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PESSOAS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6381362" y="1020873"/>
            <a:ext cx="2067682" cy="494987"/>
          </a:xfrm>
          <a:prstGeom prst="rect">
            <a:avLst/>
          </a:prstGeom>
        </p:spPr>
        <p:txBody>
          <a:bodyPr wrap="square"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t-BR" sz="20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TECNOLOGIA</a:t>
            </a:r>
          </a:p>
        </p:txBody>
      </p:sp>
      <p:sp>
        <p:nvSpPr>
          <p:cNvPr id="39" name="CaixaDeTexto 38"/>
          <p:cNvSpPr txBox="1"/>
          <p:nvPr/>
        </p:nvSpPr>
        <p:spPr>
          <a:xfrm>
            <a:off x="7684874" y="8284577"/>
            <a:ext cx="2067682" cy="494987"/>
          </a:xfrm>
          <a:prstGeom prst="rect">
            <a:avLst/>
          </a:prstGeom>
        </p:spPr>
        <p:txBody>
          <a:bodyPr wrap="square"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t-BR" sz="20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NEGÓCIOS</a:t>
            </a:r>
          </a:p>
        </p:txBody>
      </p:sp>
      <p:sp>
        <p:nvSpPr>
          <p:cNvPr id="40" name="CaixaDeTexto 39"/>
          <p:cNvSpPr txBox="1"/>
          <p:nvPr/>
        </p:nvSpPr>
        <p:spPr>
          <a:xfrm>
            <a:off x="8184197" y="1601042"/>
            <a:ext cx="1847368" cy="92333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err="1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Componentização</a:t>
            </a:r>
            <a:r>
              <a:rPr lang="pt-BR" sz="1800" b="1" dirty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 dando base para convergência</a:t>
            </a:r>
          </a:p>
        </p:txBody>
      </p:sp>
      <p:sp>
        <p:nvSpPr>
          <p:cNvPr id="41" name="CaixaDeTexto 40"/>
          <p:cNvSpPr txBox="1"/>
          <p:nvPr/>
        </p:nvSpPr>
        <p:spPr>
          <a:xfrm>
            <a:off x="12262599" y="2860263"/>
            <a:ext cx="1847368" cy="646331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Especialização das Soluções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13005127" y="4099544"/>
            <a:ext cx="1847368" cy="36933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Mobilidade</a:t>
            </a:r>
            <a:endParaRPr lang="pt-BR" sz="1800" b="1" i="1" dirty="0" smtClean="0">
              <a:solidFill>
                <a:schemeClr val="bg1"/>
              </a:solidFill>
              <a:latin typeface="Arial Narrow"/>
              <a:ea typeface="Arial Narrow" charset="0"/>
              <a:cs typeface="Arial Narrow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9186032" y="6699032"/>
            <a:ext cx="1847368" cy="36933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Interoperabilidade</a:t>
            </a:r>
          </a:p>
        </p:txBody>
      </p:sp>
      <p:sp>
        <p:nvSpPr>
          <p:cNvPr id="44" name="CaixaDeTexto 43"/>
          <p:cNvSpPr txBox="1"/>
          <p:nvPr/>
        </p:nvSpPr>
        <p:spPr>
          <a:xfrm>
            <a:off x="10096443" y="7811775"/>
            <a:ext cx="1847368" cy="36933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err="1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Compliance</a:t>
            </a:r>
            <a:endParaRPr lang="pt-BR" sz="1800" b="1" dirty="0" smtClean="0">
              <a:solidFill>
                <a:schemeClr val="bg1"/>
              </a:solidFill>
              <a:latin typeface="Arial Narrow"/>
              <a:ea typeface="Arial Narrow" charset="0"/>
              <a:cs typeface="Arial Narrow" charset="0"/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7260513" y="2741889"/>
            <a:ext cx="1847368" cy="646331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800" b="1" dirty="0" smtClean="0">
                <a:solidFill>
                  <a:schemeClr val="bg1"/>
                </a:solidFill>
                <a:latin typeface="Arial Narrow"/>
                <a:ea typeface="Arial Narrow" charset="0"/>
                <a:cs typeface="Arial Narrow" charset="0"/>
              </a:rPr>
              <a:t>Inteligência Artificial - Carol</a:t>
            </a:r>
          </a:p>
        </p:txBody>
      </p:sp>
    </p:spTree>
    <p:extLst>
      <p:ext uri="{BB962C8B-B14F-4D97-AF65-F5344CB8AC3E}">
        <p14:creationId xmlns:p14="http://schemas.microsoft.com/office/powerpoint/2010/main" val="6221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02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Visão por SQUAD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1291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latin typeface="Arial Narrow"/>
              </a:rPr>
              <a:t>Cenário HIS</a:t>
            </a:r>
            <a:br>
              <a:rPr lang="pt-BR" dirty="0" smtClean="0">
                <a:latin typeface="Arial Narrow"/>
              </a:rPr>
            </a:br>
            <a:r>
              <a:rPr lang="pt-BR" dirty="0" smtClean="0">
                <a:latin typeface="Arial Narrow"/>
              </a:rPr>
              <a:t>&amp; inputs para </a:t>
            </a:r>
            <a:br>
              <a:rPr lang="pt-BR" dirty="0" smtClean="0">
                <a:latin typeface="Arial Narrow"/>
              </a:rPr>
            </a:br>
            <a:r>
              <a:rPr lang="pt-BR" dirty="0" smtClean="0">
                <a:latin typeface="Arial Narrow"/>
              </a:rPr>
              <a:t>definição do </a:t>
            </a:r>
            <a:r>
              <a:rPr lang="pt-BR" dirty="0" err="1" smtClean="0">
                <a:latin typeface="Arial Narrow"/>
              </a:rPr>
              <a:t>Roadmap</a:t>
            </a:r>
            <a:endParaRPr lang="pt-BR" dirty="0">
              <a:latin typeface="Arial Narrow"/>
            </a:endParaRP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6432907" y="1182394"/>
            <a:ext cx="9148469" cy="51811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Clientes e Projetos : </a:t>
            </a:r>
            <a:r>
              <a:rPr lang="pt-BR" sz="2400" dirty="0" smtClean="0">
                <a:latin typeface="Arial Narrow"/>
              </a:rPr>
              <a:t>Temos uma solução nova em processo de amadurecimento  com processos extremamente complexos e que vem atendendo a operação do HCOR e da Unimed Ribeirão Preto num cenário de Gestão Hospitalar </a:t>
            </a:r>
            <a:r>
              <a:rPr lang="pt-BR" sz="2400" dirty="0" smtClean="0">
                <a:latin typeface="Arial Narrow"/>
              </a:rPr>
              <a:t>com uma completude maior</a:t>
            </a:r>
            <a:r>
              <a:rPr lang="pt-BR" sz="2400" dirty="0" smtClean="0">
                <a:latin typeface="Arial Narrow"/>
              </a:rPr>
              <a:t>.</a:t>
            </a:r>
            <a:r>
              <a:rPr lang="pt-BR" sz="2400" dirty="0" smtClean="0">
                <a:latin typeface="Arial Narrow"/>
              </a:rPr>
              <a:t/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Unimed POA e BSL são clientes que usam um escopo menor da Solução e que também tiveram uma atenção especial.</a:t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Dessa forma, hoje a equipe é bem dedicada a garantir a operação destes clientes em produção eliminando falhas e buscando atender pequenas implementações, muitas vezes IN LOCO.</a:t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Vale um registro especial para o HCOR. Temos em mãos um grande cliente. Colocamos uma operação complexa em movimento e agora temos a missão de coloca-los num ciclo de operação próximo ao modelo dos demais </a:t>
            </a:r>
            <a:r>
              <a:rPr lang="pt-BR" sz="2400" dirty="0" smtClean="0">
                <a:latin typeface="Arial Narrow"/>
              </a:rPr>
              <a:t>clientes </a:t>
            </a:r>
            <a:r>
              <a:rPr lang="pt-BR" sz="2400" dirty="0" smtClean="0">
                <a:latin typeface="Arial Narrow"/>
              </a:rPr>
              <a:t>TOTVS. Muita atenção, planejamento e qualidade para garantirmos a primeira atualização de versão com SUCESSO. Um grande projeto, grandes responsabilidades e temos tudo para gerar </a:t>
            </a:r>
            <a:r>
              <a:rPr lang="pt-BR" sz="2400" dirty="0" smtClean="0">
                <a:latin typeface="Arial Narrow"/>
              </a:rPr>
              <a:t>belos frutos </a:t>
            </a:r>
            <a:r>
              <a:rPr lang="pt-BR" sz="2400" dirty="0" smtClean="0">
                <a:latin typeface="Arial Narrow"/>
              </a:rPr>
              <a:t>deste trabalho.</a:t>
            </a:r>
          </a:p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Comercial e Mercado: </a:t>
            </a:r>
            <a:r>
              <a:rPr lang="pt-BR" sz="2400" dirty="0" smtClean="0">
                <a:latin typeface="Arial Narrow"/>
              </a:rPr>
              <a:t>Decorrentes destes projetos já temos um </a:t>
            </a:r>
            <a:r>
              <a:rPr lang="pt-BR" sz="2400" dirty="0" err="1" smtClean="0">
                <a:latin typeface="Arial Narrow"/>
              </a:rPr>
              <a:t>backlog</a:t>
            </a:r>
            <a:r>
              <a:rPr lang="pt-BR" sz="2400" dirty="0" smtClean="0">
                <a:latin typeface="Arial Narrow"/>
              </a:rPr>
              <a:t> consistente de pedidos de melhorias. Temos também um </a:t>
            </a:r>
            <a:r>
              <a:rPr lang="pt-BR" sz="2400" dirty="0" err="1" smtClean="0">
                <a:latin typeface="Arial Narrow"/>
              </a:rPr>
              <a:t>backlog</a:t>
            </a:r>
            <a:r>
              <a:rPr lang="pt-BR" sz="2400" dirty="0" smtClean="0">
                <a:latin typeface="Arial Narrow"/>
              </a:rPr>
              <a:t> de gaps identificados em processos </a:t>
            </a:r>
            <a:r>
              <a:rPr lang="pt-BR" sz="2400" dirty="0" smtClean="0">
                <a:latin typeface="Arial Narrow"/>
              </a:rPr>
              <a:t>da equipe comercial </a:t>
            </a:r>
            <a:r>
              <a:rPr lang="pt-BR" sz="2400" dirty="0" smtClean="0">
                <a:latin typeface="Arial Narrow"/>
              </a:rPr>
              <a:t>(</a:t>
            </a:r>
            <a:r>
              <a:rPr lang="pt-BR" sz="2400" dirty="0" err="1" smtClean="0">
                <a:latin typeface="Arial Narrow"/>
              </a:rPr>
              <a:t>RFPs</a:t>
            </a:r>
            <a:r>
              <a:rPr lang="pt-BR" sz="2400" dirty="0" smtClean="0">
                <a:latin typeface="Arial Narrow"/>
              </a:rPr>
              <a:t> e Licitações) que deverão ser avaliados, priorizados e planejados para entrega futura.</a:t>
            </a:r>
            <a:endParaRPr lang="pt-BR" sz="2400" dirty="0"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2455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/>
          </p:nvPr>
        </p:nvGraphicFramePr>
        <p:xfrm>
          <a:off x="0" y="1117459"/>
          <a:ext cx="16249650" cy="6787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upo 20"/>
          <p:cNvGrpSpPr/>
          <p:nvPr/>
        </p:nvGrpSpPr>
        <p:grpSpPr>
          <a:xfrm rot="13286478">
            <a:off x="6379783" y="4727240"/>
            <a:ext cx="1265363" cy="1022762"/>
            <a:chOff x="6878978" y="2671978"/>
            <a:chExt cx="983518" cy="794953"/>
          </a:xfrm>
          <a:solidFill>
            <a:srgbClr val="ED9C2E"/>
          </a:solidFill>
        </p:grpSpPr>
        <p:sp>
          <p:nvSpPr>
            <p:cNvPr id="24" name="Elipse 23"/>
            <p:cNvSpPr/>
            <p:nvPr/>
          </p:nvSpPr>
          <p:spPr>
            <a:xfrm rot="19275640">
              <a:off x="7512728" y="3117164"/>
              <a:ext cx="349768" cy="34976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5" name="Elipse 24"/>
            <p:cNvSpPr/>
            <p:nvPr/>
          </p:nvSpPr>
          <p:spPr>
            <a:xfrm rot="19275640">
              <a:off x="7227923" y="2783782"/>
              <a:ext cx="279814" cy="279814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6" name="Elipse 25"/>
            <p:cNvSpPr/>
            <p:nvPr/>
          </p:nvSpPr>
          <p:spPr>
            <a:xfrm rot="19275640">
              <a:off x="6878978" y="267197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 rot="4942610" flipV="1">
            <a:off x="2172344" y="4263587"/>
            <a:ext cx="1061324" cy="886747"/>
            <a:chOff x="6858547" y="2550890"/>
            <a:chExt cx="976889" cy="929179"/>
          </a:xfrm>
          <a:solidFill>
            <a:srgbClr val="ED9C2E"/>
          </a:solidFill>
        </p:grpSpPr>
        <p:sp>
          <p:nvSpPr>
            <p:cNvPr id="28" name="Elipse 27"/>
            <p:cNvSpPr/>
            <p:nvPr/>
          </p:nvSpPr>
          <p:spPr>
            <a:xfrm rot="19275640">
              <a:off x="7504076" y="3102842"/>
              <a:ext cx="331360" cy="37722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9" name="Elipse 28"/>
            <p:cNvSpPr/>
            <p:nvPr/>
          </p:nvSpPr>
          <p:spPr>
            <a:xfrm rot="19275640">
              <a:off x="7243355" y="2681047"/>
              <a:ext cx="281656" cy="320642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0" name="Elipse 29"/>
            <p:cNvSpPr/>
            <p:nvPr/>
          </p:nvSpPr>
          <p:spPr>
            <a:xfrm rot="19275640">
              <a:off x="6858547" y="2550890"/>
              <a:ext cx="198816" cy="226336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1" name="Retângulo 30"/>
          <p:cNvSpPr/>
          <p:nvPr/>
        </p:nvSpPr>
        <p:spPr>
          <a:xfrm>
            <a:off x="921042" y="7167982"/>
            <a:ext cx="15328608" cy="140983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200" dirty="0">
                <a:solidFill>
                  <a:schemeClr val="bg1"/>
                </a:solidFill>
                <a:latin typeface="Arial Narrow"/>
              </a:rPr>
              <a:t>Estabilização da versão atual, sistematização da aplicação dos releases e estabelecimento de atendimento padrão para o HCOR, crescimento funcional e conquista de mais clientes representativos na ANHAP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7350438" y="4572842"/>
            <a:ext cx="4774506" cy="250632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HCOR no modelo padrão de atendimento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Sistematização para aplicação dos releases no HCOR,</a:t>
            </a:r>
            <a:br>
              <a:rPr lang="pt-BR" sz="1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uma vez que outros clientes já o fazem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Crescimento funcional para maior </a:t>
            </a:r>
            <a:br>
              <a:rPr lang="pt-BR" sz="1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aderência a cenários mais complexos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>
                <a:solidFill>
                  <a:schemeClr val="bg2">
                    <a:lumMod val="10000"/>
                  </a:schemeClr>
                </a:solidFill>
              </a:rPr>
              <a:t>Compliance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 SBIS – Primeiras entregas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Habilitar Módulo SUS da Linha </a:t>
            </a: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RM</a:t>
            </a:r>
            <a:endParaRPr lang="pt-BR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28583" y="2149446"/>
            <a:ext cx="6962160" cy="23637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Estabilizando 12.1.18 após uma 12.1.16 já </a:t>
            </a: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elogiada 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por clientes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Manutenção atendimento HCOR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Pacote de Melhorias Unimed Ribeirão e novo TISS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Direcionamento Estratégico </a:t>
            </a:r>
            <a:r>
              <a:rPr lang="pt-BR" sz="1800" dirty="0" err="1">
                <a:solidFill>
                  <a:schemeClr val="bg2">
                    <a:lumMod val="10000"/>
                  </a:schemeClr>
                </a:solidFill>
              </a:rPr>
              <a:t>ILPIs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 / BSL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Livro de Controlados.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Faturamento </a:t>
            </a: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IPE</a:t>
            </a:r>
            <a:endParaRPr lang="pt-BR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5816767" y="112140"/>
            <a:ext cx="7023930" cy="1920526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Conquista de novos clientes ANHAP </a:t>
            </a:r>
          </a:p>
          <a:p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SBIS </a:t>
            </a:r>
            <a:r>
              <a:rPr lang="pt-BR" dirty="0" err="1">
                <a:solidFill>
                  <a:schemeClr val="bg2">
                    <a:lumMod val="10000"/>
                  </a:schemeClr>
                </a:solidFill>
              </a:rPr>
              <a:t>Ready</a:t>
            </a:r>
            <a:endParaRPr lang="pt-BR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Agendamento ON LINE</a:t>
            </a:r>
          </a:p>
          <a:p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Início frente EMRAM-HIMSS para </a:t>
            </a:r>
          </a:p>
          <a:p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habilitar Hospital Piloto (</a:t>
            </a:r>
            <a:r>
              <a:rPr lang="pt-BR" dirty="0" err="1">
                <a:solidFill>
                  <a:schemeClr val="bg2">
                    <a:lumMod val="10000"/>
                  </a:schemeClr>
                </a:solidFill>
              </a:rPr>
              <a:t>Stage</a:t>
            </a:r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 6 - </a:t>
            </a:r>
            <a:r>
              <a:rPr lang="pt-BR" dirty="0" err="1">
                <a:solidFill>
                  <a:schemeClr val="bg2">
                    <a:lumMod val="10000"/>
                  </a:schemeClr>
                </a:solidFill>
              </a:rPr>
              <a:t>goal</a:t>
            </a:r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 #01)</a:t>
            </a:r>
          </a:p>
          <a:p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Solução de RFID / </a:t>
            </a:r>
            <a:r>
              <a:rPr lang="pt-BR" dirty="0" err="1">
                <a:solidFill>
                  <a:schemeClr val="bg2">
                    <a:lumMod val="10000"/>
                  </a:schemeClr>
                </a:solidFill>
              </a:rPr>
              <a:t>IoT</a:t>
            </a:r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 para Inventário</a:t>
            </a:r>
            <a:r>
              <a:rPr lang="pt-BR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pt-BR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5" name="Grupo 34"/>
          <p:cNvGrpSpPr/>
          <p:nvPr/>
        </p:nvGrpSpPr>
        <p:grpSpPr>
          <a:xfrm rot="15293764" flipH="1">
            <a:off x="8890213" y="2022913"/>
            <a:ext cx="1889055" cy="1462277"/>
            <a:chOff x="6859497" y="2553968"/>
            <a:chExt cx="1045263" cy="881509"/>
          </a:xfrm>
          <a:solidFill>
            <a:srgbClr val="ED9C2E"/>
          </a:solidFill>
        </p:grpSpPr>
        <p:sp>
          <p:nvSpPr>
            <p:cNvPr id="36" name="Elipse 35"/>
            <p:cNvSpPr/>
            <p:nvPr/>
          </p:nvSpPr>
          <p:spPr>
            <a:xfrm rot="19275640">
              <a:off x="7485039" y="3015756"/>
              <a:ext cx="419721" cy="419721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7" name="Elipse 3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8" name="Elipse 3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9" name="Retângulo 38"/>
          <p:cNvSpPr/>
          <p:nvPr/>
        </p:nvSpPr>
        <p:spPr>
          <a:xfrm>
            <a:off x="0" y="7167983"/>
            <a:ext cx="921042" cy="1409835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>
                <a:latin typeface="Arial Narrow"/>
              </a:rPr>
              <a:t>VISÃO DE FUTURO</a:t>
            </a:r>
            <a:endParaRPr lang="pt-BR" sz="2000" dirty="0">
              <a:latin typeface="Arial Narrow"/>
            </a:endParaRPr>
          </a:p>
        </p:txBody>
      </p:sp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b="0" dirty="0" smtClean="0"/>
              <a:t>VISÃO </a:t>
            </a:r>
            <a:r>
              <a:rPr lang="pt-BR" dirty="0" smtClean="0"/>
              <a:t>HIS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12124944" y="4513809"/>
            <a:ext cx="4774506" cy="18969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Especialização 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Oncologia </a:t>
            </a:r>
            <a:br>
              <a:rPr lang="pt-BR" sz="1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(Quimioterapia e Radioterapia)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Utilizar estoque dos </a:t>
            </a:r>
            <a:r>
              <a:rPr lang="pt-BR" sz="1800" dirty="0" err="1">
                <a:solidFill>
                  <a:schemeClr val="bg2">
                    <a:lumMod val="10000"/>
                  </a:schemeClr>
                </a:solidFill>
              </a:rPr>
              <a:t>ERPs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pt-BR" sz="1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como o estoque do HIS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Conector com a </a:t>
            </a:r>
            <a:r>
              <a:rPr lang="pt-BR" sz="1800" dirty="0" err="1">
                <a:solidFill>
                  <a:schemeClr val="bg2">
                    <a:lumMod val="10000"/>
                  </a:schemeClr>
                </a:solidFill>
              </a:rPr>
              <a:t>Orizon</a:t>
            </a:r>
            <a:endParaRPr lang="pt-BR" sz="18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Reestruturação Glosa e Repasse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10495667" y="112140"/>
            <a:ext cx="7023930" cy="236372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 smtClean="0">
                <a:solidFill>
                  <a:schemeClr val="bg2">
                    <a:lumMod val="10000"/>
                  </a:schemeClr>
                </a:solidFill>
              </a:rPr>
              <a:t>Convergência </a:t>
            </a:r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e </a:t>
            </a:r>
            <a:r>
              <a:rPr lang="pt-BR" dirty="0" err="1">
                <a:solidFill>
                  <a:schemeClr val="bg2">
                    <a:lumMod val="10000"/>
                  </a:schemeClr>
                </a:solidFill>
              </a:rPr>
              <a:t>Componentização</a:t>
            </a:r>
            <a:r>
              <a:rPr lang="pt-BR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lvl="1"/>
            <a:r>
              <a:rPr lang="pt-BR" sz="1800" dirty="0" err="1">
                <a:solidFill>
                  <a:schemeClr val="bg2">
                    <a:lumMod val="10000"/>
                  </a:schemeClr>
                </a:solidFill>
              </a:rPr>
              <a:t>HisMobile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 THF </a:t>
            </a: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Farmácia e Inventário).</a:t>
            </a:r>
          </a:p>
          <a:p>
            <a:pPr lvl="1"/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Central de Autorizações THF</a:t>
            </a:r>
          </a:p>
          <a:p>
            <a:pPr lvl="1"/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Revisão Modelo </a:t>
            </a: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atendimento </a:t>
            </a:r>
            <a:b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Institutos 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de previdência e </a:t>
            </a: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pt-BR" sz="1800" dirty="0" smtClean="0">
                <a:solidFill>
                  <a:schemeClr val="bg2">
                    <a:lumMod val="10000"/>
                  </a:schemeClr>
                </a:solidFill>
              </a:rPr>
              <a:t>Autarquias </a:t>
            </a:r>
            <a:r>
              <a:rPr lang="pt-BR" sz="1800" dirty="0">
                <a:solidFill>
                  <a:schemeClr val="bg2">
                    <a:lumMod val="10000"/>
                  </a:schemeClr>
                </a:solidFill>
              </a:rPr>
              <a:t>(não ANS)</a:t>
            </a:r>
          </a:p>
          <a:p>
            <a:endParaRPr lang="pt-BR" dirty="0"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53907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latin typeface="Arial Narrow"/>
              </a:rPr>
              <a:t>Cenário PEP</a:t>
            </a:r>
            <a:br>
              <a:rPr lang="pt-BR" dirty="0" smtClean="0">
                <a:latin typeface="Arial Narrow"/>
              </a:rPr>
            </a:br>
            <a:r>
              <a:rPr lang="pt-BR" dirty="0" smtClean="0">
                <a:latin typeface="Arial Narrow"/>
              </a:rPr>
              <a:t>&amp; inputs para </a:t>
            </a:r>
            <a:br>
              <a:rPr lang="pt-BR" dirty="0" smtClean="0">
                <a:latin typeface="Arial Narrow"/>
              </a:rPr>
            </a:br>
            <a:r>
              <a:rPr lang="pt-BR" dirty="0" smtClean="0">
                <a:latin typeface="Arial Narrow"/>
              </a:rPr>
              <a:t>definição do </a:t>
            </a:r>
            <a:r>
              <a:rPr lang="pt-BR" dirty="0" err="1" smtClean="0">
                <a:latin typeface="Arial Narrow"/>
              </a:rPr>
              <a:t>Roadmap</a:t>
            </a:r>
            <a:endParaRPr lang="pt-BR" dirty="0">
              <a:latin typeface="Arial Narrow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6634074" y="1062482"/>
            <a:ext cx="8672982" cy="7039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Clientes : </a:t>
            </a:r>
            <a:r>
              <a:rPr lang="pt-BR" sz="2400" dirty="0" smtClean="0">
                <a:latin typeface="Arial Narrow"/>
              </a:rPr>
              <a:t>Diversos clientes em operação hoje (Araras, Bebedouro, BSL, Unimed POA, Unimed RP, HCOR e Círculo). E neste cenário, várias melhorias pequenas, mas importantes, são registradas.</a:t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Com o maior uso, o tema performance, padronização e usabilidade são abordados com frequência, mesmo com recentes elogios dos </a:t>
            </a:r>
            <a:r>
              <a:rPr lang="pt-BR" sz="2400" dirty="0" smtClean="0">
                <a:latin typeface="Arial Narrow"/>
              </a:rPr>
              <a:t>heavy-</a:t>
            </a:r>
            <a:r>
              <a:rPr lang="pt-BR" sz="2400" dirty="0" err="1" smtClean="0">
                <a:latin typeface="Arial Narrow"/>
              </a:rPr>
              <a:t>users</a:t>
            </a:r>
            <a:r>
              <a:rPr lang="pt-BR" sz="2400" dirty="0">
                <a:latin typeface="Arial Narrow"/>
              </a:rPr>
              <a:t> </a:t>
            </a:r>
            <a:r>
              <a:rPr lang="pt-BR" sz="2400" dirty="0" smtClean="0">
                <a:latin typeface="Arial Narrow"/>
              </a:rPr>
              <a:t>de alguns clientes.</a:t>
            </a:r>
            <a:endParaRPr lang="pt-BR" sz="2400" dirty="0" smtClean="0">
              <a:latin typeface="Arial Narrow"/>
            </a:endParaRPr>
          </a:p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Comercial e Mercado: </a:t>
            </a:r>
            <a:r>
              <a:rPr lang="pt-BR" sz="2400" dirty="0" smtClean="0">
                <a:latin typeface="Arial Narrow"/>
              </a:rPr>
              <a:t>Hoje a Equipe Comercial e Mercado busca basicamente a possibilidade de uso do PEP 2 na web e com isso a certificação vem sendo constantemente lembrada. Temos a certificação da versão </a:t>
            </a:r>
            <a:r>
              <a:rPr lang="pt-BR" sz="2400" dirty="0" smtClean="0">
                <a:latin typeface="Arial Narrow"/>
              </a:rPr>
              <a:t>do PEP RM </a:t>
            </a:r>
            <a:r>
              <a:rPr lang="pt-BR" sz="2400" dirty="0" smtClean="0">
                <a:latin typeface="Arial Narrow"/>
              </a:rPr>
              <a:t>e é hora de investirmos no PEP </a:t>
            </a:r>
            <a:r>
              <a:rPr lang="pt-BR" sz="2400" dirty="0" smtClean="0">
                <a:latin typeface="Arial Narrow"/>
              </a:rPr>
              <a:t>2.</a:t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Com </a:t>
            </a:r>
            <a:r>
              <a:rPr lang="pt-BR" sz="2400" dirty="0" smtClean="0">
                <a:latin typeface="Arial Narrow"/>
              </a:rPr>
              <a:t>os novos projetos, novas demandas condicionais para fechamento aparecem e geram mudanças no planejamento realizado. Infelizmente temos também os casos em que as demandas aparecem após produção e não durante simulação e treinamento final </a:t>
            </a:r>
            <a:r>
              <a:rPr lang="pt-BR" sz="2400" dirty="0" smtClean="0">
                <a:latin typeface="Arial Narrow"/>
              </a:rPr>
              <a:t>das equipes </a:t>
            </a:r>
            <a:br>
              <a:rPr lang="pt-BR" sz="2400" dirty="0" smtClean="0">
                <a:latin typeface="Arial Narrow"/>
              </a:rPr>
            </a:br>
            <a:r>
              <a:rPr lang="pt-BR" sz="2400" dirty="0" smtClean="0">
                <a:latin typeface="Arial Narrow"/>
              </a:rPr>
              <a:t>antes do </a:t>
            </a:r>
            <a:r>
              <a:rPr lang="pt-BR" sz="2400" dirty="0" smtClean="0">
                <a:latin typeface="Arial Narrow"/>
              </a:rPr>
              <a:t>go-</a:t>
            </a:r>
            <a:r>
              <a:rPr lang="pt-BR" sz="2400" dirty="0" err="1" smtClean="0">
                <a:latin typeface="Arial Narrow"/>
              </a:rPr>
              <a:t>live</a:t>
            </a:r>
            <a:r>
              <a:rPr lang="pt-BR" sz="2400" dirty="0" smtClean="0">
                <a:latin typeface="Arial Narrow"/>
              </a:rPr>
              <a:t>.</a:t>
            </a:r>
          </a:p>
          <a:p>
            <a:pPr marL="457200" indent="-457200">
              <a:spcAft>
                <a:spcPts val="1200"/>
              </a:spcAft>
            </a:pPr>
            <a:r>
              <a:rPr lang="pt-BR" sz="2400" dirty="0" smtClean="0">
                <a:solidFill>
                  <a:srgbClr val="F59528"/>
                </a:solidFill>
                <a:latin typeface="Arial Narrow"/>
              </a:rPr>
              <a:t>Projetos: </a:t>
            </a:r>
            <a:r>
              <a:rPr lang="pt-BR" sz="2400" dirty="0" smtClean="0">
                <a:latin typeface="Arial Narrow"/>
              </a:rPr>
              <a:t>Em projetos entrantes às vezes por falta de conhecimento completo de todas as possibilidades e entendimento do modo de operação da solução, pedidos desnecessários são gerados uma vez que a Equipe de Consultoria entrante tem baixo poder de conhecimento e persuasão. Do </a:t>
            </a:r>
            <a:r>
              <a:rPr lang="pt-BR" sz="2400" dirty="0" err="1" smtClean="0">
                <a:latin typeface="Arial Narrow"/>
              </a:rPr>
              <a:t>backlog</a:t>
            </a:r>
            <a:r>
              <a:rPr lang="pt-BR" sz="2400" dirty="0" smtClean="0">
                <a:latin typeface="Arial Narrow"/>
              </a:rPr>
              <a:t> existente, vários pedidos </a:t>
            </a:r>
            <a:r>
              <a:rPr lang="pt-BR" sz="2400" dirty="0" smtClean="0">
                <a:latin typeface="Arial Narrow"/>
              </a:rPr>
              <a:t>estão sendo</a:t>
            </a:r>
            <a:r>
              <a:rPr lang="pt-BR" sz="2400" dirty="0" smtClean="0">
                <a:latin typeface="Arial Narrow"/>
              </a:rPr>
              <a:t> </a:t>
            </a:r>
            <a:r>
              <a:rPr lang="pt-BR" sz="2400" dirty="0" smtClean="0">
                <a:latin typeface="Arial Narrow"/>
              </a:rPr>
              <a:t>cancelados;</a:t>
            </a:r>
            <a:br>
              <a:rPr lang="pt-BR" sz="2400" dirty="0" smtClean="0">
                <a:latin typeface="Arial Narrow"/>
              </a:rPr>
            </a:br>
            <a:endParaRPr lang="pt-BR" sz="2400" dirty="0"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2065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/>
          </p:nvPr>
        </p:nvGraphicFramePr>
        <p:xfrm>
          <a:off x="0" y="1117459"/>
          <a:ext cx="16249650" cy="6787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upo 20"/>
          <p:cNvGrpSpPr/>
          <p:nvPr/>
        </p:nvGrpSpPr>
        <p:grpSpPr>
          <a:xfrm rot="13286478">
            <a:off x="6379783" y="4727240"/>
            <a:ext cx="1265363" cy="1022762"/>
            <a:chOff x="6878978" y="2671978"/>
            <a:chExt cx="983518" cy="794953"/>
          </a:xfrm>
          <a:solidFill>
            <a:srgbClr val="ED9C2E"/>
          </a:solidFill>
        </p:grpSpPr>
        <p:sp>
          <p:nvSpPr>
            <p:cNvPr id="24" name="Elipse 23"/>
            <p:cNvSpPr/>
            <p:nvPr/>
          </p:nvSpPr>
          <p:spPr>
            <a:xfrm rot="19275640">
              <a:off x="7512728" y="3117164"/>
              <a:ext cx="349768" cy="34976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5" name="Elipse 24"/>
            <p:cNvSpPr/>
            <p:nvPr/>
          </p:nvSpPr>
          <p:spPr>
            <a:xfrm rot="19275640">
              <a:off x="7227923" y="2783782"/>
              <a:ext cx="279814" cy="279814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6" name="Elipse 25"/>
            <p:cNvSpPr/>
            <p:nvPr/>
          </p:nvSpPr>
          <p:spPr>
            <a:xfrm rot="19275640">
              <a:off x="6878978" y="267197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 rot="4942610" flipV="1">
            <a:off x="2172344" y="4263587"/>
            <a:ext cx="1061324" cy="886747"/>
            <a:chOff x="6858547" y="2550890"/>
            <a:chExt cx="976889" cy="929179"/>
          </a:xfrm>
          <a:solidFill>
            <a:srgbClr val="ED9C2E"/>
          </a:solidFill>
        </p:grpSpPr>
        <p:sp>
          <p:nvSpPr>
            <p:cNvPr id="28" name="Elipse 27"/>
            <p:cNvSpPr/>
            <p:nvPr/>
          </p:nvSpPr>
          <p:spPr>
            <a:xfrm rot="19275640">
              <a:off x="7504076" y="3102842"/>
              <a:ext cx="331360" cy="377227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29" name="Elipse 28"/>
            <p:cNvSpPr/>
            <p:nvPr/>
          </p:nvSpPr>
          <p:spPr>
            <a:xfrm rot="19275640">
              <a:off x="7243355" y="2681047"/>
              <a:ext cx="281656" cy="320642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0" name="Elipse 29"/>
            <p:cNvSpPr/>
            <p:nvPr/>
          </p:nvSpPr>
          <p:spPr>
            <a:xfrm rot="19275640">
              <a:off x="6858547" y="2550890"/>
              <a:ext cx="198816" cy="226336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1" name="Retângulo 30"/>
          <p:cNvSpPr/>
          <p:nvPr/>
        </p:nvSpPr>
        <p:spPr>
          <a:xfrm>
            <a:off x="921042" y="7167982"/>
            <a:ext cx="15328608" cy="140983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200" dirty="0">
                <a:solidFill>
                  <a:schemeClr val="bg1"/>
                </a:solidFill>
                <a:latin typeface="Arial Narrow"/>
              </a:rPr>
              <a:t>Clientes atuais entram num momento de melhor uso da solução, mas ainda com demandas de performance e </a:t>
            </a:r>
            <a:r>
              <a:rPr lang="pt-BR" sz="2200" dirty="0" smtClean="0">
                <a:solidFill>
                  <a:schemeClr val="bg1"/>
                </a:solidFill>
                <a:latin typeface="Arial Narrow"/>
              </a:rPr>
              <a:t>de melhorias </a:t>
            </a:r>
            <a:r>
              <a:rPr lang="pt-BR" sz="2200" dirty="0">
                <a:solidFill>
                  <a:schemeClr val="bg1"/>
                </a:solidFill>
                <a:latin typeface="Arial Narrow"/>
              </a:rPr>
              <a:t>incrementais no produto. Atingimento de 100% de </a:t>
            </a:r>
            <a:r>
              <a:rPr lang="pt-BR" sz="2200" dirty="0" err="1">
                <a:solidFill>
                  <a:schemeClr val="bg1"/>
                </a:solidFill>
                <a:latin typeface="Arial Narrow"/>
              </a:rPr>
              <a:t>compliance</a:t>
            </a:r>
            <a:r>
              <a:rPr lang="pt-BR" sz="2200" dirty="0">
                <a:solidFill>
                  <a:schemeClr val="bg1"/>
                </a:solidFill>
                <a:latin typeface="Arial Narrow"/>
              </a:rPr>
              <a:t> SBIS é uma entrega estratégica importante e a especialização do produto com a adição de protocolos clínicos, novas especialidades e os primeiros modelos de “AI” nos darão um diferencial de mercado ainda maior.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7502839" y="4821847"/>
            <a:ext cx="8765862" cy="22252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Compliance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SBIS – Primeiras entregas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Especialização Oncologia (Quimioterapia e Radioterapia)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Maior independência e facilidades para a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customização de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saídas pelos clientes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Migração e garantia de adequação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para outros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clientes das base RM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(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convergência PEP 1 dos maiores clientes)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1ª. Iniciativa AI com participação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de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piloto (foco na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UTI)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Extratores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NOSQL ”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friendly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user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”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-19050" y="2073043"/>
            <a:ext cx="6218776" cy="19205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Melhorias de performance e entregas não funcionais programadas para um produto melhor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Incremento funcional para Unimed Ribeirão, 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Circulo, Unimed 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Araras, 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Virvi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e HCOR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Integração CIH ( aprovação antibióticos 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Direcionamento Estratégico 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ILPIs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latin typeface="Arial Narrow"/>
              </a:rPr>
              <a:t> / BSL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6509190" y="535505"/>
            <a:ext cx="8194362" cy="161582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>
                <a:latin typeface="Arial Narrow"/>
              </a:rPr>
              <a:t>SBIS </a:t>
            </a:r>
            <a:r>
              <a:rPr lang="pt-BR" dirty="0" err="1">
                <a:latin typeface="Arial Narrow"/>
              </a:rPr>
              <a:t>Ready</a:t>
            </a:r>
            <a:endParaRPr lang="pt-BR" dirty="0">
              <a:latin typeface="Arial Narrow"/>
            </a:endParaRPr>
          </a:p>
          <a:p>
            <a:r>
              <a:rPr lang="pt-BR" dirty="0">
                <a:latin typeface="Arial Narrow"/>
              </a:rPr>
              <a:t>HTML5 </a:t>
            </a:r>
            <a:r>
              <a:rPr lang="pt-BR" dirty="0" err="1">
                <a:latin typeface="Arial Narrow"/>
              </a:rPr>
              <a:t>Ready</a:t>
            </a:r>
            <a:r>
              <a:rPr lang="pt-BR" dirty="0">
                <a:latin typeface="Arial Narrow"/>
              </a:rPr>
              <a:t> </a:t>
            </a:r>
            <a:r>
              <a:rPr lang="pt-BR" dirty="0" smtClean="0">
                <a:latin typeface="Arial Narrow"/>
              </a:rPr>
              <a:t>Periféricos: </a:t>
            </a:r>
            <a:r>
              <a:rPr lang="pt-BR" dirty="0" err="1">
                <a:latin typeface="Arial Narrow"/>
              </a:rPr>
              <a:t>Check</a:t>
            </a:r>
            <a:r>
              <a:rPr lang="pt-BR" dirty="0">
                <a:latin typeface="Arial Narrow"/>
              </a:rPr>
              <a:t> Medicamentos (</a:t>
            </a:r>
            <a:r>
              <a:rPr lang="pt-BR" dirty="0" smtClean="0">
                <a:latin typeface="Arial Narrow"/>
              </a:rPr>
              <a:t>5Certos</a:t>
            </a:r>
            <a:r>
              <a:rPr lang="pt-BR" dirty="0">
                <a:latin typeface="Arial Narrow"/>
              </a:rPr>
              <a:t>), Monitor Clínico</a:t>
            </a:r>
          </a:p>
          <a:p>
            <a:r>
              <a:rPr lang="pt-BR" dirty="0">
                <a:latin typeface="Arial Narrow"/>
              </a:rPr>
              <a:t>PEP </a:t>
            </a:r>
            <a:r>
              <a:rPr lang="pt-BR" dirty="0" err="1">
                <a:latin typeface="Arial Narrow"/>
              </a:rPr>
              <a:t>Analytics</a:t>
            </a:r>
            <a:endParaRPr lang="pt-BR" dirty="0">
              <a:latin typeface="Arial Narrow"/>
            </a:endParaRPr>
          </a:p>
          <a:p>
            <a:r>
              <a:rPr lang="pt-BR" dirty="0">
                <a:latin typeface="Arial Narrow"/>
              </a:rPr>
              <a:t>HUB de Integração </a:t>
            </a:r>
            <a:r>
              <a:rPr lang="pt-BR" dirty="0" err="1">
                <a:latin typeface="Arial Narrow"/>
              </a:rPr>
              <a:t>Weareables</a:t>
            </a:r>
            <a:r>
              <a:rPr lang="pt-BR" dirty="0">
                <a:latin typeface="Arial Narrow"/>
              </a:rPr>
              <a:t> (Iniciativa IOT)</a:t>
            </a:r>
          </a:p>
          <a:p>
            <a:r>
              <a:rPr lang="pt-BR" dirty="0">
                <a:latin typeface="Arial Narrow"/>
              </a:rPr>
              <a:t>Especialização Nefrologia e Hemodiálise</a:t>
            </a:r>
          </a:p>
        </p:txBody>
      </p:sp>
      <p:grpSp>
        <p:nvGrpSpPr>
          <p:cNvPr id="35" name="Grupo 34"/>
          <p:cNvGrpSpPr/>
          <p:nvPr/>
        </p:nvGrpSpPr>
        <p:grpSpPr>
          <a:xfrm rot="15293764" flipH="1">
            <a:off x="9391656" y="2235380"/>
            <a:ext cx="1344803" cy="1134122"/>
            <a:chOff x="6859497" y="2553968"/>
            <a:chExt cx="1045263" cy="881509"/>
          </a:xfrm>
          <a:solidFill>
            <a:srgbClr val="ED9C2E"/>
          </a:solidFill>
        </p:grpSpPr>
        <p:sp>
          <p:nvSpPr>
            <p:cNvPr id="36" name="Elipse 35"/>
            <p:cNvSpPr/>
            <p:nvPr/>
          </p:nvSpPr>
          <p:spPr>
            <a:xfrm rot="19275640">
              <a:off x="7485039" y="3015756"/>
              <a:ext cx="419721" cy="419721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7" name="Elipse 3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  <p:sp>
          <p:nvSpPr>
            <p:cNvPr id="38" name="Elipse 3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Arial Narrow"/>
              </a:endParaRPr>
            </a:p>
          </p:txBody>
        </p:sp>
      </p:grpSp>
      <p:sp>
        <p:nvSpPr>
          <p:cNvPr id="39" name="Retângulo 38"/>
          <p:cNvSpPr/>
          <p:nvPr/>
        </p:nvSpPr>
        <p:spPr>
          <a:xfrm>
            <a:off x="0" y="7167983"/>
            <a:ext cx="921042" cy="1409835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>
                <a:latin typeface="Arial Narrow"/>
              </a:rPr>
              <a:t>VISÃO DE FUTURO</a:t>
            </a:r>
            <a:endParaRPr lang="pt-BR" sz="2000" dirty="0">
              <a:latin typeface="Arial Narrow"/>
            </a:endParaRPr>
          </a:p>
        </p:txBody>
      </p:sp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b="0" dirty="0" smtClean="0"/>
              <a:t>VISÃO </a:t>
            </a:r>
            <a:r>
              <a:rPr lang="pt-BR" dirty="0" smtClean="0"/>
              <a:t>PEP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1201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otvs_guia_template_2016_v1_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TOTV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13139</TotalTime>
  <Words>1085</Words>
  <Application>Microsoft Office PowerPoint</Application>
  <PresentationFormat>Personalizar</PresentationFormat>
  <Paragraphs>182</Paragraphs>
  <Slides>15</Slides>
  <Notes>6</Notes>
  <HiddenSlides>1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14</vt:i4>
      </vt:variant>
      <vt:variant>
        <vt:lpstr>Títulos de slides</vt:lpstr>
      </vt:variant>
      <vt:variant>
        <vt:i4>15</vt:i4>
      </vt:variant>
    </vt:vector>
  </HeadingPairs>
  <TitlesOfParts>
    <vt:vector size="35" baseType="lpstr">
      <vt:lpstr>Arial</vt:lpstr>
      <vt:lpstr>Arial Narrow</vt:lpstr>
      <vt:lpstr>Calibri</vt:lpstr>
      <vt:lpstr>Courier New</vt:lpstr>
      <vt:lpstr>Lucida Grande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totvs_guia_template_2016_v1_1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Ricardo Luiz de Freitas Rocha</cp:lastModifiedBy>
  <cp:revision>404</cp:revision>
  <cp:lastPrinted>2017-01-30T19:00:37Z</cp:lastPrinted>
  <dcterms:created xsi:type="dcterms:W3CDTF">2017-01-30T18:54:37Z</dcterms:created>
  <dcterms:modified xsi:type="dcterms:W3CDTF">2017-07-03T00:50:29Z</dcterms:modified>
</cp:coreProperties>
</file>