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5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6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7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8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9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10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11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12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9" r:id="rId1"/>
    <p:sldMasterId id="2147483721" r:id="rId2"/>
    <p:sldMasterId id="2147483674" r:id="rId3"/>
    <p:sldMasterId id="2147483676" r:id="rId4"/>
    <p:sldMasterId id="2147483678" r:id="rId5"/>
    <p:sldMasterId id="2147483680" r:id="rId6"/>
    <p:sldMasterId id="2147483682" r:id="rId7"/>
    <p:sldMasterId id="2147483713" r:id="rId8"/>
    <p:sldMasterId id="2147483684" r:id="rId9"/>
    <p:sldMasterId id="2147483687" r:id="rId10"/>
    <p:sldMasterId id="2147483695" r:id="rId11"/>
    <p:sldMasterId id="2147483689" r:id="rId12"/>
    <p:sldMasterId id="2147483693" r:id="rId13"/>
  </p:sldMasterIdLst>
  <p:notesMasterIdLst>
    <p:notesMasterId r:id="rId30"/>
  </p:notesMasterIdLst>
  <p:handoutMasterIdLst>
    <p:handoutMasterId r:id="rId31"/>
  </p:handoutMasterIdLst>
  <p:sldIdLst>
    <p:sldId id="277" r:id="rId14"/>
    <p:sldId id="258" r:id="rId15"/>
    <p:sldId id="292" r:id="rId16"/>
    <p:sldId id="278" r:id="rId17"/>
    <p:sldId id="327" r:id="rId18"/>
    <p:sldId id="275" r:id="rId19"/>
    <p:sldId id="295" r:id="rId20"/>
    <p:sldId id="328" r:id="rId21"/>
    <p:sldId id="329" r:id="rId22"/>
    <p:sldId id="336" r:id="rId23"/>
    <p:sldId id="300" r:id="rId24"/>
    <p:sldId id="301" r:id="rId25"/>
    <p:sldId id="335" r:id="rId26"/>
    <p:sldId id="330" r:id="rId27"/>
    <p:sldId id="331" r:id="rId28"/>
    <p:sldId id="334" r:id="rId29"/>
  </p:sldIdLst>
  <p:sldSz cx="16249650" cy="9144000"/>
  <p:notesSz cx="6858000" cy="9144000"/>
  <p:defaultTextStyle>
    <a:defPPr>
      <a:defRPr lang="en-US"/>
    </a:defPPr>
    <a:lvl1pPr marL="0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1pPr>
    <a:lvl2pPr marL="609448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2pPr>
    <a:lvl3pPr marL="1218895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3pPr>
    <a:lvl4pPr marL="1828343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4pPr>
    <a:lvl5pPr marL="2437790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5pPr>
    <a:lvl6pPr marL="3047238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6pPr>
    <a:lvl7pPr marL="3656686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7pPr>
    <a:lvl8pPr marL="4266133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8pPr>
    <a:lvl9pPr marL="4875581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C8993"/>
    <a:srgbClr val="3DAB37"/>
    <a:srgbClr val="272054"/>
    <a:srgbClr val="0C9ABE"/>
    <a:srgbClr val="ED9C2E"/>
    <a:srgbClr val="ACCAD2"/>
    <a:srgbClr val="4A5C61"/>
    <a:srgbClr val="56E1DE"/>
    <a:srgbClr val="00B5C7"/>
    <a:srgbClr val="0074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Nenhum Estilo, Grade de Tabe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Estilo Mé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8B1032C-EA38-4F05-BA0D-38AFFFC7BED3}" styleName="Estilo Claro 3 - Ênfas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505E3EF-67EA-436B-97B2-0124C06EBD24}" styleName="Estilo Médio 4 - Ênfas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26" autoAdjust="0"/>
    <p:restoredTop sz="96525"/>
  </p:normalViewPr>
  <p:slideViewPr>
    <p:cSldViewPr snapToGrid="0" snapToObjects="1">
      <p:cViewPr varScale="1">
        <p:scale>
          <a:sx n="56" d="100"/>
          <a:sy n="56" d="100"/>
        </p:scale>
        <p:origin x="59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65" d="100"/>
          <a:sy n="165" d="100"/>
        </p:scale>
        <p:origin x="5432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8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2B1A83-C0FB-AE4A-BF31-03FE2D1F7F62}" type="datetimeFigureOut">
              <a:t>17/01/2018</a:t>
            </a:fld>
            <a:endParaRPr lang="pt-B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1872F7-59CA-CD43-8FE5-77209F9DEF8B}" type="slidenum"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2520236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D6DF90-0EDF-9541-B214-FA055FBBEF5F}" type="datetimeFigureOut">
              <a:t>17/01/2018</a:t>
            </a:fld>
            <a:endParaRPr lang="pt-B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84F141-BCD2-1644-B852-0FE7DA1B8202}" type="slidenum"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9651664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uk-UA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002073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uk-UA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079644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uk-UA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73102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0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0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0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0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9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22.emf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12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3.xml"/><Relationship Id="rId6" Type="http://schemas.microsoft.com/office/2007/relationships/hdphoto" Target="../media/hdphoto2.wdp"/><Relationship Id="rId11" Type="http://schemas.openxmlformats.org/officeDocument/2006/relationships/image" Target="../media/image21.png"/><Relationship Id="rId5" Type="http://schemas.openxmlformats.org/officeDocument/2006/relationships/image" Target="../media/image18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20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22.emf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12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3.xml"/><Relationship Id="rId6" Type="http://schemas.microsoft.com/office/2007/relationships/hdphoto" Target="../media/hdphoto2.wdp"/><Relationship Id="rId11" Type="http://schemas.openxmlformats.org/officeDocument/2006/relationships/image" Target="../media/image21.png"/><Relationship Id="rId5" Type="http://schemas.openxmlformats.org/officeDocument/2006/relationships/image" Target="../media/image18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20.png"/></Relationships>
</file>

<file path=ppt/slideLayouts/_rels/slideLayout5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22.emf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12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3.xml"/><Relationship Id="rId6" Type="http://schemas.microsoft.com/office/2007/relationships/hdphoto" Target="../media/hdphoto2.wdp"/><Relationship Id="rId11" Type="http://schemas.openxmlformats.org/officeDocument/2006/relationships/image" Target="../media/image21.png"/><Relationship Id="rId5" Type="http://schemas.openxmlformats.org/officeDocument/2006/relationships/image" Target="../media/image18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20.png"/></Relationships>
</file>

<file path=ppt/slideLayouts/_rels/slideLayout5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22.emf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12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3.xml"/><Relationship Id="rId6" Type="http://schemas.microsoft.com/office/2007/relationships/hdphoto" Target="../media/hdphoto2.wdp"/><Relationship Id="rId11" Type="http://schemas.openxmlformats.org/officeDocument/2006/relationships/image" Target="../media/image21.png"/><Relationship Id="rId5" Type="http://schemas.openxmlformats.org/officeDocument/2006/relationships/image" Target="../media/image18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20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473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tivos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0" y="0"/>
            <a:ext cx="1704443" cy="9144000"/>
          </a:xfrm>
          <a:prstGeom prst="rect">
            <a:avLst/>
          </a:prstGeom>
          <a:solidFill>
            <a:srgbClr val="EFF0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5709" y="358818"/>
            <a:ext cx="1780666" cy="714305"/>
          </a:xfrm>
          <a:prstGeom prst="rect">
            <a:avLst/>
          </a:prstGeom>
        </p:spPr>
      </p:pic>
      <p:sp>
        <p:nvSpPr>
          <p:cNvPr id="3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843803" y="1618037"/>
            <a:ext cx="7162085" cy="5811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95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OBJETIVOS</a:t>
            </a:r>
            <a:endParaRPr lang="pt-BR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1843803" y="2451905"/>
            <a:ext cx="7162085" cy="3411014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0" name="Snip Diagonal Corner Rectangle 9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7097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tivos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0" y="0"/>
            <a:ext cx="1704443" cy="9144000"/>
          </a:xfrm>
          <a:prstGeom prst="rect">
            <a:avLst/>
          </a:prstGeom>
          <a:solidFill>
            <a:srgbClr val="EFF0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5709" y="358818"/>
            <a:ext cx="1780666" cy="714305"/>
          </a:xfrm>
          <a:prstGeom prst="rect">
            <a:avLst/>
          </a:prstGeom>
        </p:spPr>
      </p:pic>
      <p:sp>
        <p:nvSpPr>
          <p:cNvPr id="3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843803" y="1618037"/>
            <a:ext cx="7162085" cy="5811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95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OBJETIVOS</a:t>
            </a:r>
            <a:endParaRPr lang="pt-BR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1843803" y="2451905"/>
            <a:ext cx="7162085" cy="3411014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0" name="Snip Diagonal Corner Rectangle 9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94953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tivos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0" y="0"/>
            <a:ext cx="1704443" cy="9144000"/>
          </a:xfrm>
          <a:prstGeom prst="rect">
            <a:avLst/>
          </a:prstGeom>
          <a:solidFill>
            <a:srgbClr val="EFF0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5709" y="358818"/>
            <a:ext cx="1780666" cy="714305"/>
          </a:xfrm>
          <a:prstGeom prst="rect">
            <a:avLst/>
          </a:prstGeom>
        </p:spPr>
      </p:pic>
      <p:sp>
        <p:nvSpPr>
          <p:cNvPr id="3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843803" y="1618037"/>
            <a:ext cx="7162085" cy="5811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95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OBJETIVOS</a:t>
            </a:r>
            <a:endParaRPr lang="pt-BR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1843803" y="2451905"/>
            <a:ext cx="7162085" cy="3411014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3" name="Snip Diagonal Corner Rectangle 12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" name="Snip Diagonal Corner Rectangle 13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59997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6855" y="358818"/>
            <a:ext cx="1778373" cy="714305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786184" y="2986960"/>
            <a:ext cx="339771" cy="0"/>
          </a:xfrm>
          <a:prstGeom prst="line">
            <a:avLst/>
          </a:prstGeom>
          <a:ln w="571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3446" y="1263650"/>
            <a:ext cx="5257800" cy="172293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5650" b="1" baseline="0">
                <a:solidFill>
                  <a:srgbClr val="D0D2D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HOJE VAMOS FALAR SOBRE</a:t>
            </a:r>
            <a:endParaRPr lang="pt-BR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696634" y="1209862"/>
            <a:ext cx="8818937" cy="7705538"/>
          </a:xfrm>
          <a:prstGeom prst="rect">
            <a:avLst/>
          </a:prstGeom>
        </p:spPr>
        <p:txBody>
          <a:bodyPr/>
          <a:lstStyle>
            <a:lvl1pPr marL="306388" indent="-306388">
              <a:lnSpc>
                <a:spcPct val="100000"/>
              </a:lnSpc>
              <a:buFont typeface="+mj-lt"/>
              <a:buAutoNum type="arabicPeriod"/>
              <a:tabLst/>
              <a:defRPr sz="28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627063" indent="-169863">
              <a:buFont typeface="Arial" charset="0"/>
              <a:buChar char="•"/>
              <a:tabLst/>
              <a:defRPr sz="2400" b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>
              <a:defRPr sz="2000" b="1">
                <a:latin typeface="Arial Narrow" charset="0"/>
                <a:ea typeface="Arial Narrow" charset="0"/>
                <a:cs typeface="Arial Narrow" charset="0"/>
              </a:defRPr>
            </a:lvl3pPr>
            <a:lvl4pPr>
              <a:defRPr sz="1800" b="1">
                <a:latin typeface="Arial Narrow" charset="0"/>
                <a:ea typeface="Arial Narrow" charset="0"/>
                <a:cs typeface="Arial Narrow" charset="0"/>
              </a:defRPr>
            </a:lvl4pPr>
            <a:lvl5pPr>
              <a:defRPr sz="1800" b="1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767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6855" y="358818"/>
            <a:ext cx="1778373" cy="714305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786184" y="2986960"/>
            <a:ext cx="339771" cy="0"/>
          </a:xfrm>
          <a:prstGeom prst="line">
            <a:avLst/>
          </a:prstGeom>
          <a:ln w="571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3446" y="1263650"/>
            <a:ext cx="5257800" cy="172293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5650" b="1" baseline="0">
                <a:solidFill>
                  <a:srgbClr val="D0D2D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HOJE VAMOS FALAR SOBRE</a:t>
            </a:r>
            <a:endParaRPr lang="pt-BR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696634" y="1209862"/>
            <a:ext cx="8818937" cy="7705538"/>
          </a:xfrm>
          <a:prstGeom prst="rect">
            <a:avLst/>
          </a:prstGeom>
        </p:spPr>
        <p:txBody>
          <a:bodyPr/>
          <a:lstStyle>
            <a:lvl1pPr marL="306388" indent="-306388">
              <a:lnSpc>
                <a:spcPct val="100000"/>
              </a:lnSpc>
              <a:buFont typeface="+mj-lt"/>
              <a:buAutoNum type="arabicPeriod"/>
              <a:tabLst/>
              <a:defRPr sz="28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627063" indent="-169863">
              <a:buFont typeface="Arial" charset="0"/>
              <a:buChar char="•"/>
              <a:tabLst/>
              <a:defRPr sz="2400" b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>
              <a:defRPr sz="2000" b="1">
                <a:latin typeface="Arial Narrow" charset="0"/>
                <a:ea typeface="Arial Narrow" charset="0"/>
                <a:cs typeface="Arial Narrow" charset="0"/>
              </a:defRPr>
            </a:lvl3pPr>
            <a:lvl4pPr>
              <a:defRPr sz="1800" b="1">
                <a:latin typeface="Arial Narrow" charset="0"/>
                <a:ea typeface="Arial Narrow" charset="0"/>
                <a:cs typeface="Arial Narrow" charset="0"/>
              </a:defRPr>
            </a:lvl4pPr>
            <a:lvl5pPr>
              <a:defRPr sz="1800" b="1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1"/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9036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6855" y="358818"/>
            <a:ext cx="1778373" cy="714305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786184" y="2986960"/>
            <a:ext cx="339771" cy="0"/>
          </a:xfrm>
          <a:prstGeom prst="line">
            <a:avLst/>
          </a:prstGeom>
          <a:ln w="571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3446" y="1263650"/>
            <a:ext cx="5257800" cy="172293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5650" b="1" baseline="0">
                <a:solidFill>
                  <a:srgbClr val="D0D2D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HOJE VAMOS FALAR SOBRE</a:t>
            </a:r>
            <a:endParaRPr lang="pt-BR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696634" y="1209862"/>
            <a:ext cx="8818937" cy="7705538"/>
          </a:xfrm>
          <a:prstGeom prst="rect">
            <a:avLst/>
          </a:prstGeom>
        </p:spPr>
        <p:txBody>
          <a:bodyPr/>
          <a:lstStyle>
            <a:lvl1pPr marL="306388" indent="-306388">
              <a:lnSpc>
                <a:spcPct val="100000"/>
              </a:lnSpc>
              <a:buFont typeface="+mj-lt"/>
              <a:buAutoNum type="arabicPeriod"/>
              <a:tabLst/>
              <a:defRPr sz="28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627063" indent="-169863">
              <a:buFont typeface="Arial" charset="0"/>
              <a:buChar char="•"/>
              <a:tabLst/>
              <a:defRPr sz="2400" b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>
              <a:defRPr sz="2000" b="1">
                <a:latin typeface="Arial Narrow" charset="0"/>
                <a:ea typeface="Arial Narrow" charset="0"/>
                <a:cs typeface="Arial Narrow" charset="0"/>
              </a:defRPr>
            </a:lvl3pPr>
            <a:lvl4pPr>
              <a:defRPr sz="1800" b="1">
                <a:latin typeface="Arial Narrow" charset="0"/>
                <a:ea typeface="Arial Narrow" charset="0"/>
                <a:cs typeface="Arial Narrow" charset="0"/>
              </a:defRPr>
            </a:lvl4pPr>
            <a:lvl5pPr>
              <a:defRPr sz="1800" b="1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1"/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05908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6855" y="358818"/>
            <a:ext cx="1778373" cy="714305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786184" y="2986960"/>
            <a:ext cx="339771" cy="0"/>
          </a:xfrm>
          <a:prstGeom prst="line">
            <a:avLst/>
          </a:prstGeom>
          <a:ln w="571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3446" y="1263650"/>
            <a:ext cx="5257800" cy="172293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5650" b="1" baseline="0">
                <a:solidFill>
                  <a:srgbClr val="D0D2D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HOJE VAMOS FALAR SOBRE</a:t>
            </a:r>
            <a:endParaRPr lang="pt-BR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696634" y="1209862"/>
            <a:ext cx="8818937" cy="7705538"/>
          </a:xfrm>
          <a:prstGeom prst="rect">
            <a:avLst/>
          </a:prstGeom>
        </p:spPr>
        <p:txBody>
          <a:bodyPr/>
          <a:lstStyle>
            <a:lvl1pPr marL="306388" indent="-306388">
              <a:lnSpc>
                <a:spcPct val="100000"/>
              </a:lnSpc>
              <a:buFont typeface="+mj-lt"/>
              <a:buAutoNum type="arabicPeriod"/>
              <a:tabLst/>
              <a:defRPr sz="28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627063" indent="-169863">
              <a:buFont typeface="Arial" charset="0"/>
              <a:buChar char="•"/>
              <a:tabLst/>
              <a:defRPr sz="2400" b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>
              <a:defRPr sz="2000" b="1">
                <a:latin typeface="Arial Narrow" charset="0"/>
                <a:ea typeface="Arial Narrow" charset="0"/>
                <a:cs typeface="Arial Narrow" charset="0"/>
              </a:defRPr>
            </a:lvl3pPr>
            <a:lvl4pPr>
              <a:defRPr sz="1800" b="1">
                <a:latin typeface="Arial Narrow" charset="0"/>
                <a:ea typeface="Arial Narrow" charset="0"/>
                <a:cs typeface="Arial Narrow" charset="0"/>
              </a:defRPr>
            </a:lvl4pPr>
            <a:lvl5pPr>
              <a:defRPr sz="1800" b="1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1"/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065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01</a:t>
            </a:r>
            <a:endParaRPr lang="pt-BR"/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accent6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ln w="698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33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1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01</a:t>
            </a:r>
            <a:endParaRPr lang="pt-BR"/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accent6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ln w="698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3996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1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01</a:t>
            </a:r>
            <a:endParaRPr lang="pt-BR"/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accent6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ln w="698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32114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3" name="Snip Diagonal Corner Rectangle 2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" name="Snip Diagonal Corner Rectangle 3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73594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1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01</a:t>
            </a:r>
            <a:endParaRPr lang="pt-BR"/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accent6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ln w="698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211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2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02</a:t>
            </a:r>
            <a:endParaRPr lang="pt-BR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633"/>
            <a:ext cx="1759351" cy="641097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5" name="Cross 14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rgbClr val="FFFFFF"/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219933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5" grpId="0" animBg="1"/>
      <p:bldP spid="16" grpId="0" animBg="1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2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2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02</a:t>
            </a:r>
            <a:endParaRPr lang="pt-BR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633"/>
            <a:ext cx="1759351" cy="641097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5" name="Cross 14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rgbClr val="FFFFFF"/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4569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5" grpId="0" animBg="1"/>
      <p:bldP spid="16" grpId="0" animBg="1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2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2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02</a:t>
            </a:r>
            <a:endParaRPr lang="pt-BR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633"/>
            <a:ext cx="1759351" cy="641097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5" name="Cross 14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rgbClr val="FFFFFF"/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06043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5" grpId="0" animBg="1"/>
      <p:bldP spid="16" grpId="0" animBg="1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2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2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02</a:t>
            </a:r>
            <a:endParaRPr lang="pt-BR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633"/>
            <a:ext cx="1759351" cy="641097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5" name="Cross 14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rgbClr val="FFFFFF"/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9259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5" grpId="0" animBg="1"/>
      <p:bldP spid="16" grpId="0" animBg="1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03</a:t>
            </a:r>
            <a:endParaRPr lang="pt-BR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4"/>
          </a:solidFill>
          <a:ln w="635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4">
                <a:alpha val="75000"/>
              </a:schemeClr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114515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3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03</a:t>
            </a:r>
            <a:endParaRPr lang="pt-BR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4"/>
          </a:solidFill>
          <a:ln w="635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4">
                <a:alpha val="75000"/>
              </a:schemeClr>
            </a:solidFill>
            <a:prstDash val="solid"/>
            <a:miter lim="800000"/>
          </a:ln>
          <a:effectLst/>
        </p:spPr>
      </p:cxn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4617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3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03</a:t>
            </a:r>
            <a:endParaRPr lang="pt-BR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4"/>
          </a:solidFill>
          <a:ln w="635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4">
                <a:alpha val="75000"/>
              </a:schemeClr>
            </a:solidFill>
            <a:prstDash val="solid"/>
            <a:miter lim="800000"/>
          </a:ln>
          <a:effectLst/>
        </p:spPr>
      </p:cxnSp>
      <p:grpSp>
        <p:nvGrpSpPr>
          <p:cNvPr id="10" name="Group 9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12502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3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03</a:t>
            </a:r>
            <a:endParaRPr lang="pt-BR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4"/>
          </a:solidFill>
          <a:ln w="635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4">
                <a:alpha val="75000"/>
              </a:schemeClr>
            </a:solidFill>
            <a:prstDash val="solid"/>
            <a:miter lim="800000"/>
          </a:ln>
          <a:effectLst/>
        </p:spPr>
      </p:cxn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27907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10" name="Rectangle 9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2" name="Cross 11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5"/>
          </a:solidFill>
          <a:ln w="635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04</a:t>
            </a:r>
            <a:endParaRPr lang="pt-BR"/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</p:spTree>
    <p:extLst>
      <p:ext uri="{BB962C8B-B14F-4D97-AF65-F5344CB8AC3E}">
        <p14:creationId xmlns:p14="http://schemas.microsoft.com/office/powerpoint/2010/main" val="2027907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2" name="Snip Diagonal Corner Rectangle 1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" name="Snip Diagonal Corner Rectangle 2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24268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4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10" name="Rectangle 9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2" name="Cross 11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5"/>
          </a:solidFill>
          <a:ln w="635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5" name="Snip Diagonal Corner Rectangle 14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" name="Snip Diagonal Corner Rectangle 15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  <p:sp>
        <p:nvSpPr>
          <p:cNvPr id="1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04</a:t>
            </a:r>
            <a:endParaRPr lang="pt-BR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</p:spTree>
    <p:extLst>
      <p:ext uri="{BB962C8B-B14F-4D97-AF65-F5344CB8AC3E}">
        <p14:creationId xmlns:p14="http://schemas.microsoft.com/office/powerpoint/2010/main" val="1789376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4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10" name="Rectangle 9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2" name="Cross 11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5"/>
          </a:solidFill>
          <a:ln w="635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5" name="Snip Diagonal Corner Rectangle 14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" name="Snip Diagonal Corner Rectangle 15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  <p:sp>
        <p:nvSpPr>
          <p:cNvPr id="1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04</a:t>
            </a:r>
            <a:endParaRPr lang="pt-BR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</p:spTree>
    <p:extLst>
      <p:ext uri="{BB962C8B-B14F-4D97-AF65-F5344CB8AC3E}">
        <p14:creationId xmlns:p14="http://schemas.microsoft.com/office/powerpoint/2010/main" val="1450573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4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10" name="Rectangle 9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2" name="Cross 11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5"/>
          </a:solidFill>
          <a:ln w="635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5" name="Snip Diagonal Corner Rectangle 14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" name="Snip Diagonal Corner Rectangle 15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  <p:sp>
        <p:nvSpPr>
          <p:cNvPr id="1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04</a:t>
            </a:r>
            <a:endParaRPr lang="pt-BR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</p:spTree>
    <p:extLst>
      <p:ext uri="{BB962C8B-B14F-4D97-AF65-F5344CB8AC3E}">
        <p14:creationId xmlns:p14="http://schemas.microsoft.com/office/powerpoint/2010/main" val="1034949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8959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1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7267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1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45425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1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0804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797482" y="279706"/>
            <a:ext cx="9238130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442720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5139565" y="1371600"/>
            <a:ext cx="8896047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2630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2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797482" y="279706"/>
            <a:ext cx="9238130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442720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5139565" y="1371600"/>
            <a:ext cx="8896047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02586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2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797482" y="279706"/>
            <a:ext cx="9238130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442720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5139565" y="1371600"/>
            <a:ext cx="8896047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43408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3" name="Snip Diagonal Corner Rectangle 2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" name="Snip Diagonal Corner Rectangle 3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5497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2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797482" y="279706"/>
            <a:ext cx="9238130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442720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5139565" y="1371600"/>
            <a:ext cx="8896047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59412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5073" y="323094"/>
            <a:ext cx="1333337" cy="48637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9484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3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5073" y="323094"/>
            <a:ext cx="1333337" cy="48637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31419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3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5073" y="323094"/>
            <a:ext cx="1333337" cy="48637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6594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3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5073" y="323094"/>
            <a:ext cx="1333337" cy="48637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07900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í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048719" y="2118169"/>
            <a:ext cx="11933499" cy="5451674"/>
          </a:xfrm>
          <a:prstGeom prst="rect">
            <a:avLst/>
          </a:prstGeom>
          <a:noFill/>
          <a:ln w="127000">
            <a:solidFill>
              <a:srgbClr val="56E1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2002424" y="1846115"/>
            <a:ext cx="356835" cy="0"/>
          </a:xfrm>
          <a:prstGeom prst="line">
            <a:avLst/>
          </a:prstGeom>
          <a:ln w="698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ross 9"/>
          <p:cNvSpPr/>
          <p:nvPr userDrawn="1"/>
        </p:nvSpPr>
        <p:spPr>
          <a:xfrm>
            <a:off x="13773876" y="7365234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6782766" y="3981686"/>
            <a:ext cx="7801336" cy="5324359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accent6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329458" y="7569842"/>
            <a:ext cx="1920194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469646" y="2650599"/>
            <a:ext cx="557899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VÍDEO</a:t>
            </a:r>
            <a:endParaRPr lang="pt-BR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141580" y="4354565"/>
            <a:ext cx="6458676" cy="2632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 do vídeo</a:t>
            </a:r>
          </a:p>
        </p:txBody>
      </p:sp>
    </p:spTree>
    <p:extLst>
      <p:ext uri="{BB962C8B-B14F-4D97-AF65-F5344CB8AC3E}">
        <p14:creationId xmlns:p14="http://schemas.microsoft.com/office/powerpoint/2010/main" val="1267889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ídeo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048719" y="2118169"/>
            <a:ext cx="11933499" cy="5451674"/>
          </a:xfrm>
          <a:prstGeom prst="rect">
            <a:avLst/>
          </a:prstGeom>
          <a:noFill/>
          <a:ln w="127000">
            <a:solidFill>
              <a:srgbClr val="56E1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2002424" y="1846115"/>
            <a:ext cx="356835" cy="0"/>
          </a:xfrm>
          <a:prstGeom prst="line">
            <a:avLst/>
          </a:prstGeom>
          <a:ln w="698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ross 9"/>
          <p:cNvSpPr/>
          <p:nvPr userDrawn="1"/>
        </p:nvSpPr>
        <p:spPr>
          <a:xfrm>
            <a:off x="13773876" y="7365234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6782766" y="3981686"/>
            <a:ext cx="7801336" cy="5324359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accent6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329458" y="7569842"/>
            <a:ext cx="1920194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469646" y="2650599"/>
            <a:ext cx="557899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VÍDEO</a:t>
            </a:r>
            <a:endParaRPr lang="pt-BR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141580" y="4354565"/>
            <a:ext cx="6458676" cy="2632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 do vídeo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6" name="Snip Diagonal Corner Rectangle 15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5865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ídeo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048719" y="2118169"/>
            <a:ext cx="11933499" cy="5451674"/>
          </a:xfrm>
          <a:prstGeom prst="rect">
            <a:avLst/>
          </a:prstGeom>
          <a:noFill/>
          <a:ln w="127000">
            <a:solidFill>
              <a:srgbClr val="56E1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2002424" y="1846115"/>
            <a:ext cx="356835" cy="0"/>
          </a:xfrm>
          <a:prstGeom prst="line">
            <a:avLst/>
          </a:prstGeom>
          <a:ln w="698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ross 9"/>
          <p:cNvSpPr/>
          <p:nvPr userDrawn="1"/>
        </p:nvSpPr>
        <p:spPr>
          <a:xfrm>
            <a:off x="13773876" y="7365234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6782766" y="3981686"/>
            <a:ext cx="7801336" cy="5324359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accent6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329458" y="7569842"/>
            <a:ext cx="1920194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469646" y="2650599"/>
            <a:ext cx="557899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VÍDEO</a:t>
            </a:r>
            <a:endParaRPr lang="pt-BR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141580" y="4354565"/>
            <a:ext cx="6458676" cy="2632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 do vídeo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6" name="Snip Diagonal Corner Rectangle 15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4254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ídeo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048719" y="2118169"/>
            <a:ext cx="11933499" cy="5451674"/>
          </a:xfrm>
          <a:prstGeom prst="rect">
            <a:avLst/>
          </a:prstGeom>
          <a:noFill/>
          <a:ln w="127000">
            <a:solidFill>
              <a:srgbClr val="56E1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2002424" y="1846115"/>
            <a:ext cx="356835" cy="0"/>
          </a:xfrm>
          <a:prstGeom prst="line">
            <a:avLst/>
          </a:prstGeom>
          <a:ln w="698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ross 9"/>
          <p:cNvSpPr/>
          <p:nvPr userDrawn="1"/>
        </p:nvSpPr>
        <p:spPr>
          <a:xfrm>
            <a:off x="13773876" y="7365234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6782766" y="3981686"/>
            <a:ext cx="7801336" cy="5324359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accent6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329458" y="7569842"/>
            <a:ext cx="1920194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469646" y="2650599"/>
            <a:ext cx="557899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VÍDEO</a:t>
            </a:r>
            <a:endParaRPr lang="pt-BR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141580" y="4354565"/>
            <a:ext cx="6458676" cy="2632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 do vídeo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6" name="Snip Diagonal Corner Rectangle 15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0152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794077" y="729204"/>
            <a:ext cx="8560158" cy="570794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10172211" y="6436593"/>
            <a:ext cx="356835" cy="0"/>
          </a:xfrm>
          <a:prstGeom prst="line">
            <a:avLst/>
          </a:prstGeom>
          <a:ln w="698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794077" y="729204"/>
            <a:ext cx="114375" cy="77550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7158" y="1095454"/>
            <a:ext cx="2844615" cy="1142574"/>
          </a:xfrm>
          <a:prstGeom prst="rect">
            <a:avLst/>
          </a:prstGeom>
        </p:spPr>
      </p:pic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248763" y="1171351"/>
            <a:ext cx="4811794" cy="8953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6300"/>
              </a:lnSpc>
              <a:buNone/>
              <a:defRPr sz="5400" b="1" baseline="0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OBRIGADO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2248763" y="7145854"/>
            <a:ext cx="7191072" cy="1089835"/>
            <a:chOff x="1786771" y="6857118"/>
            <a:chExt cx="6917613" cy="1048391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786771" y="6865413"/>
              <a:ext cx="1507385" cy="523073"/>
              <a:chOff x="1786771" y="6761198"/>
              <a:chExt cx="1507385" cy="523073"/>
            </a:xfrm>
          </p:grpSpPr>
          <p:pic>
            <p:nvPicPr>
              <p:cNvPr id="31" name="Picture 30" descr="icone_face.png"/>
              <p:cNvPicPr>
                <a:picLocks noChangeAspect="1"/>
              </p:cNvPicPr>
              <p:nvPr userDrawn="1"/>
            </p:nvPicPr>
            <p:blipFill>
              <a:blip r:embed="rId3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2" name="TextBox 31"/>
              <p:cNvSpPr txBox="1"/>
              <p:nvPr userDrawn="1"/>
            </p:nvSpPr>
            <p:spPr>
              <a:xfrm>
                <a:off x="2097368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 fontScale="925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dirty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totvs.com</a:t>
                </a:r>
              </a:p>
            </p:txBody>
          </p:sp>
        </p:grpSp>
        <p:grpSp>
          <p:nvGrpSpPr>
            <p:cNvPr id="19" name="Group 18"/>
            <p:cNvGrpSpPr/>
            <p:nvPr userDrawn="1"/>
          </p:nvGrpSpPr>
          <p:grpSpPr>
            <a:xfrm>
              <a:off x="1794077" y="7382436"/>
              <a:ext cx="1507385" cy="523073"/>
              <a:chOff x="3443257" y="6761198"/>
              <a:chExt cx="1507385" cy="523073"/>
            </a:xfrm>
          </p:grpSpPr>
          <p:pic>
            <p:nvPicPr>
              <p:cNvPr id="29" name="Picture 28"/>
              <p:cNvPicPr>
                <a:picLocks noChangeAspect="1"/>
              </p:cNvPicPr>
              <p:nvPr userDrawn="1"/>
            </p:nvPicPr>
            <p:blipFill>
              <a:blip r:embed="rId5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3257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 userDrawn="1"/>
            </p:nvSpPr>
            <p:spPr>
              <a:xfrm>
                <a:off x="3753854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dirty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@totvs</a:t>
                </a:r>
              </a:p>
            </p:txBody>
          </p:sp>
        </p:grpSp>
        <p:grpSp>
          <p:nvGrpSpPr>
            <p:cNvPr id="20" name="Group 19"/>
            <p:cNvGrpSpPr/>
            <p:nvPr userDrawn="1"/>
          </p:nvGrpSpPr>
          <p:grpSpPr>
            <a:xfrm>
              <a:off x="6531706" y="6860027"/>
              <a:ext cx="2172678" cy="523073"/>
              <a:chOff x="1794077" y="7243944"/>
              <a:chExt cx="2172678" cy="523073"/>
            </a:xfrm>
          </p:grpSpPr>
          <p:pic>
            <p:nvPicPr>
              <p:cNvPr id="27" name="Picture 26"/>
              <p:cNvPicPr>
                <a:picLocks noChangeAspect="1"/>
              </p:cNvPicPr>
              <p:nvPr userDrawn="1"/>
            </p:nvPicPr>
            <p:blipFill>
              <a:blip r:embed="rId7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94077" y="7356906"/>
                <a:ext cx="264871" cy="264871"/>
              </a:xfrm>
              <a:prstGeom prst="rect">
                <a:avLst/>
              </a:prstGeom>
            </p:spPr>
          </p:pic>
          <p:sp>
            <p:nvSpPr>
              <p:cNvPr id="28" name="TextBox 27"/>
              <p:cNvSpPr txBox="1"/>
              <p:nvPr userDrawn="1"/>
            </p:nvSpPr>
            <p:spPr>
              <a:xfrm>
                <a:off x="2102803" y="7243944"/>
                <a:ext cx="1863952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dirty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blog.totvs.com</a:t>
                </a:r>
              </a:p>
            </p:txBody>
          </p:sp>
        </p:grpSp>
        <p:grpSp>
          <p:nvGrpSpPr>
            <p:cNvPr id="21" name="Group 20"/>
            <p:cNvGrpSpPr/>
            <p:nvPr userDrawn="1"/>
          </p:nvGrpSpPr>
          <p:grpSpPr>
            <a:xfrm>
              <a:off x="3816320" y="6857118"/>
              <a:ext cx="2731440" cy="523073"/>
              <a:chOff x="1786771" y="7777125"/>
              <a:chExt cx="2731440" cy="523073"/>
            </a:xfrm>
          </p:grpSpPr>
          <p:pic>
            <p:nvPicPr>
              <p:cNvPr id="25" name="Picture 24"/>
              <p:cNvPicPr>
                <a:picLocks noChangeAspect="1"/>
              </p:cNvPicPr>
              <p:nvPr userDrawn="1"/>
            </p:nvPicPr>
            <p:blipFill>
              <a:blip r:embed="rId9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7878104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 userDrawn="1"/>
            </p:nvSpPr>
            <p:spPr>
              <a:xfrm>
                <a:off x="2102802" y="7777125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dirty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company/totvs</a:t>
                </a:r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3835201" y="7374141"/>
              <a:ext cx="2712559" cy="523073"/>
              <a:chOff x="1805652" y="8294148"/>
              <a:chExt cx="2712559" cy="523073"/>
            </a:xfrm>
          </p:grpSpPr>
          <p:pic>
            <p:nvPicPr>
              <p:cNvPr id="23" name="Picture 22"/>
              <p:cNvPicPr>
                <a:picLocks noChangeAspect="1"/>
              </p:cNvPicPr>
              <p:nvPr userDrawn="1"/>
            </p:nvPicPr>
            <p:blipFill rotWithShape="1">
              <a:blip r:embed="rId11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82" t="17082" r="17082" b="17082"/>
              <a:stretch/>
            </p:blipFill>
            <p:spPr>
              <a:xfrm>
                <a:off x="1805652" y="8395127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 userDrawn="1"/>
            </p:nvSpPr>
            <p:spPr>
              <a:xfrm>
                <a:off x="2102802" y="8294148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dirty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fluig.com</a:t>
                </a:r>
              </a:p>
            </p:txBody>
          </p:sp>
        </p:grpSp>
      </p:grpSp>
      <p:pic>
        <p:nvPicPr>
          <p:cNvPr id="36" name="Picture 7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2248763" y="2365884"/>
            <a:ext cx="1059690" cy="105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501468" y="2648330"/>
            <a:ext cx="6287991" cy="44052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NOME E ÚLTIMO SOBRENOME</a:t>
            </a:r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501468" y="322345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501468" y="3842021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Contato telefônico</a:t>
            </a:r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501468" y="446058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e-mail@totvs.com</a:t>
            </a:r>
          </a:p>
        </p:txBody>
      </p:sp>
      <p:sp>
        <p:nvSpPr>
          <p:cNvPr id="44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0538887" y="529056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0538888" y="7191603"/>
            <a:ext cx="1442442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#SOMOS</a:t>
            </a:r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1806518" y="7191603"/>
            <a:ext cx="3939988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TOTVERS</a:t>
            </a:r>
          </a:p>
        </p:txBody>
      </p:sp>
      <p:sp>
        <p:nvSpPr>
          <p:cNvPr id="47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0538887" y="573138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O sucesso do cliente é o nosso sucesso</a:t>
            </a:r>
          </a:p>
        </p:txBody>
      </p:sp>
      <p:sp>
        <p:nvSpPr>
          <p:cNvPr id="48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10538887" y="617220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Valorizamos gente boa que é boa gente</a:t>
            </a:r>
          </a:p>
        </p:txBody>
      </p:sp>
    </p:spTree>
    <p:extLst>
      <p:ext uri="{BB962C8B-B14F-4D97-AF65-F5344CB8AC3E}">
        <p14:creationId xmlns:p14="http://schemas.microsoft.com/office/powerpoint/2010/main" val="1020406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8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35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35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2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up)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50"/>
                        <p:tgtEl>
                          <p:spTgt spid="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35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2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144" y="5448770"/>
            <a:ext cx="16251938" cy="7736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5450" b="0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O TÍTULO DA APRESENTAÇÃO AQUI</a:t>
            </a:r>
            <a:endParaRPr lang="pt-BR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-1144" y="6675404"/>
            <a:ext cx="16251938" cy="5171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200" b="0" baseline="0">
                <a:solidFill>
                  <a:srgbClr val="2E5B72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Insira aqui o subtítulo da apresentação (se houver)</a:t>
            </a:r>
            <a:endParaRPr lang="pt-BR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15422137" y="8509605"/>
            <a:ext cx="827513" cy="0"/>
          </a:xfrm>
          <a:prstGeom prst="line">
            <a:avLst/>
          </a:prstGeom>
          <a:ln>
            <a:solidFill>
              <a:schemeClr val="accent6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10537906" y="2320678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H="1">
            <a:off x="5319132" y="4562497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1644994" y="8254906"/>
            <a:ext cx="3155795" cy="41549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="0" baseline="0">
                <a:solidFill>
                  <a:schemeClr val="accent3">
                    <a:alpha val="75000"/>
                  </a:scheme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Mês</a:t>
            </a:r>
            <a:endParaRPr lang="pt-BR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717" y="2859211"/>
            <a:ext cx="2970166" cy="1191466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4610393" y="8254906"/>
            <a:ext cx="880946" cy="41926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aseline="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4572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2pPr>
            <a:lvl3pPr marL="9144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3pPr>
            <a:lvl4pPr marL="13716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4pPr>
            <a:lvl5pPr marL="18288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pt-BR"/>
              <a:t>• 2017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6322779" y="8329958"/>
            <a:ext cx="360180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00" dirty="0">
                <a:solidFill>
                  <a:srgbClr val="4A5C61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t>TOTVS – Todos os direitos reservados</a:t>
            </a:r>
          </a:p>
        </p:txBody>
      </p:sp>
    </p:spTree>
    <p:extLst>
      <p:ext uri="{BB962C8B-B14F-4D97-AF65-F5344CB8AC3E}">
        <p14:creationId xmlns:p14="http://schemas.microsoft.com/office/powerpoint/2010/main" val="1827336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5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5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42" presetClass="entr" presetSubtype="0" fill="hold" nodeType="withEffect" nodePh="1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 animBg="1"/>
    </p:bld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794077" y="729204"/>
            <a:ext cx="8560158" cy="570794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10172211" y="6436593"/>
            <a:ext cx="356835" cy="0"/>
          </a:xfrm>
          <a:prstGeom prst="line">
            <a:avLst/>
          </a:prstGeom>
          <a:ln w="698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794077" y="729204"/>
            <a:ext cx="114375" cy="77550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7158" y="1095454"/>
            <a:ext cx="2844615" cy="1142574"/>
          </a:xfrm>
          <a:prstGeom prst="rect">
            <a:avLst/>
          </a:prstGeom>
        </p:spPr>
      </p:pic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248763" y="1171351"/>
            <a:ext cx="4811794" cy="8953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6300"/>
              </a:lnSpc>
              <a:buNone/>
              <a:defRPr sz="5400" b="1" baseline="0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OBRIGADO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2248763" y="7145854"/>
            <a:ext cx="7191072" cy="1089835"/>
            <a:chOff x="1786771" y="6857118"/>
            <a:chExt cx="6917613" cy="1048391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786771" y="6865413"/>
              <a:ext cx="1507385" cy="523073"/>
              <a:chOff x="1786771" y="6761198"/>
              <a:chExt cx="1507385" cy="523073"/>
            </a:xfrm>
          </p:grpSpPr>
          <p:pic>
            <p:nvPicPr>
              <p:cNvPr id="31" name="Picture 30" descr="icone_face.png"/>
              <p:cNvPicPr>
                <a:picLocks noChangeAspect="1"/>
              </p:cNvPicPr>
              <p:nvPr userDrawn="1"/>
            </p:nvPicPr>
            <p:blipFill>
              <a:blip r:embed="rId3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2" name="TextBox 31"/>
              <p:cNvSpPr txBox="1"/>
              <p:nvPr userDrawn="1"/>
            </p:nvSpPr>
            <p:spPr>
              <a:xfrm>
                <a:off x="2097368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 fontScale="925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dirty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totvs.com</a:t>
                </a:r>
              </a:p>
            </p:txBody>
          </p:sp>
        </p:grpSp>
        <p:grpSp>
          <p:nvGrpSpPr>
            <p:cNvPr id="19" name="Group 18"/>
            <p:cNvGrpSpPr/>
            <p:nvPr userDrawn="1"/>
          </p:nvGrpSpPr>
          <p:grpSpPr>
            <a:xfrm>
              <a:off x="1794077" y="7382436"/>
              <a:ext cx="1507385" cy="523073"/>
              <a:chOff x="3443257" y="6761198"/>
              <a:chExt cx="1507385" cy="523073"/>
            </a:xfrm>
          </p:grpSpPr>
          <p:pic>
            <p:nvPicPr>
              <p:cNvPr id="29" name="Picture 28"/>
              <p:cNvPicPr>
                <a:picLocks noChangeAspect="1"/>
              </p:cNvPicPr>
              <p:nvPr userDrawn="1"/>
            </p:nvPicPr>
            <p:blipFill>
              <a:blip r:embed="rId5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3257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 userDrawn="1"/>
            </p:nvSpPr>
            <p:spPr>
              <a:xfrm>
                <a:off x="3753854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dirty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@totvs</a:t>
                </a:r>
              </a:p>
            </p:txBody>
          </p:sp>
        </p:grpSp>
        <p:grpSp>
          <p:nvGrpSpPr>
            <p:cNvPr id="20" name="Group 19"/>
            <p:cNvGrpSpPr/>
            <p:nvPr userDrawn="1"/>
          </p:nvGrpSpPr>
          <p:grpSpPr>
            <a:xfrm>
              <a:off x="6531706" y="6860027"/>
              <a:ext cx="2172678" cy="523073"/>
              <a:chOff x="1794077" y="7243944"/>
              <a:chExt cx="2172678" cy="523073"/>
            </a:xfrm>
          </p:grpSpPr>
          <p:pic>
            <p:nvPicPr>
              <p:cNvPr id="27" name="Picture 26"/>
              <p:cNvPicPr>
                <a:picLocks noChangeAspect="1"/>
              </p:cNvPicPr>
              <p:nvPr userDrawn="1"/>
            </p:nvPicPr>
            <p:blipFill>
              <a:blip r:embed="rId7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94077" y="7356906"/>
                <a:ext cx="264871" cy="264871"/>
              </a:xfrm>
              <a:prstGeom prst="rect">
                <a:avLst/>
              </a:prstGeom>
            </p:spPr>
          </p:pic>
          <p:sp>
            <p:nvSpPr>
              <p:cNvPr id="28" name="TextBox 27"/>
              <p:cNvSpPr txBox="1"/>
              <p:nvPr userDrawn="1"/>
            </p:nvSpPr>
            <p:spPr>
              <a:xfrm>
                <a:off x="2102803" y="7243944"/>
                <a:ext cx="1863952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dirty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blog.totvs.com</a:t>
                </a:r>
              </a:p>
            </p:txBody>
          </p:sp>
        </p:grpSp>
        <p:grpSp>
          <p:nvGrpSpPr>
            <p:cNvPr id="21" name="Group 20"/>
            <p:cNvGrpSpPr/>
            <p:nvPr userDrawn="1"/>
          </p:nvGrpSpPr>
          <p:grpSpPr>
            <a:xfrm>
              <a:off x="3816320" y="6857118"/>
              <a:ext cx="2731440" cy="523073"/>
              <a:chOff x="1786771" y="7777125"/>
              <a:chExt cx="2731440" cy="523073"/>
            </a:xfrm>
          </p:grpSpPr>
          <p:pic>
            <p:nvPicPr>
              <p:cNvPr id="25" name="Picture 24"/>
              <p:cNvPicPr>
                <a:picLocks noChangeAspect="1"/>
              </p:cNvPicPr>
              <p:nvPr userDrawn="1"/>
            </p:nvPicPr>
            <p:blipFill>
              <a:blip r:embed="rId9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7878104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 userDrawn="1"/>
            </p:nvSpPr>
            <p:spPr>
              <a:xfrm>
                <a:off x="2102802" y="7777125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dirty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company/totvs</a:t>
                </a:r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3835201" y="7374141"/>
              <a:ext cx="2712559" cy="523073"/>
              <a:chOff x="1805652" y="8294148"/>
              <a:chExt cx="2712559" cy="523073"/>
            </a:xfrm>
          </p:grpSpPr>
          <p:pic>
            <p:nvPicPr>
              <p:cNvPr id="23" name="Picture 22"/>
              <p:cNvPicPr>
                <a:picLocks noChangeAspect="1"/>
              </p:cNvPicPr>
              <p:nvPr userDrawn="1"/>
            </p:nvPicPr>
            <p:blipFill rotWithShape="1">
              <a:blip r:embed="rId11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82" t="17082" r="17082" b="17082"/>
              <a:stretch/>
            </p:blipFill>
            <p:spPr>
              <a:xfrm>
                <a:off x="1805652" y="8395127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 userDrawn="1"/>
            </p:nvSpPr>
            <p:spPr>
              <a:xfrm>
                <a:off x="2102802" y="8294148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dirty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fluig.com</a:t>
                </a:r>
              </a:p>
            </p:txBody>
          </p:sp>
        </p:grpSp>
      </p:grpSp>
      <p:pic>
        <p:nvPicPr>
          <p:cNvPr id="36" name="Picture 7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2248763" y="2365884"/>
            <a:ext cx="1059690" cy="105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501468" y="2648330"/>
            <a:ext cx="6287991" cy="44052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NOME E ÚLTIMO SOBRENOME</a:t>
            </a:r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501468" y="322345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501468" y="3842021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Contato telefônico</a:t>
            </a:r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501468" y="446058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e-mail@totvs.com</a:t>
            </a: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34" name="Snip Diagonal Corner Rectangle 33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" name="Snip Diagonal Corner Rectangle 34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  <p:sp>
        <p:nvSpPr>
          <p:cNvPr id="49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0538887" y="529056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0538888" y="7191603"/>
            <a:ext cx="1442442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#SOMOS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1806518" y="7191603"/>
            <a:ext cx="3939988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TOTVERS</a:t>
            </a:r>
          </a:p>
        </p:txBody>
      </p:sp>
      <p:sp>
        <p:nvSpPr>
          <p:cNvPr id="52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0538887" y="573138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O sucesso do cliente é o nosso sucesso</a:t>
            </a:r>
          </a:p>
        </p:txBody>
      </p:sp>
      <p:sp>
        <p:nvSpPr>
          <p:cNvPr id="53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10538887" y="617220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Valorizamos gente boa que é boa gente</a:t>
            </a:r>
          </a:p>
        </p:txBody>
      </p:sp>
    </p:spTree>
    <p:extLst>
      <p:ext uri="{BB962C8B-B14F-4D97-AF65-F5344CB8AC3E}">
        <p14:creationId xmlns:p14="http://schemas.microsoft.com/office/powerpoint/2010/main" val="1704365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up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50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35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2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794077" y="729204"/>
            <a:ext cx="8560158" cy="570794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10172211" y="6436593"/>
            <a:ext cx="356835" cy="0"/>
          </a:xfrm>
          <a:prstGeom prst="line">
            <a:avLst/>
          </a:prstGeom>
          <a:ln w="698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794077" y="729204"/>
            <a:ext cx="114375" cy="77550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7158" y="1095454"/>
            <a:ext cx="2844615" cy="1142574"/>
          </a:xfrm>
          <a:prstGeom prst="rect">
            <a:avLst/>
          </a:prstGeom>
        </p:spPr>
      </p:pic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248763" y="1171351"/>
            <a:ext cx="4811794" cy="8953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6300"/>
              </a:lnSpc>
              <a:buNone/>
              <a:defRPr sz="5400" b="1" baseline="0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OBRIGADO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2248763" y="7145854"/>
            <a:ext cx="7191072" cy="1089835"/>
            <a:chOff x="1786771" y="6857118"/>
            <a:chExt cx="6917613" cy="1048391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786771" y="6865413"/>
              <a:ext cx="1507385" cy="523073"/>
              <a:chOff x="1786771" y="6761198"/>
              <a:chExt cx="1507385" cy="523073"/>
            </a:xfrm>
          </p:grpSpPr>
          <p:pic>
            <p:nvPicPr>
              <p:cNvPr id="31" name="Picture 30" descr="icone_face.png"/>
              <p:cNvPicPr>
                <a:picLocks noChangeAspect="1"/>
              </p:cNvPicPr>
              <p:nvPr userDrawn="1"/>
            </p:nvPicPr>
            <p:blipFill>
              <a:blip r:embed="rId3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2" name="TextBox 31"/>
              <p:cNvSpPr txBox="1"/>
              <p:nvPr userDrawn="1"/>
            </p:nvSpPr>
            <p:spPr>
              <a:xfrm>
                <a:off x="2097368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 fontScale="925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dirty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totvs.com</a:t>
                </a:r>
              </a:p>
            </p:txBody>
          </p:sp>
        </p:grpSp>
        <p:grpSp>
          <p:nvGrpSpPr>
            <p:cNvPr id="19" name="Group 18"/>
            <p:cNvGrpSpPr/>
            <p:nvPr userDrawn="1"/>
          </p:nvGrpSpPr>
          <p:grpSpPr>
            <a:xfrm>
              <a:off x="1794077" y="7382436"/>
              <a:ext cx="1507385" cy="523073"/>
              <a:chOff x="3443257" y="6761198"/>
              <a:chExt cx="1507385" cy="523073"/>
            </a:xfrm>
          </p:grpSpPr>
          <p:pic>
            <p:nvPicPr>
              <p:cNvPr id="29" name="Picture 28"/>
              <p:cNvPicPr>
                <a:picLocks noChangeAspect="1"/>
              </p:cNvPicPr>
              <p:nvPr userDrawn="1"/>
            </p:nvPicPr>
            <p:blipFill>
              <a:blip r:embed="rId5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3257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 userDrawn="1"/>
            </p:nvSpPr>
            <p:spPr>
              <a:xfrm>
                <a:off x="3753854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dirty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@totvs</a:t>
                </a:r>
              </a:p>
            </p:txBody>
          </p:sp>
        </p:grpSp>
        <p:grpSp>
          <p:nvGrpSpPr>
            <p:cNvPr id="20" name="Group 19"/>
            <p:cNvGrpSpPr/>
            <p:nvPr userDrawn="1"/>
          </p:nvGrpSpPr>
          <p:grpSpPr>
            <a:xfrm>
              <a:off x="6531706" y="6860027"/>
              <a:ext cx="2172678" cy="523073"/>
              <a:chOff x="1794077" y="7243944"/>
              <a:chExt cx="2172678" cy="523073"/>
            </a:xfrm>
          </p:grpSpPr>
          <p:pic>
            <p:nvPicPr>
              <p:cNvPr id="27" name="Picture 26"/>
              <p:cNvPicPr>
                <a:picLocks noChangeAspect="1"/>
              </p:cNvPicPr>
              <p:nvPr userDrawn="1"/>
            </p:nvPicPr>
            <p:blipFill>
              <a:blip r:embed="rId7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94077" y="7356906"/>
                <a:ext cx="264871" cy="264871"/>
              </a:xfrm>
              <a:prstGeom prst="rect">
                <a:avLst/>
              </a:prstGeom>
            </p:spPr>
          </p:pic>
          <p:sp>
            <p:nvSpPr>
              <p:cNvPr id="28" name="TextBox 27"/>
              <p:cNvSpPr txBox="1"/>
              <p:nvPr userDrawn="1"/>
            </p:nvSpPr>
            <p:spPr>
              <a:xfrm>
                <a:off x="2102803" y="7243944"/>
                <a:ext cx="1863952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dirty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blog.totvs.com</a:t>
                </a:r>
              </a:p>
            </p:txBody>
          </p:sp>
        </p:grpSp>
        <p:grpSp>
          <p:nvGrpSpPr>
            <p:cNvPr id="21" name="Group 20"/>
            <p:cNvGrpSpPr/>
            <p:nvPr userDrawn="1"/>
          </p:nvGrpSpPr>
          <p:grpSpPr>
            <a:xfrm>
              <a:off x="3816320" y="6857118"/>
              <a:ext cx="2731440" cy="523073"/>
              <a:chOff x="1786771" y="7777125"/>
              <a:chExt cx="2731440" cy="523073"/>
            </a:xfrm>
          </p:grpSpPr>
          <p:pic>
            <p:nvPicPr>
              <p:cNvPr id="25" name="Picture 24"/>
              <p:cNvPicPr>
                <a:picLocks noChangeAspect="1"/>
              </p:cNvPicPr>
              <p:nvPr userDrawn="1"/>
            </p:nvPicPr>
            <p:blipFill>
              <a:blip r:embed="rId9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7878104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 userDrawn="1"/>
            </p:nvSpPr>
            <p:spPr>
              <a:xfrm>
                <a:off x="2102802" y="7777125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dirty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company/totvs</a:t>
                </a:r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3835201" y="7374141"/>
              <a:ext cx="2712559" cy="523073"/>
              <a:chOff x="1805652" y="8294148"/>
              <a:chExt cx="2712559" cy="523073"/>
            </a:xfrm>
          </p:grpSpPr>
          <p:pic>
            <p:nvPicPr>
              <p:cNvPr id="23" name="Picture 22"/>
              <p:cNvPicPr>
                <a:picLocks noChangeAspect="1"/>
              </p:cNvPicPr>
              <p:nvPr userDrawn="1"/>
            </p:nvPicPr>
            <p:blipFill rotWithShape="1">
              <a:blip r:embed="rId11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82" t="17082" r="17082" b="17082"/>
              <a:stretch/>
            </p:blipFill>
            <p:spPr>
              <a:xfrm>
                <a:off x="1805652" y="8395127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 userDrawn="1"/>
            </p:nvSpPr>
            <p:spPr>
              <a:xfrm>
                <a:off x="2102802" y="8294148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dirty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fluig.com</a:t>
                </a:r>
              </a:p>
            </p:txBody>
          </p:sp>
        </p:grpSp>
      </p:grpSp>
      <p:pic>
        <p:nvPicPr>
          <p:cNvPr id="36" name="Picture 7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2248763" y="2365884"/>
            <a:ext cx="1059690" cy="105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501468" y="2648330"/>
            <a:ext cx="6287991" cy="44052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NOME E ÚLTIMO SOBRENOME</a:t>
            </a:r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501468" y="322345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501468" y="3842021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Contato telefônico</a:t>
            </a:r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501468" y="446058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e-mail@totvs.com</a:t>
            </a: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34" name="Snip Diagonal Corner Rectangle 33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" name="Snip Diagonal Corner Rectangle 34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  <p:sp>
        <p:nvSpPr>
          <p:cNvPr id="49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0538887" y="529056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0538888" y="7191603"/>
            <a:ext cx="1442442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#SOMOS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1806518" y="7191603"/>
            <a:ext cx="3939988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TOTVERS</a:t>
            </a:r>
          </a:p>
        </p:txBody>
      </p:sp>
      <p:sp>
        <p:nvSpPr>
          <p:cNvPr id="52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0538887" y="573138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O sucesso do cliente é o nosso sucesso</a:t>
            </a:r>
          </a:p>
        </p:txBody>
      </p:sp>
      <p:sp>
        <p:nvSpPr>
          <p:cNvPr id="53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10538887" y="617220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Valorizamos gente boa que é boa gente</a:t>
            </a:r>
          </a:p>
        </p:txBody>
      </p:sp>
    </p:spTree>
    <p:extLst>
      <p:ext uri="{BB962C8B-B14F-4D97-AF65-F5344CB8AC3E}">
        <p14:creationId xmlns:p14="http://schemas.microsoft.com/office/powerpoint/2010/main" val="638422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up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50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35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2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794077" y="729204"/>
            <a:ext cx="8560158" cy="570794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10172211" y="6436593"/>
            <a:ext cx="356835" cy="0"/>
          </a:xfrm>
          <a:prstGeom prst="line">
            <a:avLst/>
          </a:prstGeom>
          <a:ln w="698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794077" y="729204"/>
            <a:ext cx="114375" cy="77550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7158" y="1095454"/>
            <a:ext cx="2844615" cy="1142574"/>
          </a:xfrm>
          <a:prstGeom prst="rect">
            <a:avLst/>
          </a:prstGeom>
        </p:spPr>
      </p:pic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248763" y="1171351"/>
            <a:ext cx="4811794" cy="8953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6300"/>
              </a:lnSpc>
              <a:buNone/>
              <a:defRPr sz="5400" b="1" baseline="0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OBRIGADO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2248763" y="7145854"/>
            <a:ext cx="7191072" cy="1089835"/>
            <a:chOff x="1786771" y="6857118"/>
            <a:chExt cx="6917613" cy="1048391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786771" y="6865413"/>
              <a:ext cx="1507385" cy="523073"/>
              <a:chOff x="1786771" y="6761198"/>
              <a:chExt cx="1507385" cy="523073"/>
            </a:xfrm>
          </p:grpSpPr>
          <p:pic>
            <p:nvPicPr>
              <p:cNvPr id="31" name="Picture 30" descr="icone_face.png"/>
              <p:cNvPicPr>
                <a:picLocks noChangeAspect="1"/>
              </p:cNvPicPr>
              <p:nvPr userDrawn="1"/>
            </p:nvPicPr>
            <p:blipFill>
              <a:blip r:embed="rId3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2" name="TextBox 31"/>
              <p:cNvSpPr txBox="1"/>
              <p:nvPr userDrawn="1"/>
            </p:nvSpPr>
            <p:spPr>
              <a:xfrm>
                <a:off x="2097368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 fontScale="925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dirty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totvs.com</a:t>
                </a:r>
              </a:p>
            </p:txBody>
          </p:sp>
        </p:grpSp>
        <p:grpSp>
          <p:nvGrpSpPr>
            <p:cNvPr id="19" name="Group 18"/>
            <p:cNvGrpSpPr/>
            <p:nvPr userDrawn="1"/>
          </p:nvGrpSpPr>
          <p:grpSpPr>
            <a:xfrm>
              <a:off x="1794077" y="7382436"/>
              <a:ext cx="1507385" cy="523073"/>
              <a:chOff x="3443257" y="6761198"/>
              <a:chExt cx="1507385" cy="523073"/>
            </a:xfrm>
          </p:grpSpPr>
          <p:pic>
            <p:nvPicPr>
              <p:cNvPr id="29" name="Picture 28"/>
              <p:cNvPicPr>
                <a:picLocks noChangeAspect="1"/>
              </p:cNvPicPr>
              <p:nvPr userDrawn="1"/>
            </p:nvPicPr>
            <p:blipFill>
              <a:blip r:embed="rId5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3257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 userDrawn="1"/>
            </p:nvSpPr>
            <p:spPr>
              <a:xfrm>
                <a:off x="3753854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dirty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@totvs</a:t>
                </a:r>
              </a:p>
            </p:txBody>
          </p:sp>
        </p:grpSp>
        <p:grpSp>
          <p:nvGrpSpPr>
            <p:cNvPr id="20" name="Group 19"/>
            <p:cNvGrpSpPr/>
            <p:nvPr userDrawn="1"/>
          </p:nvGrpSpPr>
          <p:grpSpPr>
            <a:xfrm>
              <a:off x="6531706" y="6860027"/>
              <a:ext cx="2172678" cy="523073"/>
              <a:chOff x="1794077" y="7243944"/>
              <a:chExt cx="2172678" cy="523073"/>
            </a:xfrm>
          </p:grpSpPr>
          <p:pic>
            <p:nvPicPr>
              <p:cNvPr id="27" name="Picture 26"/>
              <p:cNvPicPr>
                <a:picLocks noChangeAspect="1"/>
              </p:cNvPicPr>
              <p:nvPr userDrawn="1"/>
            </p:nvPicPr>
            <p:blipFill>
              <a:blip r:embed="rId7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94077" y="7356906"/>
                <a:ext cx="264871" cy="264871"/>
              </a:xfrm>
              <a:prstGeom prst="rect">
                <a:avLst/>
              </a:prstGeom>
            </p:spPr>
          </p:pic>
          <p:sp>
            <p:nvSpPr>
              <p:cNvPr id="28" name="TextBox 27"/>
              <p:cNvSpPr txBox="1"/>
              <p:nvPr userDrawn="1"/>
            </p:nvSpPr>
            <p:spPr>
              <a:xfrm>
                <a:off x="2102803" y="7243944"/>
                <a:ext cx="1863952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dirty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blog.totvs.com</a:t>
                </a:r>
              </a:p>
            </p:txBody>
          </p:sp>
        </p:grpSp>
        <p:grpSp>
          <p:nvGrpSpPr>
            <p:cNvPr id="21" name="Group 20"/>
            <p:cNvGrpSpPr/>
            <p:nvPr userDrawn="1"/>
          </p:nvGrpSpPr>
          <p:grpSpPr>
            <a:xfrm>
              <a:off x="3816320" y="6857118"/>
              <a:ext cx="2731440" cy="523073"/>
              <a:chOff x="1786771" y="7777125"/>
              <a:chExt cx="2731440" cy="523073"/>
            </a:xfrm>
          </p:grpSpPr>
          <p:pic>
            <p:nvPicPr>
              <p:cNvPr id="25" name="Picture 24"/>
              <p:cNvPicPr>
                <a:picLocks noChangeAspect="1"/>
              </p:cNvPicPr>
              <p:nvPr userDrawn="1"/>
            </p:nvPicPr>
            <p:blipFill>
              <a:blip r:embed="rId9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7878104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 userDrawn="1"/>
            </p:nvSpPr>
            <p:spPr>
              <a:xfrm>
                <a:off x="2102802" y="7777125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dirty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company/totvs</a:t>
                </a:r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3835201" y="7374141"/>
              <a:ext cx="2712559" cy="523073"/>
              <a:chOff x="1805652" y="8294148"/>
              <a:chExt cx="2712559" cy="523073"/>
            </a:xfrm>
          </p:grpSpPr>
          <p:pic>
            <p:nvPicPr>
              <p:cNvPr id="23" name="Picture 22"/>
              <p:cNvPicPr>
                <a:picLocks noChangeAspect="1"/>
              </p:cNvPicPr>
              <p:nvPr userDrawn="1"/>
            </p:nvPicPr>
            <p:blipFill rotWithShape="1">
              <a:blip r:embed="rId11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82" t="17082" r="17082" b="17082"/>
              <a:stretch/>
            </p:blipFill>
            <p:spPr>
              <a:xfrm>
                <a:off x="1805652" y="8395127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 userDrawn="1"/>
            </p:nvSpPr>
            <p:spPr>
              <a:xfrm>
                <a:off x="2102802" y="8294148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dirty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fluig.com</a:t>
                </a:r>
              </a:p>
            </p:txBody>
          </p:sp>
        </p:grpSp>
      </p:grpSp>
      <p:pic>
        <p:nvPicPr>
          <p:cNvPr id="36" name="Picture 7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2248763" y="2365884"/>
            <a:ext cx="1059690" cy="105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501468" y="2648330"/>
            <a:ext cx="6287991" cy="44052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NOME E ÚLTIMO SOBRENOME</a:t>
            </a:r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501468" y="322345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501468" y="3842021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Contato telefônico</a:t>
            </a:r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501468" y="446058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e-mail@totvs.com</a:t>
            </a: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34" name="Snip Diagonal Corner Rectangle 33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" name="Snip Diagonal Corner Rectangle 34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  <p:sp>
        <p:nvSpPr>
          <p:cNvPr id="49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0538887" y="529056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0538888" y="7191603"/>
            <a:ext cx="1442442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#SOMOS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1806518" y="7191603"/>
            <a:ext cx="3939988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TOTVERS</a:t>
            </a:r>
          </a:p>
        </p:txBody>
      </p:sp>
      <p:sp>
        <p:nvSpPr>
          <p:cNvPr id="52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0538887" y="573138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O sucesso do cliente é o nosso sucesso</a:t>
            </a:r>
          </a:p>
        </p:txBody>
      </p:sp>
      <p:sp>
        <p:nvSpPr>
          <p:cNvPr id="53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10538887" y="617220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Valorizamos gente boa que é boa gente</a:t>
            </a:r>
          </a:p>
        </p:txBody>
      </p:sp>
    </p:spTree>
    <p:extLst>
      <p:ext uri="{BB962C8B-B14F-4D97-AF65-F5344CB8AC3E}">
        <p14:creationId xmlns:p14="http://schemas.microsoft.com/office/powerpoint/2010/main" val="1953443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up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50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35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2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144" y="5448770"/>
            <a:ext cx="16251938" cy="7736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5450" b="0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O TÍTULO DA APRESENTAÇÃO AQUI</a:t>
            </a:r>
            <a:endParaRPr lang="pt-BR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-1144" y="6675404"/>
            <a:ext cx="16251938" cy="5171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200" b="0" baseline="0">
                <a:solidFill>
                  <a:srgbClr val="2E5B72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Insira aqui o subtítulo da apresentação (se houver)</a:t>
            </a:r>
            <a:endParaRPr lang="pt-BR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15422137" y="8509605"/>
            <a:ext cx="827513" cy="0"/>
          </a:xfrm>
          <a:prstGeom prst="line">
            <a:avLst/>
          </a:prstGeom>
          <a:ln>
            <a:solidFill>
              <a:schemeClr val="accent6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10537906" y="2320678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H="1">
            <a:off x="5319132" y="4562497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1644994" y="8254906"/>
            <a:ext cx="3155795" cy="41549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="0" baseline="0">
                <a:solidFill>
                  <a:schemeClr val="accent3">
                    <a:alpha val="75000"/>
                  </a:scheme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Mês</a:t>
            </a:r>
            <a:endParaRPr lang="pt-BR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717" y="2859211"/>
            <a:ext cx="2970166" cy="1191466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4610393" y="8254906"/>
            <a:ext cx="880946" cy="41926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aseline="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4572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2pPr>
            <a:lvl3pPr marL="9144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3pPr>
            <a:lvl4pPr marL="13716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4pPr>
            <a:lvl5pPr marL="18288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pt-BR"/>
              <a:t>• 2017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6322779" y="8329958"/>
            <a:ext cx="360180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00" dirty="0">
                <a:solidFill>
                  <a:srgbClr val="4A5C61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t>TOTVS – Todos os direitos reservados</a:t>
            </a: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14040091" y="625438"/>
            <a:ext cx="2209559" cy="538407"/>
            <a:chOff x="13828485" y="8377518"/>
            <a:chExt cx="2421165" cy="538407"/>
          </a:xfrm>
        </p:grpSpPr>
        <p:sp>
          <p:nvSpPr>
            <p:cNvPr id="24" name="Snip Diagonal Corner Rectangle 23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5" name="Snip Diagonal Corner Rectangle 24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63958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5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5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42" presetClass="entr" presetSubtype="0" fill="hold" nodeType="withEffect" nodePh="1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144" y="5448770"/>
            <a:ext cx="16251938" cy="7736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5450" b="0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O TÍTULO DA APRESENTAÇÃO AQUI</a:t>
            </a:r>
            <a:endParaRPr lang="pt-BR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-1144" y="6675404"/>
            <a:ext cx="16251938" cy="5171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200" b="0" baseline="0">
                <a:solidFill>
                  <a:srgbClr val="2E5B72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Insira aqui o subtítulo da apresentação (se houver)</a:t>
            </a:r>
            <a:endParaRPr lang="pt-BR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15422137" y="8509605"/>
            <a:ext cx="827513" cy="0"/>
          </a:xfrm>
          <a:prstGeom prst="line">
            <a:avLst/>
          </a:prstGeom>
          <a:ln>
            <a:solidFill>
              <a:schemeClr val="accent6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10537906" y="2320678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H="1">
            <a:off x="5319132" y="4562497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1644994" y="8254906"/>
            <a:ext cx="3155795" cy="41549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="0" baseline="0">
                <a:solidFill>
                  <a:schemeClr val="accent3">
                    <a:alpha val="75000"/>
                  </a:scheme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Mês</a:t>
            </a:r>
            <a:endParaRPr lang="pt-BR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717" y="2859211"/>
            <a:ext cx="2970166" cy="1191466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4610393" y="8254906"/>
            <a:ext cx="880946" cy="41926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aseline="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4572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2pPr>
            <a:lvl3pPr marL="9144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3pPr>
            <a:lvl4pPr marL="13716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4pPr>
            <a:lvl5pPr marL="18288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pt-BR"/>
              <a:t>• 2017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6322779" y="8329958"/>
            <a:ext cx="360180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00" dirty="0">
                <a:solidFill>
                  <a:srgbClr val="4A5C61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t>TOTVS – Todos os direitos reservados</a:t>
            </a: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3581589" y="625438"/>
            <a:ext cx="2668061" cy="538407"/>
            <a:chOff x="13581589" y="625438"/>
            <a:chExt cx="2668061" cy="538407"/>
          </a:xfrm>
        </p:grpSpPr>
        <p:sp>
          <p:nvSpPr>
            <p:cNvPr id="15" name="Snip Diagonal Corner Rectangle 14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" name="Snip Diagonal Corner Rectangle 18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8233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5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5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42" presetClass="entr" presetSubtype="0" fill="hold" nodeType="withEffect" nodePh="1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144" y="5448770"/>
            <a:ext cx="16251938" cy="7736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5450" b="0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O TÍTULO DA APRESENTAÇÃO AQUI</a:t>
            </a:r>
            <a:endParaRPr lang="pt-BR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-1144" y="6675404"/>
            <a:ext cx="16251938" cy="5171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200" b="0" baseline="0">
                <a:solidFill>
                  <a:srgbClr val="2E5B72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Insira aqui o subtítulo da apresentação (se houver)</a:t>
            </a:r>
            <a:endParaRPr lang="pt-BR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15422137" y="8509605"/>
            <a:ext cx="827513" cy="0"/>
          </a:xfrm>
          <a:prstGeom prst="line">
            <a:avLst/>
          </a:prstGeom>
          <a:ln>
            <a:solidFill>
              <a:schemeClr val="accent6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10537906" y="2320678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H="1">
            <a:off x="5319132" y="4562497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1644994" y="8254906"/>
            <a:ext cx="3155795" cy="41549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="0" baseline="0">
                <a:solidFill>
                  <a:schemeClr val="accent3">
                    <a:alpha val="75000"/>
                  </a:scheme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Mês</a:t>
            </a:r>
            <a:endParaRPr lang="pt-BR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717" y="2859211"/>
            <a:ext cx="2970166" cy="1191466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4610393" y="8254906"/>
            <a:ext cx="880946" cy="41926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aseline="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4572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2pPr>
            <a:lvl3pPr marL="9144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3pPr>
            <a:lvl4pPr marL="13716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4pPr>
            <a:lvl5pPr marL="18288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pt-BR"/>
              <a:t>• 2017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6322779" y="8329958"/>
            <a:ext cx="360180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00" dirty="0">
                <a:solidFill>
                  <a:srgbClr val="4A5C61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t>TOTVS – Todos os direitos reservados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4040091" y="625438"/>
            <a:ext cx="2209559" cy="538407"/>
            <a:chOff x="14040091" y="625438"/>
            <a:chExt cx="2209559" cy="538407"/>
          </a:xfrm>
        </p:grpSpPr>
        <p:sp>
          <p:nvSpPr>
            <p:cNvPr id="19" name="Snip Diagonal Corner Rectangle 18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 dirty="0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" name="Snip Diagonal Corner Rectangle 20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 dirty="0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0313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5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5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42" presetClass="entr" presetSubtype="0" fill="hold" nodeType="withEffect" nodePh="1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tiv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0" y="0"/>
            <a:ext cx="1704443" cy="9144000"/>
          </a:xfrm>
          <a:prstGeom prst="rect">
            <a:avLst/>
          </a:prstGeom>
          <a:solidFill>
            <a:srgbClr val="EFF0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5709" y="358818"/>
            <a:ext cx="1780666" cy="714305"/>
          </a:xfrm>
          <a:prstGeom prst="rect">
            <a:avLst/>
          </a:prstGeom>
        </p:spPr>
      </p:pic>
      <p:sp>
        <p:nvSpPr>
          <p:cNvPr id="3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843803" y="1618037"/>
            <a:ext cx="7162085" cy="5811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95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OBJETIVOS</a:t>
            </a:r>
            <a:endParaRPr lang="pt-BR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1843803" y="2451905"/>
            <a:ext cx="7162085" cy="3411014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09959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5" Type="http://schemas.openxmlformats.org/officeDocument/2006/relationships/theme" Target="../theme/theme10.xml"/><Relationship Id="rId4" Type="http://schemas.openxmlformats.org/officeDocument/2006/relationships/slideLayout" Target="../slideLayouts/slideLayout4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3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13.png"/><Relationship Id="rId5" Type="http://schemas.openxmlformats.org/officeDocument/2006/relationships/theme" Target="../theme/theme11.xml"/><Relationship Id="rId4" Type="http://schemas.openxmlformats.org/officeDocument/2006/relationships/slideLayout" Target="../slideLayouts/slideLayout44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14.png"/><Relationship Id="rId5" Type="http://schemas.openxmlformats.org/officeDocument/2006/relationships/theme" Target="../theme/theme12.xml"/><Relationship Id="rId4" Type="http://schemas.openxmlformats.org/officeDocument/2006/relationships/slideLayout" Target="../slideLayouts/slideLayout48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1.xml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15.png"/><Relationship Id="rId5" Type="http://schemas.openxmlformats.org/officeDocument/2006/relationships/theme" Target="../theme/theme13.xml"/><Relationship Id="rId4" Type="http://schemas.openxmlformats.org/officeDocument/2006/relationships/slideLayout" Target="../slideLayouts/slideLayout5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.png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20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8.png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24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0.png"/><Relationship Id="rId5" Type="http://schemas.openxmlformats.org/officeDocument/2006/relationships/theme" Target="../theme/theme7.xml"/><Relationship Id="rId4" Type="http://schemas.openxmlformats.org/officeDocument/2006/relationships/slideLayout" Target="../slideLayouts/slideLayout28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1.jpe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32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12.png"/><Relationship Id="rId5" Type="http://schemas.openxmlformats.org/officeDocument/2006/relationships/theme" Target="../theme/theme9.xml"/><Relationship Id="rId4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425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6" r:id="rId2"/>
    <p:sldLayoutId id="2147483718" r:id="rId3"/>
    <p:sldLayoutId id="2147483720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4262718" cy="9144000"/>
          </a:xfrm>
          <a:prstGeom prst="rect">
            <a:avLst/>
          </a:prstGeom>
          <a:solidFill>
            <a:srgbClr val="395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395966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bg1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chemeClr val="bg1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4123765" y="0"/>
            <a:ext cx="152400" cy="9144000"/>
          </a:xfrm>
          <a:prstGeom prst="rect">
            <a:avLst/>
          </a:prstGeom>
          <a:solidFill>
            <a:srgbClr val="ED9C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3959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622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751" r:id="rId2"/>
    <p:sldLayoutId id="2147483752" r:id="rId3"/>
    <p:sldLayoutId id="2147483753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8808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56E1D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rgbClr val="56E1D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377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754" r:id="rId2"/>
    <p:sldLayoutId id="2147483755" r:id="rId3"/>
    <p:sldLayoutId id="2147483756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2712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bg1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chemeClr val="bg1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01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757" r:id="rId2"/>
    <p:sldLayoutId id="2147483758" r:id="rId3"/>
    <p:sldLayoutId id="2147483759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6157732" cy="9148808"/>
          </a:xfrm>
          <a:prstGeom prst="rect">
            <a:avLst/>
          </a:prstGeom>
          <a:solidFill>
            <a:srgbClr val="EFF0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EFF0F4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48" cy="9148808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20"/>
          <a:stretch/>
        </p:blipFill>
        <p:spPr>
          <a:xfrm>
            <a:off x="10532961" y="0"/>
            <a:ext cx="5716687" cy="9148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062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60" r:id="rId2"/>
    <p:sldLayoutId id="2147483761" r:id="rId3"/>
    <p:sldLayoutId id="2147483762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2712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4420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12" r:id="rId2"/>
    <p:sldLayoutId id="2147483724" r:id="rId3"/>
    <p:sldLayoutId id="2147483726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1218712" rtl="0" eaLnBrk="1" latinLnBrk="0" hangingPunct="1">
        <a:lnSpc>
          <a:spcPct val="90000"/>
        </a:lnSpc>
        <a:spcBef>
          <a:spcPct val="0"/>
        </a:spcBef>
        <a:buNone/>
        <a:defRPr sz="58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678" indent="-304678" algn="l" defTabSz="1218712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2" kern="1200">
          <a:solidFill>
            <a:schemeClr val="tx1"/>
          </a:solidFill>
          <a:latin typeface="+mn-lt"/>
          <a:ea typeface="+mn-ea"/>
          <a:cs typeface="+mn-cs"/>
        </a:defRPr>
      </a:lvl1pPr>
      <a:lvl2pPr marL="914034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2pPr>
      <a:lvl3pPr marL="1523390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3pPr>
      <a:lvl4pPr marL="2132747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742103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351459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815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570171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527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56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712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068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425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781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6137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493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849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2712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3363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728" r:id="rId2"/>
    <p:sldLayoutId id="2147483732" r:id="rId3"/>
    <p:sldLayoutId id="2147483730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6249646" cy="9142712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56E1D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rgbClr val="56E1D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2990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733" r:id="rId2"/>
    <p:sldLayoutId id="2147483734" r:id="rId3"/>
    <p:sldLayoutId id="2147483735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51938" cy="9144000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4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chemeClr val="accent4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572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736" r:id="rId2"/>
    <p:sldLayoutId id="2147483737" r:id="rId3"/>
    <p:sldLayoutId id="2147483738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2712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6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chemeClr val="accent6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106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739" r:id="rId2"/>
    <p:sldLayoutId id="2147483740" r:id="rId3"/>
    <p:sldLayoutId id="2147483741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2712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bg1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chemeClr val="bg1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898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42" r:id="rId2"/>
    <p:sldLayoutId id="2147483743" r:id="rId3"/>
    <p:sldLayoutId id="2147483744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16230836" cy="9144001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4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chemeClr val="accent4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pic>
        <p:nvPicPr>
          <p:cNvPr id="5" name="Picture 3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469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45" r:id="rId2"/>
    <p:sldLayoutId id="2147483746" r:id="rId3"/>
    <p:sldLayoutId id="2147483747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51938" cy="9144000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 dirty="0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510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48" r:id="rId2"/>
    <p:sldLayoutId id="2147483749" r:id="rId3"/>
    <p:sldLayoutId id="2147483750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suporte.totvs.com/portal/p/10098/download#detail/626828" TargetMode="External"/><Relationship Id="rId2" Type="http://schemas.openxmlformats.org/officeDocument/2006/relationships/hyperlink" Target="https://suporte.totvs.com/portal/p/10098/download#detail/626827" TargetMode="External"/><Relationship Id="rId1" Type="http://schemas.openxmlformats.org/officeDocument/2006/relationships/slideLayout" Target="../slideLayouts/slideLayout3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6V4UkRPpoSg&amp;feature=youtu.be" TargetMode="External"/><Relationship Id="rId1" Type="http://schemas.openxmlformats.org/officeDocument/2006/relationships/slideLayout" Target="../slideLayouts/slideLayout3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java.com/pt_BR/download/win10.jsp" TargetMode="External"/><Relationship Id="rId1" Type="http://schemas.openxmlformats.org/officeDocument/2006/relationships/slideLayout" Target="../slideLayouts/slideLayout3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ds.totvs.com/updates/tds113/" TargetMode="External"/><Relationship Id="rId2" Type="http://schemas.openxmlformats.org/officeDocument/2006/relationships/hyperlink" Target="https://www.youtube.com/watch?v=_6ICYSxiWKs" TargetMode="External"/><Relationship Id="rId1" Type="http://schemas.openxmlformats.org/officeDocument/2006/relationships/slideLayout" Target="../slideLayouts/slideLayout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TDS REPLAY</a:t>
            </a:r>
            <a:endParaRPr lang="pt-BR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endParaRPr lang="pt-BR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pt-BR" dirty="0" smtClean="0"/>
              <a:t>Janeiro</a:t>
            </a:r>
            <a:endParaRPr lang="pt-BR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/>
          </p:nvPr>
        </p:nvSpPr>
        <p:spPr>
          <a:xfrm>
            <a:off x="14610393" y="8251141"/>
            <a:ext cx="880946" cy="419263"/>
          </a:xfrm>
        </p:spPr>
        <p:txBody>
          <a:bodyPr/>
          <a:lstStyle/>
          <a:p>
            <a:r>
              <a:rPr lang="pt-BR" dirty="0" smtClean="0"/>
              <a:t>2018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20223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INSTALAÇÃO E CONFIGURAÇÃO</a:t>
            </a:r>
            <a:endParaRPr lang="pt-BR" dirty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1203566" y="2229041"/>
            <a:ext cx="13892660" cy="563513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ts val="4440"/>
              </a:lnSpc>
              <a:spcBef>
                <a:spcPts val="1000"/>
              </a:spcBef>
              <a:buFont typeface="Arial"/>
              <a:buChar char="•"/>
              <a:defRPr sz="3200" b="1" kern="12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 algn="l" defTabSz="914400" rtl="0" eaLnBrk="1" latinLnBrk="0" hangingPunct="1">
              <a:lnSpc>
                <a:spcPts val="2940"/>
              </a:lnSpc>
              <a:spcBef>
                <a:spcPts val="500"/>
              </a:spcBef>
              <a:buSzPct val="80000"/>
              <a:buFont typeface="Courier New" charset="0"/>
              <a:buChar char="o"/>
              <a:tabLst/>
              <a:defRPr sz="2800" kern="12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 algn="l" defTabSz="914400" rtl="0" eaLnBrk="1" latinLnBrk="0" hangingPunct="1">
              <a:lnSpc>
                <a:spcPts val="2940"/>
              </a:lnSpc>
              <a:spcBef>
                <a:spcPts val="500"/>
              </a:spcBef>
              <a:buFont typeface="Arial"/>
              <a:buChar char="•"/>
              <a:tabLst/>
              <a:defRPr sz="2400" kern="12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 algn="l" defTabSz="914400" rtl="0" eaLnBrk="1" latinLnBrk="0" hangingPunct="1">
              <a:lnSpc>
                <a:spcPts val="2940"/>
              </a:lnSpc>
              <a:spcBef>
                <a:spcPts val="500"/>
              </a:spcBef>
              <a:buFont typeface="Arial"/>
              <a:buChar char="•"/>
              <a:tabLst/>
              <a:defRPr sz="2000" kern="12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 algn="l" defTabSz="914400" rtl="0" eaLnBrk="1" latinLnBrk="0" hangingPunct="1">
              <a:lnSpc>
                <a:spcPts val="2940"/>
              </a:lnSpc>
              <a:spcBef>
                <a:spcPts val="500"/>
              </a:spcBef>
              <a:buSzPct val="50000"/>
              <a:buFont typeface="Wingdings" charset="2"/>
              <a:buChar char="§"/>
              <a:tabLst/>
              <a:defRPr sz="2000" kern="12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/>
          </a:p>
        </p:txBody>
      </p:sp>
      <p:sp>
        <p:nvSpPr>
          <p:cNvPr id="7" name="Retângulo 6"/>
          <p:cNvSpPr/>
          <p:nvPr/>
        </p:nvSpPr>
        <p:spPr>
          <a:xfrm>
            <a:off x="835264" y="1554897"/>
            <a:ext cx="14640525" cy="50765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/>
              <a:t>Instalação do TDS Replay (Versão cliente) - Sem necessidade do TDS</a:t>
            </a:r>
            <a:endParaRPr lang="pt-BR" b="1" dirty="0"/>
          </a:p>
          <a:p>
            <a:endParaRPr lang="pt-BR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dirty="0"/>
              <a:t>Baixe o arquivo disponibilizado na área de downloads em Suporte TOTVS do instalador mais indicado ao seu sistema operacional e arquitetura.</a:t>
            </a:r>
            <a:br>
              <a:rPr lang="pt-BR" dirty="0"/>
            </a:br>
            <a:r>
              <a:rPr lang="pt-BR" dirty="0"/>
              <a:t>TDS Replay 64 bits: </a:t>
            </a:r>
            <a:r>
              <a:rPr lang="pt-BR" dirty="0">
                <a:hlinkClick r:id="rId2"/>
              </a:rPr>
              <a:t>https://</a:t>
            </a:r>
            <a:r>
              <a:rPr lang="pt-BR" dirty="0" smtClean="0">
                <a:hlinkClick r:id="rId2"/>
              </a:rPr>
              <a:t>suporte.totvs.com/portal/p/10098/download#detail/626827</a:t>
            </a:r>
            <a:endParaRPr lang="pt-BR" dirty="0" smtClean="0"/>
          </a:p>
          <a:p>
            <a:r>
              <a:rPr lang="pt-BR" dirty="0" smtClean="0"/>
              <a:t>    TDS </a:t>
            </a:r>
            <a:r>
              <a:rPr lang="pt-BR" dirty="0"/>
              <a:t>Replay 32 bits: </a:t>
            </a:r>
            <a:r>
              <a:rPr lang="pt-BR" dirty="0">
                <a:hlinkClick r:id="rId3"/>
              </a:rPr>
              <a:t>https://suporte.totvs.com/portal/p/10098/download#detail/626828</a:t>
            </a:r>
            <a:endParaRPr lang="pt-BR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dirty="0"/>
              <a:t>Inicie a execução do Instalador.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dirty="0"/>
              <a:t>Selecione o idioma de instalação.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dirty="0"/>
              <a:t>Avance no processo de instalação acionando "Próximo".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dirty="0"/>
              <a:t>Siga os passe até o final de instalação.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dirty="0"/>
              <a:t>A instalação está concluída.</a:t>
            </a:r>
          </a:p>
        </p:txBody>
      </p:sp>
    </p:spTree>
    <p:extLst>
      <p:ext uri="{BB962C8B-B14F-4D97-AF65-F5344CB8AC3E}">
        <p14:creationId xmlns:p14="http://schemas.microsoft.com/office/powerpoint/2010/main" val="1033019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03</a:t>
            </a:r>
            <a:endParaRPr lang="pt-B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pt-BR" dirty="0" smtClean="0"/>
              <a:t>Gravação de Seção</a:t>
            </a:r>
            <a:endParaRPr lang="en-US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06042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GRAVAÇÃO DE SEÇÃO</a:t>
            </a:r>
            <a:endParaRPr lang="pt-BR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217" y="1100137"/>
            <a:ext cx="13995500" cy="7474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997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GRAVAÇÃO DE SEÇÃO</a:t>
            </a:r>
            <a:endParaRPr lang="pt-BR" dirty="0"/>
          </a:p>
        </p:txBody>
      </p:sp>
      <p:sp>
        <p:nvSpPr>
          <p:cNvPr id="3" name="Retângulo 2"/>
          <p:cNvSpPr/>
          <p:nvPr/>
        </p:nvSpPr>
        <p:spPr>
          <a:xfrm>
            <a:off x="835263" y="1545001"/>
            <a:ext cx="14519755" cy="7107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smtClean="0"/>
              <a:t>Parâmetros de </a:t>
            </a:r>
            <a:r>
              <a:rPr lang="pt-BR" b="1" dirty="0" smtClean="0"/>
              <a:t>Gravação</a:t>
            </a:r>
          </a:p>
          <a:p>
            <a:endParaRPr lang="pt-BR" b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u="sng" dirty="0" smtClean="0"/>
              <a:t>Arquivo de gravação</a:t>
            </a:r>
            <a:r>
              <a:rPr lang="pt-BR" dirty="0" smtClean="0"/>
              <a:t>: Defina um nome para o arquivo gerado;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u="sng" dirty="0" smtClean="0"/>
              <a:t>Lista de inclusão</a:t>
            </a:r>
            <a:r>
              <a:rPr lang="pt-BR" dirty="0" smtClean="0"/>
              <a:t>: Informe os fontes que deseja incluir na gravação;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u="sng" dirty="0" smtClean="0"/>
              <a:t>Lista de exclusão</a:t>
            </a:r>
            <a:r>
              <a:rPr lang="pt-BR" dirty="0" smtClean="0"/>
              <a:t>: Informe os fontes que não deseja incluir na gravação;</a:t>
            </a:r>
            <a:endParaRPr lang="pt-BR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u="sng" dirty="0" smtClean="0"/>
              <a:t>Lista de Tabelas</a:t>
            </a:r>
            <a:r>
              <a:rPr lang="pt-BR" dirty="0" smtClean="0"/>
              <a:t>: Informe quais tabelas deseja gravar no processo.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pt-BR" dirty="0"/>
          </a:p>
          <a:p>
            <a:pPr algn="just"/>
            <a:r>
              <a:rPr lang="pt-BR" dirty="0">
                <a:solidFill>
                  <a:srgbClr val="FF0000"/>
                </a:solidFill>
              </a:rPr>
              <a:t>Importante</a:t>
            </a:r>
            <a:r>
              <a:rPr lang="pt-BR" dirty="0"/>
              <a:t>: Deve ser preenchida a lista de inclusão ou </a:t>
            </a:r>
            <a:r>
              <a:rPr lang="pt-BR" dirty="0" smtClean="0"/>
              <a:t>a lista </a:t>
            </a:r>
            <a:r>
              <a:rPr lang="pt-BR" dirty="0"/>
              <a:t>de exclusão. A lista de inclusão sempre irá sobrepor a lista de exclusão, sendo assim, somente serão gravados os </a:t>
            </a:r>
            <a:r>
              <a:rPr lang="pt-BR" dirty="0" smtClean="0"/>
              <a:t>fontes </a:t>
            </a:r>
            <a:r>
              <a:rPr lang="pt-BR" dirty="0"/>
              <a:t>previamente definidos;</a:t>
            </a:r>
          </a:p>
          <a:p>
            <a:pPr algn="just"/>
            <a:r>
              <a:rPr lang="pt-BR" dirty="0"/>
              <a:t>A gravação “Full”, indicada por um “*” traz uma cópia completa da execução do ERP, desde a abertura até o encerramento, sendo assim, não é indicada pois </a:t>
            </a:r>
            <a:r>
              <a:rPr lang="pt-BR" dirty="0" smtClean="0"/>
              <a:t>possui alto custo de </a:t>
            </a:r>
            <a:r>
              <a:rPr lang="pt-BR" dirty="0"/>
              <a:t>performance e tempo de gravação</a:t>
            </a:r>
            <a:r>
              <a:rPr lang="pt-BR" dirty="0" smtClean="0"/>
              <a:t>.</a:t>
            </a:r>
          </a:p>
          <a:p>
            <a:pPr algn="just"/>
            <a:r>
              <a:rPr lang="pt-BR" dirty="0" smtClean="0"/>
              <a:t>Para incluir mais de um fonte ou tabela nos parâmetros separe as informações por ponto e vírgula (;).</a:t>
            </a:r>
            <a:endParaRPr lang="pt-BR" dirty="0" smtClean="0"/>
          </a:p>
          <a:p>
            <a:pPr algn="just"/>
            <a:endParaRPr lang="pt-BR" dirty="0"/>
          </a:p>
          <a:p>
            <a:pPr algn="just"/>
            <a:r>
              <a:rPr lang="pt-BR" b="1" dirty="0" smtClean="0"/>
              <a:t>Parâmetros </a:t>
            </a:r>
            <a:r>
              <a:rPr lang="pt-BR" b="1" dirty="0" smtClean="0"/>
              <a:t>Avançados</a:t>
            </a:r>
            <a:endParaRPr lang="pt-BR" b="1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u="sng" dirty="0" smtClean="0"/>
              <a:t>Lista de Funções</a:t>
            </a:r>
            <a:r>
              <a:rPr lang="pt-BR" dirty="0" smtClean="0"/>
              <a:t>: Informe quais funções deseja gravar de um fonte definido na lista de inclusão. Caso deixe a opção “*” serão gravadas todas as funções do(s) fonte(s).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u="sng" dirty="0" smtClean="0"/>
              <a:t>Nível de Array</a:t>
            </a:r>
            <a:r>
              <a:rPr lang="pt-BR" dirty="0" smtClean="0"/>
              <a:t>: Define qual a quantidade máxima de níveis de array que deseja gravar. Como sugestão defina o nível 1 e caso necessite avaliar um conjunto maior aumente gradativamente.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0595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03</a:t>
            </a:r>
            <a:endParaRPr lang="pt-B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pt-BR" dirty="0" smtClean="0"/>
              <a:t>DEPURAÇÃO</a:t>
            </a:r>
            <a:endParaRPr lang="en-US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81282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GRAVAÇÃO DE SEÇÃO</a:t>
            </a:r>
            <a:endParaRPr lang="pt-BR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1860" y="1242204"/>
            <a:ext cx="13150638" cy="696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705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/>
              <a:t>OBRIGADO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pt-BR" dirty="0"/>
              <a:t>Tecnologia + Conhecimento são nosso DNA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pt-BR" dirty="0"/>
              <a:t>#SOMOS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pt-BR" dirty="0"/>
              <a:t>TOTVERS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/>
            <a:r>
              <a:rPr lang="pt-BR" dirty="0"/>
              <a:t>O sucesso do cliente é o nosso sucesso</a:t>
            </a:r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lvl="0"/>
            <a:r>
              <a:rPr lang="pt-BR" dirty="0"/>
              <a:t>Valorizamos gente boa que é boa gente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pt-BR" dirty="0" smtClean="0"/>
              <a:t>Ronaldo Tapia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pt-BR" dirty="0" smtClean="0"/>
              <a:t>Desenvolvimento - Suporte Técnico</a:t>
            </a:r>
            <a:endParaRPr lang="pt-BR" dirty="0"/>
          </a:p>
        </p:txBody>
      </p:sp>
      <p:sp>
        <p:nvSpPr>
          <p:cNvPr id="10" name="Espaço Reservado para Texto 9"/>
          <p:cNvSpPr>
            <a:spLocks noGrp="1"/>
          </p:cNvSpPr>
          <p:nvPr>
            <p:ph type="body" sz="quarter" idx="15"/>
          </p:nvPr>
        </p:nvSpPr>
        <p:spPr>
          <a:xfrm>
            <a:off x="3501468" y="3600039"/>
            <a:ext cx="6287991" cy="483963"/>
          </a:xfrm>
        </p:spPr>
        <p:txBody>
          <a:bodyPr/>
          <a:lstStyle/>
          <a:p>
            <a:r>
              <a:rPr lang="pt-BR" dirty="0" smtClean="0"/>
              <a:t>ronaldo.tapia@totvs.com.br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78332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/>
              <a:t>HOJE VAMOS FALAR SOBRE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marL="0" lvl="0" indent="0">
              <a:buNone/>
            </a:pPr>
            <a:r>
              <a:rPr lang="pt-BR" dirty="0" smtClean="0"/>
              <a:t>TDS REPLAY</a:t>
            </a:r>
          </a:p>
          <a:p>
            <a:pPr lvl="0"/>
            <a:r>
              <a:rPr lang="pt-BR" dirty="0" smtClean="0"/>
              <a:t>Apresentação</a:t>
            </a:r>
          </a:p>
          <a:p>
            <a:pPr lvl="1"/>
            <a:r>
              <a:rPr lang="pt-BR" dirty="0" smtClean="0"/>
              <a:t>A Ferramenta</a:t>
            </a:r>
          </a:p>
          <a:p>
            <a:pPr lvl="1"/>
            <a:r>
              <a:rPr lang="pt-BR" dirty="0" smtClean="0"/>
              <a:t>Vantagens</a:t>
            </a:r>
          </a:p>
          <a:p>
            <a:pPr lvl="1"/>
            <a:endParaRPr lang="pt-BR" dirty="0" smtClean="0"/>
          </a:p>
          <a:p>
            <a:pPr lvl="0"/>
            <a:r>
              <a:rPr lang="pt-BR" dirty="0" smtClean="0"/>
              <a:t>Instalação e Configuração</a:t>
            </a:r>
            <a:endParaRPr lang="pt-BR" dirty="0"/>
          </a:p>
          <a:p>
            <a:pPr lvl="1"/>
            <a:r>
              <a:rPr lang="pt-BR" dirty="0" smtClean="0"/>
              <a:t>Instalação do TDS e Replay</a:t>
            </a:r>
          </a:p>
          <a:p>
            <a:pPr lvl="1"/>
            <a:endParaRPr lang="pt-BR" dirty="0"/>
          </a:p>
          <a:p>
            <a:pPr lvl="0"/>
            <a:r>
              <a:rPr lang="pt-BR" dirty="0" smtClean="0"/>
              <a:t>Gravação de Seção</a:t>
            </a:r>
            <a:endParaRPr lang="pt-BR" dirty="0"/>
          </a:p>
          <a:p>
            <a:pPr lvl="1"/>
            <a:r>
              <a:rPr lang="pt-BR" dirty="0" smtClean="0"/>
              <a:t>Gravando a execução de um programa</a:t>
            </a:r>
          </a:p>
          <a:p>
            <a:pPr lvl="1"/>
            <a:endParaRPr lang="pt-BR" dirty="0"/>
          </a:p>
          <a:p>
            <a:pPr lvl="0"/>
            <a:r>
              <a:rPr lang="pt-BR" dirty="0" smtClean="0"/>
              <a:t>Depuração</a:t>
            </a:r>
            <a:endParaRPr lang="pt-BR" dirty="0"/>
          </a:p>
          <a:p>
            <a:pPr lvl="1"/>
            <a:r>
              <a:rPr lang="pt-BR" dirty="0" smtClean="0"/>
              <a:t>Depuração de um arquivo de dados gerado pelo TDS Replay</a:t>
            </a:r>
          </a:p>
          <a:p>
            <a:pPr marL="457200" lvl="1" indent="0">
              <a:buNone/>
            </a:pPr>
            <a:endParaRPr lang="pt-BR" dirty="0" smtClean="0"/>
          </a:p>
          <a:p>
            <a:pPr lvl="1"/>
            <a:endParaRPr lang="pt-BR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095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/>
              <a:t>01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pt-BR" dirty="0" smtClean="0"/>
              <a:t>Apresentação</a:t>
            </a:r>
            <a:endParaRPr lang="en-US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8504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APRESENTAÇÃO</a:t>
            </a:r>
            <a:endParaRPr lang="pt-BR" dirty="0"/>
          </a:p>
        </p:txBody>
      </p:sp>
      <p:sp>
        <p:nvSpPr>
          <p:cNvPr id="3" name="Retângulo 2"/>
          <p:cNvSpPr/>
          <p:nvPr/>
        </p:nvSpPr>
        <p:spPr>
          <a:xfrm>
            <a:off x="835264" y="1908583"/>
            <a:ext cx="14715119" cy="3045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 smtClean="0"/>
              <a:t>O TDS Replay</a:t>
            </a:r>
          </a:p>
          <a:p>
            <a:endParaRPr lang="pt-BR" dirty="0" smtClean="0"/>
          </a:p>
          <a:p>
            <a:endParaRPr lang="pt-BR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dirty="0" smtClean="0"/>
              <a:t>A </a:t>
            </a:r>
            <a:r>
              <a:rPr lang="pt-BR" dirty="0"/>
              <a:t>ferramenta permite tirar um conjunto de fotos do passo a passo da execução de uma rotina </a:t>
            </a:r>
            <a:r>
              <a:rPr lang="pt-BR" dirty="0" smtClean="0"/>
              <a:t>ADVPL.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pt-BR" dirty="0" smtClean="0"/>
          </a:p>
          <a:p>
            <a:pPr algn="just"/>
            <a:r>
              <a:rPr lang="pt-BR" dirty="0" smtClean="0"/>
              <a:t>Para cada linha de um código fonte o TDS Replay grava o conteúdo processado, incluindo variáveis, </a:t>
            </a:r>
          </a:p>
          <a:p>
            <a:pPr algn="just"/>
            <a:r>
              <a:rPr lang="pt-BR" dirty="0" smtClean="0"/>
              <a:t>arrays, objetos, tabela de dados e toda a informação capturada na execução do programa.</a:t>
            </a:r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44278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APRESENTAÇÃO</a:t>
            </a:r>
            <a:endParaRPr lang="pt-BR" dirty="0"/>
          </a:p>
        </p:txBody>
      </p:sp>
      <p:sp>
        <p:nvSpPr>
          <p:cNvPr id="3" name="Retângulo 2"/>
          <p:cNvSpPr/>
          <p:nvPr/>
        </p:nvSpPr>
        <p:spPr>
          <a:xfrm>
            <a:off x="835264" y="1908583"/>
            <a:ext cx="14723903" cy="41535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 smtClean="0"/>
              <a:t>Vantagens</a:t>
            </a:r>
          </a:p>
          <a:p>
            <a:endParaRPr lang="pt-BR" dirty="0" smtClean="0"/>
          </a:p>
          <a:p>
            <a:pPr algn="just"/>
            <a:endParaRPr lang="pt-BR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dirty="0" smtClean="0"/>
              <a:t>Simulação </a:t>
            </a:r>
            <a:r>
              <a:rPr lang="pt-BR" dirty="0"/>
              <a:t>do erro reproduzido em base do cliente</a:t>
            </a:r>
            <a:r>
              <a:rPr lang="pt-BR" dirty="0" smtClean="0"/>
              <a:t>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pt-BR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dirty="0" smtClean="0"/>
              <a:t>Não </a:t>
            </a:r>
            <a:r>
              <a:rPr lang="pt-BR" dirty="0"/>
              <a:t>é necessário montar um ambiente para reproduzir um erro ou ocorrência, pois, após a gravação </a:t>
            </a:r>
            <a:r>
              <a:rPr lang="pt-BR" dirty="0" smtClean="0"/>
              <a:t>da</a:t>
            </a:r>
          </a:p>
          <a:p>
            <a:pPr algn="just"/>
            <a:r>
              <a:rPr lang="pt-BR" dirty="0"/>
              <a:t>e</a:t>
            </a:r>
            <a:r>
              <a:rPr lang="pt-BR" dirty="0" smtClean="0"/>
              <a:t>xecução, </a:t>
            </a:r>
            <a:r>
              <a:rPr lang="pt-BR" dirty="0"/>
              <a:t>um arquivo com estes dados será gerado permitindo seu envio ao setor de suporte da TOTVS</a:t>
            </a:r>
            <a:r>
              <a:rPr lang="pt-BR" dirty="0" smtClean="0"/>
              <a:t>.</a:t>
            </a:r>
          </a:p>
          <a:p>
            <a:pPr algn="just"/>
            <a:endParaRPr lang="pt-BR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dirty="0" smtClean="0"/>
              <a:t>Após a gravação do arquivo, </a:t>
            </a:r>
            <a:r>
              <a:rPr lang="pt-BR" dirty="0"/>
              <a:t>o processamento da rotina </a:t>
            </a:r>
            <a:r>
              <a:rPr lang="pt-BR" dirty="0" smtClean="0"/>
              <a:t>poderá ser reproduzido internamente sem </a:t>
            </a:r>
            <a:r>
              <a:rPr lang="pt-BR" dirty="0"/>
              <a:t>a </a:t>
            </a:r>
            <a:endParaRPr lang="pt-BR" dirty="0" smtClean="0"/>
          </a:p>
          <a:p>
            <a:pPr algn="just"/>
            <a:r>
              <a:rPr lang="pt-BR" dirty="0" smtClean="0"/>
              <a:t>necessidade de </a:t>
            </a:r>
            <a:r>
              <a:rPr lang="pt-BR" dirty="0"/>
              <a:t>rpo, </a:t>
            </a:r>
            <a:r>
              <a:rPr lang="pt-BR" dirty="0" smtClean="0"/>
              <a:t>dicionário ou banco </a:t>
            </a:r>
            <a:r>
              <a:rPr lang="pt-BR" dirty="0"/>
              <a:t>de dados.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0451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02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smtClean="0"/>
              <a:t>Instalação e Configuração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70658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INSTALAÇÃO E CONFIGURAÇÃO</a:t>
            </a:r>
            <a:endParaRPr lang="pt-BR" dirty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1203566" y="2229041"/>
            <a:ext cx="13892660" cy="563513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ts val="4440"/>
              </a:lnSpc>
              <a:spcBef>
                <a:spcPts val="1000"/>
              </a:spcBef>
              <a:buFont typeface="Arial"/>
              <a:buChar char="•"/>
              <a:defRPr sz="3200" b="1" kern="12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 algn="l" defTabSz="914400" rtl="0" eaLnBrk="1" latinLnBrk="0" hangingPunct="1">
              <a:lnSpc>
                <a:spcPts val="2940"/>
              </a:lnSpc>
              <a:spcBef>
                <a:spcPts val="500"/>
              </a:spcBef>
              <a:buSzPct val="80000"/>
              <a:buFont typeface="Courier New" charset="0"/>
              <a:buChar char="o"/>
              <a:tabLst/>
              <a:defRPr sz="2800" kern="12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 algn="l" defTabSz="914400" rtl="0" eaLnBrk="1" latinLnBrk="0" hangingPunct="1">
              <a:lnSpc>
                <a:spcPts val="2940"/>
              </a:lnSpc>
              <a:spcBef>
                <a:spcPts val="500"/>
              </a:spcBef>
              <a:buFont typeface="Arial"/>
              <a:buChar char="•"/>
              <a:tabLst/>
              <a:defRPr sz="2400" kern="12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 algn="l" defTabSz="914400" rtl="0" eaLnBrk="1" latinLnBrk="0" hangingPunct="1">
              <a:lnSpc>
                <a:spcPts val="2940"/>
              </a:lnSpc>
              <a:spcBef>
                <a:spcPts val="500"/>
              </a:spcBef>
              <a:buFont typeface="Arial"/>
              <a:buChar char="•"/>
              <a:tabLst/>
              <a:defRPr sz="2000" kern="12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 algn="l" defTabSz="914400" rtl="0" eaLnBrk="1" latinLnBrk="0" hangingPunct="1">
              <a:lnSpc>
                <a:spcPts val="2940"/>
              </a:lnSpc>
              <a:spcBef>
                <a:spcPts val="500"/>
              </a:spcBef>
              <a:buSzPct val="50000"/>
              <a:buFont typeface="Wingdings" charset="2"/>
              <a:buChar char="§"/>
              <a:tabLst/>
              <a:defRPr sz="2000" kern="12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/>
          </a:p>
        </p:txBody>
      </p:sp>
      <p:sp>
        <p:nvSpPr>
          <p:cNvPr id="7" name="Retângulo 6"/>
          <p:cNvSpPr/>
          <p:nvPr/>
        </p:nvSpPr>
        <p:spPr>
          <a:xfrm>
            <a:off x="835264" y="1554897"/>
            <a:ext cx="14640525" cy="6737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/>
              <a:t>Instalação e configuração do TDS </a:t>
            </a:r>
            <a:r>
              <a:rPr lang="pt-BR" b="1" dirty="0" smtClean="0"/>
              <a:t>11.3</a:t>
            </a:r>
          </a:p>
          <a:p>
            <a:endParaRPr lang="pt-BR" dirty="0" smtClean="0"/>
          </a:p>
          <a:p>
            <a:r>
              <a:rPr lang="pt-BR" u="sng" dirty="0">
                <a:solidFill>
                  <a:srgbClr val="00B0F0"/>
                </a:solidFill>
                <a:hlinkClick r:id="rId2"/>
              </a:rPr>
              <a:t>Clique </a:t>
            </a:r>
            <a:r>
              <a:rPr lang="pt-BR" dirty="0" smtClean="0">
                <a:solidFill>
                  <a:srgbClr val="00B0F0"/>
                </a:solidFill>
                <a:hlinkClick r:id="rId2"/>
              </a:rPr>
              <a:t>Aqui</a:t>
            </a:r>
            <a:r>
              <a:rPr lang="pt-BR" dirty="0" smtClean="0">
                <a:solidFill>
                  <a:srgbClr val="00B0F0"/>
                </a:solidFill>
              </a:rPr>
              <a:t> </a:t>
            </a:r>
            <a:r>
              <a:rPr lang="pt-BR" dirty="0" smtClean="0"/>
              <a:t>para verificar o vídeo com detalhes da instalação.</a:t>
            </a:r>
          </a:p>
          <a:p>
            <a:endParaRPr lang="pt-BR" u="sng" dirty="0">
              <a:solidFill>
                <a:srgbClr val="00B0F0"/>
              </a:solidFill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pt-BR" dirty="0"/>
              <a:t>Baixe o arquivo disponibilizado na área de downloads em Suporte TOTVS do instalador mais indicado </a:t>
            </a:r>
            <a:r>
              <a:rPr lang="pt-BR" dirty="0" smtClean="0"/>
              <a:t>ao seu </a:t>
            </a:r>
            <a:r>
              <a:rPr lang="pt-BR" dirty="0"/>
              <a:t>sistema operacional e arquitetura.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pt-BR" dirty="0" smtClean="0"/>
              <a:t>Inicie </a:t>
            </a:r>
            <a:r>
              <a:rPr lang="pt-BR" dirty="0"/>
              <a:t>a execução do Instalador.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pt-BR" dirty="0"/>
              <a:t>Selecione o idioma de instalação.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pt-BR" dirty="0"/>
              <a:t>Avance no processo de instalação acionando </a:t>
            </a:r>
            <a:r>
              <a:rPr lang="pt-BR" dirty="0" smtClean="0"/>
              <a:t>“Próximo”.</a:t>
            </a:r>
            <a:endParaRPr lang="pt-BR" dirty="0"/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pt-BR" dirty="0"/>
              <a:t>Na página de "Acordo de Licença", após ler o termo indique que concorda com ele e prossiga com a instalação.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pt-BR" dirty="0"/>
              <a:t>Em "Selecione Pacotes de instalação", já estarão marcadas as opções de instalação, clique em </a:t>
            </a:r>
            <a:r>
              <a:rPr lang="pt-BR" dirty="0" smtClean="0"/>
              <a:t>“Próximo”.</a:t>
            </a:r>
            <a:endParaRPr lang="pt-BR" dirty="0"/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pt-BR" dirty="0"/>
              <a:t>Informe o local onde o TOTVS Developer Studio será instalado e continue a instalação.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pt-BR" dirty="0"/>
              <a:t>Aguarde o processamento.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pt-BR" dirty="0"/>
              <a:t>Em "Configurar atalhos", indique como os deseja.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pt-BR" dirty="0"/>
              <a:t>A instalação está concluída.</a:t>
            </a:r>
          </a:p>
          <a:p>
            <a:endParaRPr lang="pt-BR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623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INSTALAÇÃO E CONFIGURAÇÃO</a:t>
            </a:r>
            <a:endParaRPr lang="pt-BR" dirty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1203566" y="2229041"/>
            <a:ext cx="13892660" cy="563513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ts val="4440"/>
              </a:lnSpc>
              <a:spcBef>
                <a:spcPts val="1000"/>
              </a:spcBef>
              <a:buFont typeface="Arial"/>
              <a:buChar char="•"/>
              <a:defRPr sz="3200" b="1" kern="12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 algn="l" defTabSz="914400" rtl="0" eaLnBrk="1" latinLnBrk="0" hangingPunct="1">
              <a:lnSpc>
                <a:spcPts val="2940"/>
              </a:lnSpc>
              <a:spcBef>
                <a:spcPts val="500"/>
              </a:spcBef>
              <a:buSzPct val="80000"/>
              <a:buFont typeface="Courier New" charset="0"/>
              <a:buChar char="o"/>
              <a:tabLst/>
              <a:defRPr sz="2800" kern="12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 algn="l" defTabSz="914400" rtl="0" eaLnBrk="1" latinLnBrk="0" hangingPunct="1">
              <a:lnSpc>
                <a:spcPts val="2940"/>
              </a:lnSpc>
              <a:spcBef>
                <a:spcPts val="500"/>
              </a:spcBef>
              <a:buFont typeface="Arial"/>
              <a:buChar char="•"/>
              <a:tabLst/>
              <a:defRPr sz="2400" kern="12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 algn="l" defTabSz="914400" rtl="0" eaLnBrk="1" latinLnBrk="0" hangingPunct="1">
              <a:lnSpc>
                <a:spcPts val="2940"/>
              </a:lnSpc>
              <a:spcBef>
                <a:spcPts val="500"/>
              </a:spcBef>
              <a:buFont typeface="Arial"/>
              <a:buChar char="•"/>
              <a:tabLst/>
              <a:defRPr sz="2000" kern="12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 algn="l" defTabSz="914400" rtl="0" eaLnBrk="1" latinLnBrk="0" hangingPunct="1">
              <a:lnSpc>
                <a:spcPts val="2940"/>
              </a:lnSpc>
              <a:spcBef>
                <a:spcPts val="500"/>
              </a:spcBef>
              <a:buSzPct val="50000"/>
              <a:buFont typeface="Wingdings" charset="2"/>
              <a:buChar char="§"/>
              <a:tabLst/>
              <a:defRPr sz="2000" kern="12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/>
          </a:p>
        </p:txBody>
      </p:sp>
      <p:sp>
        <p:nvSpPr>
          <p:cNvPr id="7" name="Retângulo 6"/>
          <p:cNvSpPr/>
          <p:nvPr/>
        </p:nvSpPr>
        <p:spPr>
          <a:xfrm>
            <a:off x="835264" y="1554897"/>
            <a:ext cx="14640525" cy="34151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/>
              <a:t>Atualização da versão do Java (Necessário para execução do TDS Replay).</a:t>
            </a:r>
            <a:endParaRPr lang="pt-BR" dirty="0"/>
          </a:p>
          <a:p>
            <a:r>
              <a:rPr lang="pt-BR" dirty="0"/>
              <a:t> 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pt-BR" dirty="0"/>
              <a:t>Acesse o link: </a:t>
            </a:r>
            <a:r>
              <a:rPr lang="pt-BR" u="sng" dirty="0">
                <a:hlinkClick r:id="rId2"/>
              </a:rPr>
              <a:t>https://</a:t>
            </a:r>
            <a:r>
              <a:rPr lang="pt-BR" u="sng" dirty="0" smtClean="0">
                <a:hlinkClick r:id="rId2"/>
              </a:rPr>
              <a:t>www.java.com/pt_BR/download/win10.jsp</a:t>
            </a:r>
            <a:endParaRPr lang="pt-BR" u="sng" dirty="0" smtClean="0"/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pt-BR" dirty="0" smtClean="0"/>
              <a:t>Baixe </a:t>
            </a:r>
            <a:r>
              <a:rPr lang="pt-BR" dirty="0"/>
              <a:t>o instalador do Java</a:t>
            </a:r>
            <a:r>
              <a:rPr lang="pt-BR" dirty="0" smtClean="0"/>
              <a:t>.</a:t>
            </a:r>
            <a:endParaRPr lang="pt-BR" dirty="0"/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pt-BR" dirty="0"/>
              <a:t>O processo de instalação será iniciado. Clique no botão Instalar para aceitar os termos de licença e continuar com a instalação. 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pt-BR" dirty="0"/>
              <a:t>Algumas caixas de diálogo confirmam as últimas etapas do processo de instalação. Clique em Fechar na última caixa de diálogo. Isso concluirá o processo de instalação do Java.</a:t>
            </a:r>
          </a:p>
          <a:p>
            <a:endParaRPr lang="pt-BR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84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INSTALAÇÃO E CONFIGURAÇÃO</a:t>
            </a:r>
            <a:endParaRPr lang="pt-BR" dirty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1203566" y="2229041"/>
            <a:ext cx="13892660" cy="563513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ts val="4440"/>
              </a:lnSpc>
              <a:spcBef>
                <a:spcPts val="1000"/>
              </a:spcBef>
              <a:buFont typeface="Arial"/>
              <a:buChar char="•"/>
              <a:defRPr sz="3200" b="1" kern="12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 algn="l" defTabSz="914400" rtl="0" eaLnBrk="1" latinLnBrk="0" hangingPunct="1">
              <a:lnSpc>
                <a:spcPts val="2940"/>
              </a:lnSpc>
              <a:spcBef>
                <a:spcPts val="500"/>
              </a:spcBef>
              <a:buSzPct val="80000"/>
              <a:buFont typeface="Courier New" charset="0"/>
              <a:buChar char="o"/>
              <a:tabLst/>
              <a:defRPr sz="2800" kern="12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 algn="l" defTabSz="914400" rtl="0" eaLnBrk="1" latinLnBrk="0" hangingPunct="1">
              <a:lnSpc>
                <a:spcPts val="2940"/>
              </a:lnSpc>
              <a:spcBef>
                <a:spcPts val="500"/>
              </a:spcBef>
              <a:buFont typeface="Arial"/>
              <a:buChar char="•"/>
              <a:tabLst/>
              <a:defRPr sz="2400" kern="12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 algn="l" defTabSz="914400" rtl="0" eaLnBrk="1" latinLnBrk="0" hangingPunct="1">
              <a:lnSpc>
                <a:spcPts val="2940"/>
              </a:lnSpc>
              <a:spcBef>
                <a:spcPts val="500"/>
              </a:spcBef>
              <a:buFont typeface="Arial"/>
              <a:buChar char="•"/>
              <a:tabLst/>
              <a:defRPr sz="2000" kern="12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 algn="l" defTabSz="914400" rtl="0" eaLnBrk="1" latinLnBrk="0" hangingPunct="1">
              <a:lnSpc>
                <a:spcPts val="2940"/>
              </a:lnSpc>
              <a:spcBef>
                <a:spcPts val="500"/>
              </a:spcBef>
              <a:buSzPct val="50000"/>
              <a:buFont typeface="Wingdings" charset="2"/>
              <a:buChar char="§"/>
              <a:tabLst/>
              <a:defRPr sz="2000" kern="12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/>
          </a:p>
        </p:txBody>
      </p:sp>
      <p:sp>
        <p:nvSpPr>
          <p:cNvPr id="7" name="Retângulo 6"/>
          <p:cNvSpPr/>
          <p:nvPr/>
        </p:nvSpPr>
        <p:spPr>
          <a:xfrm>
            <a:off x="835264" y="1554897"/>
            <a:ext cx="14640525" cy="5814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smtClean="0"/>
              <a:t>Atualizando o </a:t>
            </a:r>
            <a:r>
              <a:rPr lang="pt-BR" b="1" dirty="0"/>
              <a:t>TDS </a:t>
            </a:r>
            <a:r>
              <a:rPr lang="pt-BR" b="1" dirty="0" smtClean="0"/>
              <a:t>– Instalação do </a:t>
            </a:r>
            <a:r>
              <a:rPr lang="pt-BR" b="1" dirty="0"/>
              <a:t>TDS </a:t>
            </a:r>
            <a:r>
              <a:rPr lang="pt-BR" b="1" dirty="0" smtClean="0"/>
              <a:t>Replay</a:t>
            </a:r>
          </a:p>
          <a:p>
            <a:endParaRPr lang="pt-BR" b="1" dirty="0"/>
          </a:p>
          <a:p>
            <a:r>
              <a:rPr lang="pt-BR" u="sng" dirty="0" smtClean="0">
                <a:hlinkClick r:id="rId2"/>
              </a:rPr>
              <a:t>Clique </a:t>
            </a:r>
            <a:r>
              <a:rPr lang="pt-BR" dirty="0" smtClean="0">
                <a:hlinkClick r:id="rId2"/>
              </a:rPr>
              <a:t>Aqui</a:t>
            </a:r>
            <a:r>
              <a:rPr lang="pt-BR" dirty="0"/>
              <a:t> </a:t>
            </a:r>
            <a:r>
              <a:rPr lang="pt-BR" dirty="0" smtClean="0"/>
              <a:t>para verificar o vídeo com detalhes da instalação.</a:t>
            </a:r>
          </a:p>
          <a:p>
            <a:endParaRPr lang="pt-BR" b="1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dirty="0" smtClean="0"/>
              <a:t>Abra </a:t>
            </a:r>
            <a:r>
              <a:rPr lang="pt-BR" dirty="0"/>
              <a:t>o TDS </a:t>
            </a:r>
            <a:r>
              <a:rPr lang="pt-BR" dirty="0" smtClean="0"/>
              <a:t>11.3</a:t>
            </a:r>
            <a:endParaRPr lang="pt-BR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dirty="0" smtClean="0"/>
              <a:t>Selecione </a:t>
            </a:r>
            <a:r>
              <a:rPr lang="pt-BR" dirty="0"/>
              <a:t>a </a:t>
            </a:r>
            <a:r>
              <a:rPr lang="pt-BR" dirty="0" smtClean="0"/>
              <a:t>opção </a:t>
            </a:r>
            <a:r>
              <a:rPr lang="pt-BR" dirty="0"/>
              <a:t>"Ajuda".</a:t>
            </a:r>
          </a:p>
          <a:p>
            <a:r>
              <a:rPr lang="pt-BR" dirty="0"/>
              <a:t>	- Instalar Novo Programa</a:t>
            </a:r>
            <a:r>
              <a:rPr lang="pt-BR" dirty="0" smtClean="0"/>
              <a:t>;</a:t>
            </a:r>
            <a:endParaRPr lang="pt-BR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dirty="0" smtClean="0"/>
              <a:t>Clique </a:t>
            </a:r>
            <a:r>
              <a:rPr lang="pt-BR" dirty="0"/>
              <a:t>na opção "Sites de Programas Disponíveis"</a:t>
            </a:r>
          </a:p>
          <a:p>
            <a:r>
              <a:rPr lang="pt-BR" dirty="0"/>
              <a:t>	- Clique na opção "Adicionar" e inclua o </a:t>
            </a:r>
            <a:r>
              <a:rPr lang="pt-BR" dirty="0" smtClean="0"/>
              <a:t>link: (</a:t>
            </a:r>
            <a:r>
              <a:rPr lang="pt-BR" dirty="0" smtClean="0">
                <a:hlinkClick r:id="rId3"/>
              </a:rPr>
              <a:t>http</a:t>
            </a:r>
            <a:r>
              <a:rPr lang="pt-BR" dirty="0">
                <a:hlinkClick r:id="rId3"/>
              </a:rPr>
              <a:t>://</a:t>
            </a:r>
            <a:r>
              <a:rPr lang="pt-BR" dirty="0" smtClean="0">
                <a:hlinkClick r:id="rId3"/>
              </a:rPr>
              <a:t>ds.totvs.com/updates/tds113/</a:t>
            </a:r>
            <a:r>
              <a:rPr lang="pt-BR" dirty="0" smtClean="0"/>
              <a:t>)</a:t>
            </a:r>
          </a:p>
          <a:p>
            <a:r>
              <a:rPr lang="pt-BR" dirty="0"/>
              <a:t>	- Marque a opção </a:t>
            </a:r>
            <a:r>
              <a:rPr lang="pt-BR" dirty="0" smtClean="0"/>
              <a:t>incluída </a:t>
            </a:r>
            <a:r>
              <a:rPr lang="pt-BR" dirty="0"/>
              <a:t>e clique em "Ok";</a:t>
            </a:r>
          </a:p>
          <a:p>
            <a:r>
              <a:rPr lang="pt-BR" dirty="0"/>
              <a:t>	- Na guia "Instalar de" selecione o link previamente definido;</a:t>
            </a:r>
          </a:p>
          <a:p>
            <a:r>
              <a:rPr lang="pt-BR" dirty="0"/>
              <a:t>	- Selecione a opção TDS 11.3 e expanda as opções;</a:t>
            </a:r>
          </a:p>
          <a:p>
            <a:r>
              <a:rPr lang="pt-BR" dirty="0"/>
              <a:t>	- Marque a opção "TDS Replay (BETA</a:t>
            </a:r>
            <a:r>
              <a:rPr lang="pt-BR" dirty="0" smtClean="0"/>
              <a:t>)</a:t>
            </a:r>
            <a:r>
              <a:rPr lang="pt-BR" dirty="0"/>
              <a:t>	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dirty="0" smtClean="0"/>
              <a:t>Clique </a:t>
            </a:r>
            <a:r>
              <a:rPr lang="pt-BR" dirty="0"/>
              <a:t>em "Avançar" e aguarde o final da instalação.</a:t>
            </a:r>
            <a:endParaRPr lang="pt-BR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226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Slide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0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Conteúdo2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Conteúdo3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Vídeo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Encerramento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apa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bjetivos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Agenda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Separata1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Separata2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Separata3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Separata4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Conteúdo1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2346</TotalTime>
  <Words>676</Words>
  <Application>Microsoft Office PowerPoint</Application>
  <PresentationFormat>Personalizar</PresentationFormat>
  <Paragraphs>124</Paragraphs>
  <Slides>16</Slides>
  <Notes>3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13</vt:i4>
      </vt:variant>
      <vt:variant>
        <vt:lpstr>Títulos de slides</vt:lpstr>
      </vt:variant>
      <vt:variant>
        <vt:i4>16</vt:i4>
      </vt:variant>
    </vt:vector>
  </HeadingPairs>
  <TitlesOfParts>
    <vt:vector size="34" baseType="lpstr">
      <vt:lpstr>Arial</vt:lpstr>
      <vt:lpstr>Arial Narrow</vt:lpstr>
      <vt:lpstr>Calibri</vt:lpstr>
      <vt:lpstr>Courier New</vt:lpstr>
      <vt:lpstr>Wingdings</vt:lpstr>
      <vt:lpstr>Blank Slide</vt:lpstr>
      <vt:lpstr>Capa</vt:lpstr>
      <vt:lpstr>Objetivos</vt:lpstr>
      <vt:lpstr>Agenda</vt:lpstr>
      <vt:lpstr>Separata1</vt:lpstr>
      <vt:lpstr>Separata2</vt:lpstr>
      <vt:lpstr>Separata3</vt:lpstr>
      <vt:lpstr>Separata4</vt:lpstr>
      <vt:lpstr>Conteúdo1</vt:lpstr>
      <vt:lpstr>Conteúdo2</vt:lpstr>
      <vt:lpstr>Conteúdo3</vt:lpstr>
      <vt:lpstr>Vídeo</vt:lpstr>
      <vt:lpstr>Encerramento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Ronaldo Tapia</cp:lastModifiedBy>
  <cp:revision>405</cp:revision>
  <cp:lastPrinted>2017-01-30T19:00:37Z</cp:lastPrinted>
  <dcterms:created xsi:type="dcterms:W3CDTF">2017-01-30T18:54:37Z</dcterms:created>
  <dcterms:modified xsi:type="dcterms:W3CDTF">2018-01-17T12:28:02Z</dcterms:modified>
</cp:coreProperties>
</file>