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9" r:id="rId2"/>
    <p:sldId id="265" r:id="rId3"/>
    <p:sldId id="260" r:id="rId4"/>
    <p:sldId id="276" r:id="rId5"/>
    <p:sldId id="278" r:id="rId6"/>
    <p:sldId id="279" r:id="rId7"/>
    <p:sldId id="280" r:id="rId8"/>
    <p:sldId id="281" r:id="rId9"/>
    <p:sldId id="283" r:id="rId10"/>
    <p:sldId id="284" r:id="rId11"/>
    <p:sldId id="285" r:id="rId12"/>
    <p:sldId id="286" r:id="rId13"/>
    <p:sldId id="287" r:id="rId14"/>
    <p:sldId id="288" r:id="rId15"/>
    <p:sldId id="289" r:id="rId16"/>
    <p:sldId id="290" r:id="rId17"/>
    <p:sldId id="295" r:id="rId18"/>
    <p:sldId id="291" r:id="rId19"/>
    <p:sldId id="292" r:id="rId20"/>
    <p:sldId id="293" r:id="rId21"/>
    <p:sldId id="294" r:id="rId22"/>
    <p:sldId id="282" r:id="rId23"/>
    <p:sldId id="263" r:id="rId24"/>
    <p:sldId id="267"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2" r:id="rId47"/>
    <p:sldId id="323" r:id="rId48"/>
    <p:sldId id="324" r:id="rId49"/>
    <p:sldId id="325" r:id="rId50"/>
    <p:sldId id="326" r:id="rId51"/>
    <p:sldId id="327" r:id="rId52"/>
    <p:sldId id="328" r:id="rId5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08"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AA8E28-8840-42C8-9FD7-29CB2FBA6215}" type="datetimeFigureOut">
              <a:rPr lang="pt-BR" smtClean="0"/>
              <a:t>03/02/2016</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429DEB-12E9-490F-9B59-3EDC797E8446}" type="slidenum">
              <a:rPr lang="pt-BR" smtClean="0"/>
              <a:t>‹nº›</a:t>
            </a:fld>
            <a:endParaRPr lang="pt-BR"/>
          </a:p>
        </p:txBody>
      </p:sp>
    </p:spTree>
    <p:extLst>
      <p:ext uri="{BB962C8B-B14F-4D97-AF65-F5344CB8AC3E}">
        <p14:creationId xmlns:p14="http://schemas.microsoft.com/office/powerpoint/2010/main" val="1273415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smtClean="0">
              <a:ea typeface="ヒラギノ角ゴ Pro W3"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FE0C5FFE-B865-4CB0-BDE1-F3A4F6F261ED}" type="slidenum">
              <a:rPr lang="en-US"/>
              <a:pPr/>
              <a:t>1</a:t>
            </a:fld>
            <a:endParaRPr lang="en-US"/>
          </a:p>
        </p:txBody>
      </p:sp>
    </p:spTree>
    <p:extLst>
      <p:ext uri="{BB962C8B-B14F-4D97-AF65-F5344CB8AC3E}">
        <p14:creationId xmlns:p14="http://schemas.microsoft.com/office/powerpoint/2010/main" val="1715356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10</a:t>
            </a:fld>
            <a:endParaRPr lang="pt-BR"/>
          </a:p>
        </p:txBody>
      </p:sp>
    </p:spTree>
    <p:extLst>
      <p:ext uri="{BB962C8B-B14F-4D97-AF65-F5344CB8AC3E}">
        <p14:creationId xmlns:p14="http://schemas.microsoft.com/office/powerpoint/2010/main" val="873807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11</a:t>
            </a:fld>
            <a:endParaRPr lang="pt-BR"/>
          </a:p>
        </p:txBody>
      </p:sp>
    </p:spTree>
    <p:extLst>
      <p:ext uri="{BB962C8B-B14F-4D97-AF65-F5344CB8AC3E}">
        <p14:creationId xmlns:p14="http://schemas.microsoft.com/office/powerpoint/2010/main" val="3916671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12</a:t>
            </a:fld>
            <a:endParaRPr lang="pt-BR"/>
          </a:p>
        </p:txBody>
      </p:sp>
    </p:spTree>
    <p:extLst>
      <p:ext uri="{BB962C8B-B14F-4D97-AF65-F5344CB8AC3E}">
        <p14:creationId xmlns:p14="http://schemas.microsoft.com/office/powerpoint/2010/main" val="2577624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13</a:t>
            </a:fld>
            <a:endParaRPr lang="pt-BR"/>
          </a:p>
        </p:txBody>
      </p:sp>
    </p:spTree>
    <p:extLst>
      <p:ext uri="{BB962C8B-B14F-4D97-AF65-F5344CB8AC3E}">
        <p14:creationId xmlns:p14="http://schemas.microsoft.com/office/powerpoint/2010/main" val="320591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14</a:t>
            </a:fld>
            <a:endParaRPr lang="pt-BR"/>
          </a:p>
        </p:txBody>
      </p:sp>
    </p:spTree>
    <p:extLst>
      <p:ext uri="{BB962C8B-B14F-4D97-AF65-F5344CB8AC3E}">
        <p14:creationId xmlns:p14="http://schemas.microsoft.com/office/powerpoint/2010/main" val="3378707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15</a:t>
            </a:fld>
            <a:endParaRPr lang="pt-BR"/>
          </a:p>
        </p:txBody>
      </p:sp>
    </p:spTree>
    <p:extLst>
      <p:ext uri="{BB962C8B-B14F-4D97-AF65-F5344CB8AC3E}">
        <p14:creationId xmlns:p14="http://schemas.microsoft.com/office/powerpoint/2010/main" val="33257124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16</a:t>
            </a:fld>
            <a:endParaRPr lang="pt-BR"/>
          </a:p>
        </p:txBody>
      </p:sp>
    </p:spTree>
    <p:extLst>
      <p:ext uri="{BB962C8B-B14F-4D97-AF65-F5344CB8AC3E}">
        <p14:creationId xmlns:p14="http://schemas.microsoft.com/office/powerpoint/2010/main" val="1491183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17</a:t>
            </a:fld>
            <a:endParaRPr lang="pt-BR"/>
          </a:p>
        </p:txBody>
      </p:sp>
    </p:spTree>
    <p:extLst>
      <p:ext uri="{BB962C8B-B14F-4D97-AF65-F5344CB8AC3E}">
        <p14:creationId xmlns:p14="http://schemas.microsoft.com/office/powerpoint/2010/main" val="3984258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18</a:t>
            </a:fld>
            <a:endParaRPr lang="pt-BR"/>
          </a:p>
        </p:txBody>
      </p:sp>
    </p:spTree>
    <p:extLst>
      <p:ext uri="{BB962C8B-B14F-4D97-AF65-F5344CB8AC3E}">
        <p14:creationId xmlns:p14="http://schemas.microsoft.com/office/powerpoint/2010/main" val="2332990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19</a:t>
            </a:fld>
            <a:endParaRPr lang="pt-BR"/>
          </a:p>
        </p:txBody>
      </p:sp>
    </p:spTree>
    <p:extLst>
      <p:ext uri="{BB962C8B-B14F-4D97-AF65-F5344CB8AC3E}">
        <p14:creationId xmlns:p14="http://schemas.microsoft.com/office/powerpoint/2010/main" val="260843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a:t>
            </a:fld>
            <a:endParaRPr lang="pt-BR"/>
          </a:p>
        </p:txBody>
      </p:sp>
    </p:spTree>
    <p:extLst>
      <p:ext uri="{BB962C8B-B14F-4D97-AF65-F5344CB8AC3E}">
        <p14:creationId xmlns:p14="http://schemas.microsoft.com/office/powerpoint/2010/main" val="2082555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20</a:t>
            </a:fld>
            <a:endParaRPr lang="pt-BR"/>
          </a:p>
        </p:txBody>
      </p:sp>
    </p:spTree>
    <p:extLst>
      <p:ext uri="{BB962C8B-B14F-4D97-AF65-F5344CB8AC3E}">
        <p14:creationId xmlns:p14="http://schemas.microsoft.com/office/powerpoint/2010/main" val="1848597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21</a:t>
            </a:fld>
            <a:endParaRPr lang="pt-BR"/>
          </a:p>
        </p:txBody>
      </p:sp>
    </p:spTree>
    <p:extLst>
      <p:ext uri="{BB962C8B-B14F-4D97-AF65-F5344CB8AC3E}">
        <p14:creationId xmlns:p14="http://schemas.microsoft.com/office/powerpoint/2010/main" val="820108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22</a:t>
            </a:fld>
            <a:endParaRPr lang="pt-BR"/>
          </a:p>
        </p:txBody>
      </p:sp>
    </p:spTree>
    <p:extLst>
      <p:ext uri="{BB962C8B-B14F-4D97-AF65-F5344CB8AC3E}">
        <p14:creationId xmlns:p14="http://schemas.microsoft.com/office/powerpoint/2010/main" val="3344232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23</a:t>
            </a:fld>
            <a:endParaRPr lang="pt-BR"/>
          </a:p>
        </p:txBody>
      </p:sp>
    </p:spTree>
    <p:extLst>
      <p:ext uri="{BB962C8B-B14F-4D97-AF65-F5344CB8AC3E}">
        <p14:creationId xmlns:p14="http://schemas.microsoft.com/office/powerpoint/2010/main" val="36997485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24</a:t>
            </a:fld>
            <a:endParaRPr lang="pt-BR"/>
          </a:p>
        </p:txBody>
      </p:sp>
    </p:spTree>
    <p:extLst>
      <p:ext uri="{BB962C8B-B14F-4D97-AF65-F5344CB8AC3E}">
        <p14:creationId xmlns:p14="http://schemas.microsoft.com/office/powerpoint/2010/main" val="27552635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25</a:t>
            </a:fld>
            <a:endParaRPr lang="pt-BR"/>
          </a:p>
        </p:txBody>
      </p:sp>
    </p:spTree>
    <p:extLst>
      <p:ext uri="{BB962C8B-B14F-4D97-AF65-F5344CB8AC3E}">
        <p14:creationId xmlns:p14="http://schemas.microsoft.com/office/powerpoint/2010/main" val="4131307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26</a:t>
            </a:fld>
            <a:endParaRPr lang="pt-BR"/>
          </a:p>
        </p:txBody>
      </p:sp>
    </p:spTree>
    <p:extLst>
      <p:ext uri="{BB962C8B-B14F-4D97-AF65-F5344CB8AC3E}">
        <p14:creationId xmlns:p14="http://schemas.microsoft.com/office/powerpoint/2010/main" val="36008402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27</a:t>
            </a:fld>
            <a:endParaRPr lang="pt-BR"/>
          </a:p>
        </p:txBody>
      </p:sp>
    </p:spTree>
    <p:extLst>
      <p:ext uri="{BB962C8B-B14F-4D97-AF65-F5344CB8AC3E}">
        <p14:creationId xmlns:p14="http://schemas.microsoft.com/office/powerpoint/2010/main" val="5540069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28</a:t>
            </a:fld>
            <a:endParaRPr lang="pt-BR"/>
          </a:p>
        </p:txBody>
      </p:sp>
    </p:spTree>
    <p:extLst>
      <p:ext uri="{BB962C8B-B14F-4D97-AF65-F5344CB8AC3E}">
        <p14:creationId xmlns:p14="http://schemas.microsoft.com/office/powerpoint/2010/main" val="18787812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29</a:t>
            </a:fld>
            <a:endParaRPr lang="pt-BR"/>
          </a:p>
        </p:txBody>
      </p:sp>
    </p:spTree>
    <p:extLst>
      <p:ext uri="{BB962C8B-B14F-4D97-AF65-F5344CB8AC3E}">
        <p14:creationId xmlns:p14="http://schemas.microsoft.com/office/powerpoint/2010/main" val="4240113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Verificar</a:t>
            </a:r>
            <a:r>
              <a:rPr lang="en-US" dirty="0" smtClean="0"/>
              <a:t> </a:t>
            </a:r>
            <a:r>
              <a:rPr lang="en-US" dirty="0" err="1" smtClean="0"/>
              <a:t>tradução</a:t>
            </a:r>
            <a:endParaRPr lang="en-US" dirty="0"/>
          </a:p>
        </p:txBody>
      </p:sp>
      <p:sp>
        <p:nvSpPr>
          <p:cNvPr id="4" name="Slide Number Placeholder 3"/>
          <p:cNvSpPr>
            <a:spLocks noGrp="1"/>
          </p:cNvSpPr>
          <p:nvPr>
            <p:ph type="sldNum" sz="quarter" idx="10"/>
          </p:nvPr>
        </p:nvSpPr>
        <p:spPr/>
        <p:txBody>
          <a:bodyPr/>
          <a:lstStyle/>
          <a:p>
            <a:fld id="{77303802-B1C5-4F7A-AAC0-8B0D8219AD6F}" type="slidenum">
              <a:rPr lang="en-US" smtClean="0"/>
              <a:pPr/>
              <a:t>3</a:t>
            </a:fld>
            <a:endParaRPr lang="en-US"/>
          </a:p>
        </p:txBody>
      </p:sp>
    </p:spTree>
    <p:extLst>
      <p:ext uri="{BB962C8B-B14F-4D97-AF65-F5344CB8AC3E}">
        <p14:creationId xmlns:p14="http://schemas.microsoft.com/office/powerpoint/2010/main" val="3381334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30</a:t>
            </a:fld>
            <a:endParaRPr lang="pt-BR"/>
          </a:p>
        </p:txBody>
      </p:sp>
    </p:spTree>
    <p:extLst>
      <p:ext uri="{BB962C8B-B14F-4D97-AF65-F5344CB8AC3E}">
        <p14:creationId xmlns:p14="http://schemas.microsoft.com/office/powerpoint/2010/main" val="11199124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31</a:t>
            </a:fld>
            <a:endParaRPr lang="pt-BR"/>
          </a:p>
        </p:txBody>
      </p:sp>
    </p:spTree>
    <p:extLst>
      <p:ext uri="{BB962C8B-B14F-4D97-AF65-F5344CB8AC3E}">
        <p14:creationId xmlns:p14="http://schemas.microsoft.com/office/powerpoint/2010/main" val="33098281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32</a:t>
            </a:fld>
            <a:endParaRPr lang="pt-BR"/>
          </a:p>
        </p:txBody>
      </p:sp>
    </p:spTree>
    <p:extLst>
      <p:ext uri="{BB962C8B-B14F-4D97-AF65-F5344CB8AC3E}">
        <p14:creationId xmlns:p14="http://schemas.microsoft.com/office/powerpoint/2010/main" val="15874360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33</a:t>
            </a:fld>
            <a:endParaRPr lang="pt-BR"/>
          </a:p>
        </p:txBody>
      </p:sp>
    </p:spTree>
    <p:extLst>
      <p:ext uri="{BB962C8B-B14F-4D97-AF65-F5344CB8AC3E}">
        <p14:creationId xmlns:p14="http://schemas.microsoft.com/office/powerpoint/2010/main" val="28485279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34</a:t>
            </a:fld>
            <a:endParaRPr lang="pt-BR"/>
          </a:p>
        </p:txBody>
      </p:sp>
    </p:spTree>
    <p:extLst>
      <p:ext uri="{BB962C8B-B14F-4D97-AF65-F5344CB8AC3E}">
        <p14:creationId xmlns:p14="http://schemas.microsoft.com/office/powerpoint/2010/main" val="26320261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35</a:t>
            </a:fld>
            <a:endParaRPr lang="pt-BR"/>
          </a:p>
        </p:txBody>
      </p:sp>
    </p:spTree>
    <p:extLst>
      <p:ext uri="{BB962C8B-B14F-4D97-AF65-F5344CB8AC3E}">
        <p14:creationId xmlns:p14="http://schemas.microsoft.com/office/powerpoint/2010/main" val="26437904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36</a:t>
            </a:fld>
            <a:endParaRPr lang="pt-BR"/>
          </a:p>
        </p:txBody>
      </p:sp>
    </p:spTree>
    <p:extLst>
      <p:ext uri="{BB962C8B-B14F-4D97-AF65-F5344CB8AC3E}">
        <p14:creationId xmlns:p14="http://schemas.microsoft.com/office/powerpoint/2010/main" val="8664261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37</a:t>
            </a:fld>
            <a:endParaRPr lang="pt-BR"/>
          </a:p>
        </p:txBody>
      </p:sp>
    </p:spTree>
    <p:extLst>
      <p:ext uri="{BB962C8B-B14F-4D97-AF65-F5344CB8AC3E}">
        <p14:creationId xmlns:p14="http://schemas.microsoft.com/office/powerpoint/2010/main" val="17343948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38</a:t>
            </a:fld>
            <a:endParaRPr lang="pt-BR"/>
          </a:p>
        </p:txBody>
      </p:sp>
    </p:spTree>
    <p:extLst>
      <p:ext uri="{BB962C8B-B14F-4D97-AF65-F5344CB8AC3E}">
        <p14:creationId xmlns:p14="http://schemas.microsoft.com/office/powerpoint/2010/main" val="7877851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39</a:t>
            </a:fld>
            <a:endParaRPr lang="pt-BR"/>
          </a:p>
        </p:txBody>
      </p:sp>
    </p:spTree>
    <p:extLst>
      <p:ext uri="{BB962C8B-B14F-4D97-AF65-F5344CB8AC3E}">
        <p14:creationId xmlns:p14="http://schemas.microsoft.com/office/powerpoint/2010/main" val="1491964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4</a:t>
            </a:fld>
            <a:endParaRPr lang="pt-BR"/>
          </a:p>
        </p:txBody>
      </p:sp>
    </p:spTree>
    <p:extLst>
      <p:ext uri="{BB962C8B-B14F-4D97-AF65-F5344CB8AC3E}">
        <p14:creationId xmlns:p14="http://schemas.microsoft.com/office/powerpoint/2010/main" val="20893809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40</a:t>
            </a:fld>
            <a:endParaRPr lang="pt-BR"/>
          </a:p>
        </p:txBody>
      </p:sp>
    </p:spTree>
    <p:extLst>
      <p:ext uri="{BB962C8B-B14F-4D97-AF65-F5344CB8AC3E}">
        <p14:creationId xmlns:p14="http://schemas.microsoft.com/office/powerpoint/2010/main" val="2283474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41</a:t>
            </a:fld>
            <a:endParaRPr lang="pt-BR"/>
          </a:p>
        </p:txBody>
      </p:sp>
    </p:spTree>
    <p:extLst>
      <p:ext uri="{BB962C8B-B14F-4D97-AF65-F5344CB8AC3E}">
        <p14:creationId xmlns:p14="http://schemas.microsoft.com/office/powerpoint/2010/main" val="27625341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42</a:t>
            </a:fld>
            <a:endParaRPr lang="pt-BR"/>
          </a:p>
        </p:txBody>
      </p:sp>
    </p:spTree>
    <p:extLst>
      <p:ext uri="{BB962C8B-B14F-4D97-AF65-F5344CB8AC3E}">
        <p14:creationId xmlns:p14="http://schemas.microsoft.com/office/powerpoint/2010/main" val="25096036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43</a:t>
            </a:fld>
            <a:endParaRPr lang="pt-BR"/>
          </a:p>
        </p:txBody>
      </p:sp>
    </p:spTree>
    <p:extLst>
      <p:ext uri="{BB962C8B-B14F-4D97-AF65-F5344CB8AC3E}">
        <p14:creationId xmlns:p14="http://schemas.microsoft.com/office/powerpoint/2010/main" val="16523833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9DFFC4B-D78C-495B-8669-17122D9AA6CF}" type="slidenum">
              <a:rPr lang="pt-BR" smtClean="0"/>
              <a:t>44</a:t>
            </a:fld>
            <a:endParaRPr lang="pt-BR"/>
          </a:p>
        </p:txBody>
      </p:sp>
    </p:spTree>
    <p:extLst>
      <p:ext uri="{BB962C8B-B14F-4D97-AF65-F5344CB8AC3E}">
        <p14:creationId xmlns:p14="http://schemas.microsoft.com/office/powerpoint/2010/main" val="29688102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45</a:t>
            </a:fld>
            <a:endParaRPr lang="pt-BR"/>
          </a:p>
        </p:txBody>
      </p:sp>
    </p:spTree>
    <p:extLst>
      <p:ext uri="{BB962C8B-B14F-4D97-AF65-F5344CB8AC3E}">
        <p14:creationId xmlns:p14="http://schemas.microsoft.com/office/powerpoint/2010/main" val="28928566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46</a:t>
            </a:fld>
            <a:endParaRPr lang="en-US"/>
          </a:p>
        </p:txBody>
      </p:sp>
    </p:spTree>
    <p:extLst>
      <p:ext uri="{BB962C8B-B14F-4D97-AF65-F5344CB8AC3E}">
        <p14:creationId xmlns:p14="http://schemas.microsoft.com/office/powerpoint/2010/main" val="15376493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47</a:t>
            </a:fld>
            <a:endParaRPr lang="en-US"/>
          </a:p>
        </p:txBody>
      </p:sp>
    </p:spTree>
    <p:extLst>
      <p:ext uri="{BB962C8B-B14F-4D97-AF65-F5344CB8AC3E}">
        <p14:creationId xmlns:p14="http://schemas.microsoft.com/office/powerpoint/2010/main" val="40169415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48</a:t>
            </a:fld>
            <a:endParaRPr lang="en-US"/>
          </a:p>
        </p:txBody>
      </p:sp>
    </p:spTree>
    <p:extLst>
      <p:ext uri="{BB962C8B-B14F-4D97-AF65-F5344CB8AC3E}">
        <p14:creationId xmlns:p14="http://schemas.microsoft.com/office/powerpoint/2010/main" val="14142700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49</a:t>
            </a:fld>
            <a:endParaRPr lang="en-US"/>
          </a:p>
        </p:txBody>
      </p:sp>
    </p:spTree>
    <p:extLst>
      <p:ext uri="{BB962C8B-B14F-4D97-AF65-F5344CB8AC3E}">
        <p14:creationId xmlns:p14="http://schemas.microsoft.com/office/powerpoint/2010/main" val="3413183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5</a:t>
            </a:fld>
            <a:endParaRPr lang="pt-BR"/>
          </a:p>
        </p:txBody>
      </p:sp>
    </p:spTree>
    <p:extLst>
      <p:ext uri="{BB962C8B-B14F-4D97-AF65-F5344CB8AC3E}">
        <p14:creationId xmlns:p14="http://schemas.microsoft.com/office/powerpoint/2010/main" val="19639198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50</a:t>
            </a:fld>
            <a:endParaRPr lang="en-US"/>
          </a:p>
        </p:txBody>
      </p:sp>
    </p:spTree>
    <p:extLst>
      <p:ext uri="{BB962C8B-B14F-4D97-AF65-F5344CB8AC3E}">
        <p14:creationId xmlns:p14="http://schemas.microsoft.com/office/powerpoint/2010/main" val="36689763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77303802-B1C5-4F7A-AAC0-8B0D8219AD6F}" type="slidenum">
              <a:rPr lang="en-US" smtClean="0"/>
              <a:pPr/>
              <a:t>51</a:t>
            </a:fld>
            <a:endParaRPr lang="en-US"/>
          </a:p>
        </p:txBody>
      </p:sp>
    </p:spTree>
    <p:extLst>
      <p:ext uri="{BB962C8B-B14F-4D97-AF65-F5344CB8AC3E}">
        <p14:creationId xmlns:p14="http://schemas.microsoft.com/office/powerpoint/2010/main" val="36534554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52</a:t>
            </a:fld>
            <a:endParaRPr lang="pt-BR"/>
          </a:p>
        </p:txBody>
      </p:sp>
    </p:spTree>
    <p:extLst>
      <p:ext uri="{BB962C8B-B14F-4D97-AF65-F5344CB8AC3E}">
        <p14:creationId xmlns:p14="http://schemas.microsoft.com/office/powerpoint/2010/main" val="2020620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6</a:t>
            </a:fld>
            <a:endParaRPr lang="pt-BR"/>
          </a:p>
        </p:txBody>
      </p:sp>
    </p:spTree>
    <p:extLst>
      <p:ext uri="{BB962C8B-B14F-4D97-AF65-F5344CB8AC3E}">
        <p14:creationId xmlns:p14="http://schemas.microsoft.com/office/powerpoint/2010/main" val="2774296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7</a:t>
            </a:fld>
            <a:endParaRPr lang="pt-BR"/>
          </a:p>
        </p:txBody>
      </p:sp>
    </p:spTree>
    <p:extLst>
      <p:ext uri="{BB962C8B-B14F-4D97-AF65-F5344CB8AC3E}">
        <p14:creationId xmlns:p14="http://schemas.microsoft.com/office/powerpoint/2010/main" val="4107715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8</a:t>
            </a:fld>
            <a:endParaRPr lang="pt-BR"/>
          </a:p>
        </p:txBody>
      </p:sp>
    </p:spTree>
    <p:extLst>
      <p:ext uri="{BB962C8B-B14F-4D97-AF65-F5344CB8AC3E}">
        <p14:creationId xmlns:p14="http://schemas.microsoft.com/office/powerpoint/2010/main" val="1805667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E7429DEB-12E9-490F-9B59-3EDC797E8446}" type="slidenum">
              <a:rPr lang="pt-BR" smtClean="0"/>
              <a:t>9</a:t>
            </a:fld>
            <a:endParaRPr lang="pt-BR"/>
          </a:p>
        </p:txBody>
      </p:sp>
    </p:spTree>
    <p:extLst>
      <p:ext uri="{BB962C8B-B14F-4D97-AF65-F5344CB8AC3E}">
        <p14:creationId xmlns:p14="http://schemas.microsoft.com/office/powerpoint/2010/main" val="354498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1491029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75783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6959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17498" y="283980"/>
            <a:ext cx="994047" cy="398675"/>
          </a:xfrm>
          <a:prstGeom prst="rect">
            <a:avLst/>
          </a:prstGeom>
        </p:spPr>
      </p:pic>
      <p:sp>
        <p:nvSpPr>
          <p:cNvPr id="11" name="Title 1"/>
          <p:cNvSpPr>
            <a:spLocks noGrp="1"/>
          </p:cNvSpPr>
          <p:nvPr>
            <p:ph type="title" hasCustomPrompt="1"/>
          </p:nvPr>
        </p:nvSpPr>
        <p:spPr>
          <a:xfrm>
            <a:off x="3848412" y="283979"/>
            <a:ext cx="7892061" cy="419100"/>
          </a:xfrm>
          <a:prstGeom prst="rect">
            <a:avLst/>
          </a:prstGeom>
        </p:spPr>
        <p:txBody>
          <a:bodyPr anchor="t"/>
          <a:lstStyle>
            <a:lvl1pPr algn="r">
              <a:defRPr sz="2400" b="1">
                <a:solidFill>
                  <a:srgbClr val="4A5C61"/>
                </a:solidFill>
                <a:latin typeface="Arial Narrow"/>
                <a:cs typeface="Arial Narrow"/>
              </a:defRPr>
            </a:lvl1pPr>
          </a:lstStyle>
          <a:p>
            <a:r>
              <a:rPr lang="en-US" dirty="0" smtClean="0"/>
              <a:t>CLICK TO EDIT TITLE</a:t>
            </a:r>
            <a:endParaRPr lang="en-US" dirty="0"/>
          </a:p>
        </p:txBody>
      </p:sp>
      <p:sp>
        <p:nvSpPr>
          <p:cNvPr id="12" name="Text Placeholder 2"/>
          <p:cNvSpPr>
            <a:spLocks noGrp="1"/>
          </p:cNvSpPr>
          <p:nvPr>
            <p:ph type="body" idx="13" hasCustomPrompt="1"/>
          </p:nvPr>
        </p:nvSpPr>
        <p:spPr>
          <a:xfrm>
            <a:off x="451527" y="881350"/>
            <a:ext cx="2771831" cy="639762"/>
          </a:xfrm>
          <a:prstGeom prst="rect">
            <a:avLst/>
          </a:prstGeom>
        </p:spPr>
        <p:txBody>
          <a:bodyPr anchor="t"/>
          <a:lstStyle>
            <a:lvl1pPr marL="0" indent="0">
              <a:buNone/>
              <a:defRPr sz="1800" b="0">
                <a:solidFill>
                  <a:srgbClr val="00739C"/>
                </a:solidFill>
                <a:latin typeface="Arial Narrow"/>
                <a:cs typeface="Arial Narrow"/>
              </a:defRPr>
            </a:lvl1pPr>
            <a:lvl2pPr marL="544148" indent="0">
              <a:buNone/>
              <a:defRPr sz="2400" b="1"/>
            </a:lvl2pPr>
            <a:lvl3pPr marL="1088296" indent="0">
              <a:buNone/>
              <a:defRPr sz="2175" b="1"/>
            </a:lvl3pPr>
            <a:lvl4pPr marL="1632444" indent="0">
              <a:buNone/>
              <a:defRPr sz="1875" b="1"/>
            </a:lvl4pPr>
            <a:lvl5pPr marL="2176592" indent="0">
              <a:buNone/>
              <a:defRPr sz="1875" b="1"/>
            </a:lvl5pPr>
            <a:lvl6pPr marL="2720740" indent="0">
              <a:buNone/>
              <a:defRPr sz="1875" b="1"/>
            </a:lvl6pPr>
            <a:lvl7pPr marL="3264888" indent="0">
              <a:buNone/>
              <a:defRPr sz="1875" b="1"/>
            </a:lvl7pPr>
            <a:lvl8pPr marL="3809036" indent="0">
              <a:buNone/>
              <a:defRPr sz="1875" b="1"/>
            </a:lvl8pPr>
            <a:lvl9pPr marL="4353184" indent="0">
              <a:buNone/>
              <a:defRPr sz="1875" b="1"/>
            </a:lvl9pPr>
          </a:lstStyle>
          <a:p>
            <a:pPr lvl="0"/>
            <a:r>
              <a:rPr lang="en-US" dirty="0" smtClean="0"/>
              <a:t>CLICK TO EDIT SUBTITLE</a:t>
            </a:r>
          </a:p>
        </p:txBody>
      </p:sp>
      <p:sp>
        <p:nvSpPr>
          <p:cNvPr id="13" name="Content Placeholder 2"/>
          <p:cNvSpPr>
            <a:spLocks noGrp="1"/>
          </p:cNvSpPr>
          <p:nvPr>
            <p:ph idx="14"/>
          </p:nvPr>
        </p:nvSpPr>
        <p:spPr>
          <a:xfrm>
            <a:off x="3848412" y="1568146"/>
            <a:ext cx="7892061" cy="4993989"/>
          </a:xfrm>
          <a:prstGeom prst="rect">
            <a:avLst/>
          </a:prstGeom>
        </p:spPr>
        <p:txBody>
          <a:bodyPr/>
          <a:lstStyle>
            <a:lvl1pPr marL="0" indent="0">
              <a:buFontTx/>
              <a:buNone/>
              <a:defRPr sz="2100">
                <a:solidFill>
                  <a:srgbClr val="4A5C61"/>
                </a:solidFill>
                <a:latin typeface="Arial Narrow"/>
                <a:cs typeface="Arial Narrow"/>
              </a:defRPr>
            </a:lvl1pPr>
            <a:lvl2pPr marL="883444" indent="-339329">
              <a:buSzPct val="100000"/>
              <a:buFont typeface="Arial"/>
              <a:buChar char="•"/>
              <a:defRPr sz="2100">
                <a:solidFill>
                  <a:srgbClr val="4A5C61"/>
                </a:solidFill>
                <a:latin typeface="Arial Narrow"/>
                <a:cs typeface="Arial Narrow"/>
              </a:defRPr>
            </a:lvl2pPr>
            <a:lvl3pPr marL="1359694" indent="-271463">
              <a:buSzPct val="70000"/>
              <a:buFont typeface="Courier New"/>
              <a:buChar char="o"/>
              <a:defRPr sz="2100">
                <a:solidFill>
                  <a:srgbClr val="4A5C61"/>
                </a:solidFill>
                <a:latin typeface="Arial Narrow"/>
                <a:cs typeface="Arial Narrow"/>
              </a:defRPr>
            </a:lvl3pPr>
            <a:lvl4pPr marL="1903810" indent="-271463">
              <a:buSzPct val="100000"/>
              <a:buFont typeface="Lucida Grande"/>
              <a:buChar char="–"/>
              <a:defRPr sz="2100">
                <a:solidFill>
                  <a:srgbClr val="4A5C61"/>
                </a:solidFill>
                <a:latin typeface="Arial Narrow"/>
                <a:cs typeface="Arial Narrow"/>
              </a:defRPr>
            </a:lvl4pPr>
            <a:lvl5pPr>
              <a:defRPr sz="21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8510520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v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5516884" y="3539729"/>
            <a:ext cx="6040201" cy="322659"/>
          </a:xfrm>
          <a:prstGeom prst="rect">
            <a:avLst/>
          </a:prstGeom>
        </p:spPr>
        <p:txBody>
          <a:bodyPr anchor="ctr"/>
          <a:lstStyle>
            <a:lvl1pPr algn="r">
              <a:defRPr sz="1650" b="1">
                <a:solidFill>
                  <a:srgbClr val="1CB5C5"/>
                </a:solidFill>
                <a:latin typeface="Arial Narrow"/>
                <a:cs typeface="Arial Narrow"/>
              </a:defRPr>
            </a:lvl1pPr>
          </a:lstStyle>
          <a:p>
            <a:r>
              <a:rPr lang="en-US" dirty="0" smtClean="0"/>
              <a:t>NOME SOBRENOME, MÊS ANO</a:t>
            </a:r>
            <a:endParaRPr lang="en-US" dirty="0"/>
          </a:p>
        </p:txBody>
      </p:sp>
      <p:sp>
        <p:nvSpPr>
          <p:cNvPr id="5" name="Text Placeholder 2"/>
          <p:cNvSpPr>
            <a:spLocks noGrp="1"/>
          </p:cNvSpPr>
          <p:nvPr>
            <p:ph type="body" idx="13" hasCustomPrompt="1"/>
          </p:nvPr>
        </p:nvSpPr>
        <p:spPr>
          <a:xfrm>
            <a:off x="5516884" y="998935"/>
            <a:ext cx="6040201" cy="1833241"/>
          </a:xfrm>
          <a:prstGeom prst="rect">
            <a:avLst/>
          </a:prstGeom>
        </p:spPr>
        <p:txBody>
          <a:bodyPr anchor="t"/>
          <a:lstStyle>
            <a:lvl1pPr marL="0" indent="0" algn="r">
              <a:buNone/>
              <a:defRPr sz="4650" b="0">
                <a:solidFill>
                  <a:schemeClr val="bg1"/>
                </a:solidFill>
                <a:latin typeface="Arial Narrow"/>
                <a:cs typeface="Arial Narrow"/>
              </a:defRPr>
            </a:lvl1pPr>
            <a:lvl2pPr marL="544148" indent="0">
              <a:buNone/>
              <a:defRPr sz="2400" b="1"/>
            </a:lvl2pPr>
            <a:lvl3pPr marL="1088296" indent="0">
              <a:buNone/>
              <a:defRPr sz="2175" b="1"/>
            </a:lvl3pPr>
            <a:lvl4pPr marL="1632444" indent="0">
              <a:buNone/>
              <a:defRPr sz="1875" b="1"/>
            </a:lvl4pPr>
            <a:lvl5pPr marL="2176592" indent="0">
              <a:buNone/>
              <a:defRPr sz="1875" b="1"/>
            </a:lvl5pPr>
            <a:lvl6pPr marL="2720740" indent="0">
              <a:buNone/>
              <a:defRPr sz="1875" b="1"/>
            </a:lvl6pPr>
            <a:lvl7pPr marL="3264888" indent="0">
              <a:buNone/>
              <a:defRPr sz="1875" b="1"/>
            </a:lvl7pPr>
            <a:lvl8pPr marL="3809036" indent="0">
              <a:buNone/>
              <a:defRPr sz="1875" b="1"/>
            </a:lvl8pPr>
            <a:lvl9pPr marL="4353184" indent="0">
              <a:buNone/>
              <a:defRPr sz="1875" b="1"/>
            </a:lvl9pPr>
          </a:lstStyle>
          <a:p>
            <a:pPr lvl="0"/>
            <a:r>
              <a:rPr lang="en-US" dirty="0" smtClean="0"/>
              <a:t>CLICK TO EDIT TITLE</a:t>
            </a:r>
          </a:p>
        </p:txBody>
      </p:sp>
    </p:spTree>
    <p:extLst>
      <p:ext uri="{BB962C8B-B14F-4D97-AF65-F5344CB8AC3E}">
        <p14:creationId xmlns:p14="http://schemas.microsoft.com/office/powerpoint/2010/main" val="270038858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ase_2">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6724" y="1568173"/>
            <a:ext cx="7813328" cy="4993988"/>
          </a:xfrm>
          <a:prstGeom prst="rect">
            <a:avLst/>
          </a:prstGeom>
        </p:spPr>
        <p:txBody>
          <a:bodyPr lIns="244899" tIns="122456" rIns="244899" bIns="122456"/>
          <a:lstStyle>
            <a:lvl1pPr marL="0" indent="0">
              <a:buFontTx/>
              <a:buNone/>
              <a:defRPr sz="2025">
                <a:solidFill>
                  <a:srgbClr val="4A5C61"/>
                </a:solidFill>
                <a:latin typeface="Arial Narrow"/>
                <a:cs typeface="Arial Narrow"/>
              </a:defRPr>
            </a:lvl1pPr>
            <a:lvl2pPr marL="881774" indent="-338689">
              <a:buSzPct val="100000"/>
              <a:buFont typeface="Arial"/>
              <a:buChar char="•"/>
              <a:defRPr sz="2025">
                <a:solidFill>
                  <a:srgbClr val="4A5C61"/>
                </a:solidFill>
                <a:latin typeface="Arial Narrow"/>
                <a:cs typeface="Arial Narrow"/>
              </a:defRPr>
            </a:lvl2pPr>
            <a:lvl3pPr marL="1357121" indent="-270961">
              <a:buSzPct val="70000"/>
              <a:buFont typeface="Courier New"/>
              <a:buChar char="o"/>
              <a:defRPr sz="2025">
                <a:solidFill>
                  <a:srgbClr val="4A5C61"/>
                </a:solidFill>
                <a:latin typeface="Arial Narrow"/>
                <a:cs typeface="Arial Narrow"/>
              </a:defRPr>
            </a:lvl3pPr>
            <a:lvl4pPr marL="1900205" indent="-270961">
              <a:buSzPct val="100000"/>
              <a:buFont typeface="Lucida Grande"/>
              <a:buChar char="–"/>
              <a:defRPr sz="2025">
                <a:solidFill>
                  <a:srgbClr val="4A5C61"/>
                </a:solidFill>
                <a:latin typeface="Arial Narrow"/>
                <a:cs typeface="Arial Narrow"/>
              </a:defRPr>
            </a:lvl4pPr>
            <a:lvl5pPr>
              <a:defRPr sz="2025">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hasCustomPrompt="1"/>
          </p:nvPr>
        </p:nvSpPr>
        <p:spPr>
          <a:xfrm>
            <a:off x="3927994" y="283985"/>
            <a:ext cx="7892058" cy="419100"/>
          </a:xfrm>
          <a:prstGeom prst="rect">
            <a:avLst/>
          </a:prstGeom>
        </p:spPr>
        <p:txBody>
          <a:bodyPr lIns="91271" tIns="45638" rIns="91271" bIns="45638" anchor="t"/>
          <a:lstStyle>
            <a:lvl1pPr algn="r">
              <a:defRPr sz="2400" b="1">
                <a:solidFill>
                  <a:srgbClr val="4A5C61"/>
                </a:solidFill>
                <a:latin typeface="Arial Narrow"/>
                <a:cs typeface="Arial Narrow"/>
              </a:defRPr>
            </a:lvl1pPr>
          </a:lstStyle>
          <a:p>
            <a:r>
              <a:rPr lang="en-US" dirty="0" smtClean="0"/>
              <a:t>CLICK TO EDIT TITLE</a:t>
            </a:r>
            <a:endParaRPr lang="en-US" dirty="0"/>
          </a:p>
        </p:txBody>
      </p:sp>
      <p:sp>
        <p:nvSpPr>
          <p:cNvPr id="5" name="Text Placeholder 2"/>
          <p:cNvSpPr>
            <a:spLocks noGrp="1"/>
          </p:cNvSpPr>
          <p:nvPr>
            <p:ph type="body" idx="13" hasCustomPrompt="1"/>
          </p:nvPr>
        </p:nvSpPr>
        <p:spPr>
          <a:xfrm>
            <a:off x="335250" y="881377"/>
            <a:ext cx="2771831" cy="639761"/>
          </a:xfrm>
          <a:prstGeom prst="rect">
            <a:avLst/>
          </a:prstGeom>
        </p:spPr>
        <p:txBody>
          <a:bodyPr lIns="91271" tIns="45638" rIns="91271" bIns="45638" anchor="t"/>
          <a:lstStyle>
            <a:lvl1pPr marL="0" indent="0">
              <a:buNone/>
              <a:defRPr sz="1725" b="0">
                <a:solidFill>
                  <a:srgbClr val="00739C"/>
                </a:solidFill>
                <a:latin typeface="Arial Narrow"/>
                <a:cs typeface="Arial Narrow"/>
              </a:defRPr>
            </a:lvl1pPr>
            <a:lvl2pPr marL="543122" indent="0">
              <a:buNone/>
              <a:defRPr sz="2400" b="1"/>
            </a:lvl2pPr>
            <a:lvl3pPr marL="1086240" indent="0">
              <a:buNone/>
              <a:defRPr sz="2025" b="1"/>
            </a:lvl3pPr>
            <a:lvl4pPr marL="1629356" indent="0">
              <a:buNone/>
              <a:defRPr sz="1725" b="1"/>
            </a:lvl4pPr>
            <a:lvl5pPr marL="2172476" indent="0">
              <a:buNone/>
              <a:defRPr sz="1725" b="1"/>
            </a:lvl5pPr>
            <a:lvl6pPr marL="2715594" indent="0">
              <a:buNone/>
              <a:defRPr sz="1725" b="1"/>
            </a:lvl6pPr>
            <a:lvl7pPr marL="3258712" indent="0">
              <a:buNone/>
              <a:defRPr sz="1725" b="1"/>
            </a:lvl7pPr>
            <a:lvl8pPr marL="3801829" indent="0">
              <a:buNone/>
              <a:defRPr sz="1725" b="1"/>
            </a:lvl8pPr>
            <a:lvl9pPr marL="4344948" indent="0">
              <a:buNone/>
              <a:defRPr sz="1725" b="1"/>
            </a:lvl9pPr>
          </a:lstStyle>
          <a:p>
            <a:pPr lvl="0"/>
            <a:r>
              <a:rPr lang="en-US" dirty="0" smtClean="0"/>
              <a:t>CLICK TO EDIT SUBTITLE</a:t>
            </a:r>
          </a:p>
        </p:txBody>
      </p:sp>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4353" y="218801"/>
            <a:ext cx="1370449" cy="549851"/>
          </a:xfrm>
          <a:prstGeom prst="rect">
            <a:avLst/>
          </a:prstGeom>
        </p:spPr>
      </p:pic>
    </p:spTree>
    <p:extLst>
      <p:ext uri="{BB962C8B-B14F-4D97-AF65-F5344CB8AC3E}">
        <p14:creationId xmlns:p14="http://schemas.microsoft.com/office/powerpoint/2010/main" val="31519114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hapter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0" y="3429006"/>
            <a:ext cx="6096000" cy="553643"/>
          </a:xfrm>
          <a:prstGeom prst="rect">
            <a:avLst/>
          </a:prstGeom>
        </p:spPr>
        <p:txBody>
          <a:bodyPr lIns="91382" tIns="45691" rIns="91382" bIns="45691" anchor="t"/>
          <a:lstStyle>
            <a:lvl1pPr algn="l">
              <a:defRPr sz="3075">
                <a:solidFill>
                  <a:schemeClr val="bg1"/>
                </a:solidFill>
                <a:latin typeface="Arial Narrow"/>
                <a:cs typeface="Arial Narrow"/>
              </a:defRPr>
            </a:lvl1pPr>
          </a:lstStyle>
          <a:p>
            <a:r>
              <a:rPr lang="en-US" dirty="0" smtClean="0"/>
              <a:t>CLICK TO EDIT CHAPTER</a:t>
            </a:r>
            <a:endParaRPr lang="en-US" dirty="0"/>
          </a:p>
        </p:txBody>
      </p:sp>
      <p:sp>
        <p:nvSpPr>
          <p:cNvPr id="3" name="Picture Placeholder 9"/>
          <p:cNvSpPr>
            <a:spLocks noGrp="1"/>
          </p:cNvSpPr>
          <p:nvPr>
            <p:ph type="pic" sz="quarter" idx="15" hasCustomPrompt="1"/>
          </p:nvPr>
        </p:nvSpPr>
        <p:spPr>
          <a:xfrm>
            <a:off x="6069799" y="2027652"/>
            <a:ext cx="1001693" cy="1001303"/>
          </a:xfrm>
          <a:prstGeom prst="rect">
            <a:avLst/>
          </a:prstGeom>
        </p:spPr>
        <p:txBody>
          <a:bodyPr vert="horz" lIns="91382" tIns="45691" rIns="91382" bIns="45691" anchor="ctr"/>
          <a:lstStyle>
            <a:lvl1pPr marL="0" indent="0" algn="ctr">
              <a:buNone/>
              <a:defRPr sz="825">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r>
              <a:rPr lang="en-US" dirty="0" err="1" smtClean="0"/>
              <a:t>disponível</a:t>
            </a:r>
            <a:r>
              <a:rPr lang="en-US" dirty="0" smtClean="0"/>
              <a:t> no </a:t>
            </a:r>
            <a:r>
              <a:rPr lang="en-US" dirty="0" err="1" smtClean="0"/>
              <a:t>Guia</a:t>
            </a:r>
            <a:r>
              <a:rPr lang="en-US" dirty="0" smtClean="0"/>
              <a:t> de </a:t>
            </a:r>
            <a:r>
              <a:rPr lang="en-US" dirty="0" err="1" smtClean="0"/>
              <a:t>Uso</a:t>
            </a:r>
            <a:r>
              <a:rPr lang="en-US" dirty="0" smtClean="0"/>
              <a:t> do PPT</a:t>
            </a:r>
            <a:endParaRPr lang="en-US" dirty="0"/>
          </a:p>
        </p:txBody>
      </p:sp>
    </p:spTree>
    <p:extLst>
      <p:ext uri="{BB962C8B-B14F-4D97-AF65-F5344CB8AC3E}">
        <p14:creationId xmlns:p14="http://schemas.microsoft.com/office/powerpoint/2010/main" val="1238162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hapter_2">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6069796" y="2027648"/>
            <a:ext cx="1001693" cy="1001301"/>
          </a:xfrm>
          <a:prstGeom prst="rect">
            <a:avLst/>
          </a:prstGeom>
        </p:spPr>
        <p:txBody>
          <a:bodyPr vert="horz" anchor="ctr"/>
          <a:lstStyle>
            <a:lvl1pPr marL="0" indent="0" algn="ctr">
              <a:buNone/>
              <a:defRPr sz="825">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r>
              <a:rPr lang="en-US" dirty="0" err="1" smtClean="0"/>
              <a:t>disponível</a:t>
            </a:r>
            <a:r>
              <a:rPr lang="en-US" dirty="0" smtClean="0"/>
              <a:t> no </a:t>
            </a:r>
            <a:r>
              <a:rPr lang="en-US" dirty="0" err="1" smtClean="0"/>
              <a:t>Guia</a:t>
            </a:r>
            <a:r>
              <a:rPr lang="en-US" dirty="0" smtClean="0"/>
              <a:t> de </a:t>
            </a:r>
            <a:r>
              <a:rPr lang="en-US" dirty="0" err="1" smtClean="0"/>
              <a:t>Uso</a:t>
            </a:r>
            <a:r>
              <a:rPr lang="en-US" dirty="0" smtClean="0"/>
              <a:t> do PPT</a:t>
            </a:r>
            <a:endParaRPr lang="en-US" dirty="0"/>
          </a:p>
        </p:txBody>
      </p:sp>
      <p:sp>
        <p:nvSpPr>
          <p:cNvPr id="5" name="Title 1"/>
          <p:cNvSpPr>
            <a:spLocks noGrp="1"/>
          </p:cNvSpPr>
          <p:nvPr>
            <p:ph type="title" hasCustomPrompt="1"/>
          </p:nvPr>
        </p:nvSpPr>
        <p:spPr>
          <a:xfrm>
            <a:off x="6096000" y="3429000"/>
            <a:ext cx="6096000" cy="553641"/>
          </a:xfrm>
          <a:prstGeom prst="rect">
            <a:avLst/>
          </a:prstGeom>
        </p:spPr>
        <p:txBody>
          <a:bodyPr anchor="t"/>
          <a:lstStyle>
            <a:lvl1pPr algn="l">
              <a:defRPr sz="3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16766241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Expanded 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17507" y="283988"/>
            <a:ext cx="994047" cy="398675"/>
          </a:xfrm>
          <a:prstGeom prst="rect">
            <a:avLst/>
          </a:prstGeom>
        </p:spPr>
      </p:pic>
      <p:sp>
        <p:nvSpPr>
          <p:cNvPr id="10" name="Content Placeholder 2"/>
          <p:cNvSpPr>
            <a:spLocks noGrp="1"/>
          </p:cNvSpPr>
          <p:nvPr>
            <p:ph idx="1"/>
          </p:nvPr>
        </p:nvSpPr>
        <p:spPr>
          <a:xfrm>
            <a:off x="451526" y="1568150"/>
            <a:ext cx="11288946" cy="4993991"/>
          </a:xfrm>
          <a:prstGeom prst="rect">
            <a:avLst/>
          </a:prstGeom>
        </p:spPr>
        <p:txBody>
          <a:bodyPr lIns="91382" tIns="45691" rIns="91382" bIns="45691"/>
          <a:lstStyle>
            <a:lvl1pPr marL="0" indent="0">
              <a:buFontTx/>
              <a:buNone/>
              <a:defRPr sz="2100">
                <a:solidFill>
                  <a:srgbClr val="4A5C61"/>
                </a:solidFill>
                <a:latin typeface="Arial Narrow"/>
                <a:cs typeface="Arial Narrow"/>
              </a:defRPr>
            </a:lvl1pPr>
            <a:lvl2pPr marL="882888" indent="-339116">
              <a:buSzPct val="100000"/>
              <a:buFont typeface="Arial"/>
              <a:buChar char="•"/>
              <a:defRPr sz="2100">
                <a:solidFill>
                  <a:srgbClr val="4A5C61"/>
                </a:solidFill>
                <a:latin typeface="Arial Narrow"/>
                <a:cs typeface="Arial Narrow"/>
              </a:defRPr>
            </a:lvl2pPr>
            <a:lvl3pPr marL="1358837" indent="-271292">
              <a:buSzPct val="70000"/>
              <a:buFont typeface="Courier New"/>
              <a:buChar char="o"/>
              <a:defRPr sz="2100">
                <a:solidFill>
                  <a:srgbClr val="4A5C61"/>
                </a:solidFill>
                <a:latin typeface="Arial Narrow"/>
                <a:cs typeface="Arial Narrow"/>
              </a:defRPr>
            </a:lvl3pPr>
            <a:lvl4pPr marL="1902612" indent="-271292">
              <a:buSzPct val="100000"/>
              <a:buFont typeface="Lucida Grande"/>
              <a:buChar char="–"/>
              <a:defRPr sz="2100">
                <a:solidFill>
                  <a:srgbClr val="4A5C61"/>
                </a:solidFill>
                <a:latin typeface="Arial Narrow"/>
                <a:cs typeface="Arial Narrow"/>
              </a:defRPr>
            </a:lvl4pPr>
            <a:lvl5pPr>
              <a:defRPr sz="21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hasCustomPrompt="1"/>
          </p:nvPr>
        </p:nvSpPr>
        <p:spPr>
          <a:xfrm>
            <a:off x="3848422" y="283979"/>
            <a:ext cx="7892060" cy="419100"/>
          </a:xfrm>
          <a:prstGeom prst="rect">
            <a:avLst/>
          </a:prstGeom>
        </p:spPr>
        <p:txBody>
          <a:bodyPr lIns="91382" tIns="45691" rIns="91382" bIns="45691" anchor="t"/>
          <a:lstStyle>
            <a:lvl1pPr algn="r">
              <a:defRPr sz="2400" b="1">
                <a:solidFill>
                  <a:srgbClr val="4A5C61"/>
                </a:solidFill>
                <a:latin typeface="Arial Narrow"/>
                <a:cs typeface="Arial Narrow"/>
              </a:defRPr>
            </a:lvl1pPr>
          </a:lstStyle>
          <a:p>
            <a:r>
              <a:rPr lang="en-US" dirty="0" smtClean="0"/>
              <a:t>CLICK TO EDIT TITLE</a:t>
            </a:r>
            <a:endParaRPr lang="en-US" dirty="0"/>
          </a:p>
        </p:txBody>
      </p:sp>
      <p:sp>
        <p:nvSpPr>
          <p:cNvPr id="13" name="Text Placeholder 2"/>
          <p:cNvSpPr>
            <a:spLocks noGrp="1"/>
          </p:cNvSpPr>
          <p:nvPr>
            <p:ph type="body" idx="13" hasCustomPrompt="1"/>
          </p:nvPr>
        </p:nvSpPr>
        <p:spPr>
          <a:xfrm>
            <a:off x="451541" y="881354"/>
            <a:ext cx="2771831" cy="639763"/>
          </a:xfrm>
          <a:prstGeom prst="rect">
            <a:avLst/>
          </a:prstGeom>
        </p:spPr>
        <p:txBody>
          <a:bodyPr lIns="91382" tIns="45691" rIns="91382" bIns="45691" anchor="t"/>
          <a:lstStyle>
            <a:lvl1pPr marL="0" indent="0">
              <a:buNone/>
              <a:defRPr sz="1800" b="0">
                <a:solidFill>
                  <a:srgbClr val="00739C"/>
                </a:solidFill>
                <a:latin typeface="Arial Narrow"/>
                <a:cs typeface="Arial Narrow"/>
              </a:defRPr>
            </a:lvl1pPr>
            <a:lvl2pPr marL="543807" indent="0">
              <a:buNone/>
              <a:defRPr sz="2400" b="1"/>
            </a:lvl2pPr>
            <a:lvl3pPr marL="1087610" indent="0">
              <a:buNone/>
              <a:defRPr sz="2100" b="1"/>
            </a:lvl3pPr>
            <a:lvl4pPr marL="1631416" indent="0">
              <a:buNone/>
              <a:defRPr sz="1875" b="1"/>
            </a:lvl4pPr>
            <a:lvl5pPr marL="2175223" indent="0">
              <a:buNone/>
              <a:defRPr sz="1875" b="1"/>
            </a:lvl5pPr>
            <a:lvl6pPr marL="2719027" indent="0">
              <a:buNone/>
              <a:defRPr sz="1875" b="1"/>
            </a:lvl6pPr>
            <a:lvl7pPr marL="3262832" indent="0">
              <a:buNone/>
              <a:defRPr sz="1875" b="1"/>
            </a:lvl7pPr>
            <a:lvl8pPr marL="3806640" indent="0">
              <a:buNone/>
              <a:defRPr sz="1875" b="1"/>
            </a:lvl8pPr>
            <a:lvl9pPr marL="4350442" indent="0">
              <a:buNone/>
              <a:defRPr sz="1875" b="1"/>
            </a:lvl9pPr>
          </a:lstStyle>
          <a:p>
            <a:pPr lvl="0"/>
            <a:r>
              <a:rPr lang="en-US" dirty="0" smtClean="0"/>
              <a:t>CLICK TO EDIT SUBTITLE</a:t>
            </a:r>
          </a:p>
        </p:txBody>
      </p:sp>
    </p:spTree>
    <p:extLst>
      <p:ext uri="{BB962C8B-B14F-4D97-AF65-F5344CB8AC3E}">
        <p14:creationId xmlns:p14="http://schemas.microsoft.com/office/powerpoint/2010/main" val="4031124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4208276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2402736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82114A43-D5FD-40EE-BE1C-F37D6A574F24}" type="datetimeFigureOut">
              <a:rPr lang="pt-BR" smtClean="0"/>
              <a:t>03/02/2016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3420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82114A43-D5FD-40EE-BE1C-F37D6A574F24}" type="datetimeFigureOut">
              <a:rPr lang="pt-BR" smtClean="0"/>
              <a:t>03/02/2016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268834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82114A43-D5FD-40EE-BE1C-F37D6A574F24}" type="datetimeFigureOut">
              <a:rPr lang="pt-BR" smtClean="0"/>
              <a:t>03/02/2016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2515813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82114A43-D5FD-40EE-BE1C-F37D6A574F24}" type="datetimeFigureOut">
              <a:rPr lang="pt-BR" smtClean="0"/>
              <a:t>03/02/2016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4084926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2114A43-D5FD-40EE-BE1C-F37D6A574F24}" type="datetimeFigureOut">
              <a:rPr lang="pt-BR" smtClean="0"/>
              <a:t>03/02/2016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126126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2114A43-D5FD-40EE-BE1C-F37D6A574F24}" type="datetimeFigureOut">
              <a:rPr lang="pt-BR" smtClean="0"/>
              <a:t>03/02/2016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06D1DF36-4DBD-4759-ADA5-87D4F35E731F}" type="slidenum">
              <a:rPr lang="pt-BR" smtClean="0"/>
              <a:t>‹nº›</a:t>
            </a:fld>
            <a:endParaRPr lang="pt-BR"/>
          </a:p>
        </p:txBody>
      </p:sp>
    </p:spTree>
    <p:extLst>
      <p:ext uri="{BB962C8B-B14F-4D97-AF65-F5344CB8AC3E}">
        <p14:creationId xmlns:p14="http://schemas.microsoft.com/office/powerpoint/2010/main" val="4089535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114A43-D5FD-40EE-BE1C-F37D6A574F24}" type="datetimeFigureOut">
              <a:rPr lang="pt-BR" smtClean="0"/>
              <a:t>03/02/2016</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D1DF36-4DBD-4759-ADA5-87D4F35E731F}" type="slidenum">
              <a:rPr lang="pt-BR" smtClean="0"/>
              <a:t>‹nº›</a:t>
            </a:fld>
            <a:endParaRPr lang="pt-BR"/>
          </a:p>
        </p:txBody>
      </p:sp>
    </p:spTree>
    <p:extLst>
      <p:ext uri="{BB962C8B-B14F-4D97-AF65-F5344CB8AC3E}">
        <p14:creationId xmlns:p14="http://schemas.microsoft.com/office/powerpoint/2010/main" val="3950461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 id="2147483667" r:id="rId16"/>
    <p:sldLayoutId id="2147483668"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1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2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png"/><Relationship Id="rId7"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hyperlink" Target="http://tdn.totvs.com/pages/viewpage.action?pageId=42042143"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hyperlink" Target="http://tdn.totvs.com/pages/viewpage.action?pageId=4812694"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png"/><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hyperlink" Target="http://www.totvs.com/suporte"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tdn.totvs.com/pages/viewpage.action?pageId=126192112"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20.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19.png"/><Relationship Id="rId2" Type="http://schemas.openxmlformats.org/officeDocument/2006/relationships/notesSlide" Target="../notesSlides/notesSlide52.xml"/><Relationship Id="rId1" Type="http://schemas.openxmlformats.org/officeDocument/2006/relationships/slideLayout" Target="../slideLayouts/slideLayout17.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21.jpe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10" Type="http://schemas.openxmlformats.org/officeDocument/2006/relationships/image" Target="../media/image22.png"/><Relationship Id="rId4" Type="http://schemas.openxmlformats.org/officeDocument/2006/relationships/image" Target="../media/image2.png"/><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2.pn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0.png"/><Relationship Id="rId7"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7.emf"/><Relationship Id="rId5" Type="http://schemas.openxmlformats.org/officeDocument/2006/relationships/image" Target="../media/image2.png"/><Relationship Id="rId10" Type="http://schemas.openxmlformats.org/officeDocument/2006/relationships/image" Target="../media/image21.jpeg"/><Relationship Id="rId4" Type="http://schemas.openxmlformats.org/officeDocument/2006/relationships/hyperlink" Target="http://www.receita.fazenda.gov.br/" TargetMode="External"/><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FEVEREIRO/2016</a:t>
            </a:r>
            <a:endParaRPr lang="en-US" dirty="0"/>
          </a:p>
        </p:txBody>
      </p:sp>
      <p:sp>
        <p:nvSpPr>
          <p:cNvPr id="3" name="Text Placeholder 2"/>
          <p:cNvSpPr>
            <a:spLocks noGrp="1"/>
          </p:cNvSpPr>
          <p:nvPr>
            <p:ph type="body" idx="13"/>
          </p:nvPr>
        </p:nvSpPr>
        <p:spPr>
          <a:xfrm>
            <a:off x="4088295" y="998935"/>
            <a:ext cx="7466657" cy="1833241"/>
          </a:xfrm>
        </p:spPr>
        <p:txBody>
          <a:bodyPr/>
          <a:lstStyle/>
          <a:p>
            <a:r>
              <a:rPr lang="en-US" dirty="0" smtClean="0">
                <a:solidFill>
                  <a:srgbClr val="FFFFFF"/>
                </a:solidFill>
              </a:rPr>
              <a:t>DIRF 2016</a:t>
            </a:r>
          </a:p>
        </p:txBody>
      </p:sp>
    </p:spTree>
    <p:extLst>
      <p:ext uri="{BB962C8B-B14F-4D97-AF65-F5344CB8AC3E}">
        <p14:creationId xmlns:p14="http://schemas.microsoft.com/office/powerpoint/2010/main" val="3712208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O </a:t>
            </a:r>
            <a:r>
              <a:rPr lang="pt-BR" sz="1500" b="1" dirty="0" smtClean="0">
                <a:solidFill>
                  <a:srgbClr val="4A5C61"/>
                </a:solidFill>
                <a:latin typeface="Arial Narrow" pitchFamily="34" charset="0"/>
                <a:cs typeface="Helvetica"/>
              </a:rPr>
              <a:t>contribuinte </a:t>
            </a:r>
            <a:r>
              <a:rPr lang="pt-BR" sz="1500" b="1" dirty="0">
                <a:solidFill>
                  <a:srgbClr val="4A5C61"/>
                </a:solidFill>
                <a:latin typeface="Arial Narrow" pitchFamily="34" charset="0"/>
                <a:cs typeface="Helvetica"/>
              </a:rPr>
              <a:t>deve utilizar um dos seguintes programas geradores de declarações originais ou</a:t>
            </a:r>
          </a:p>
          <a:p>
            <a:pPr algn="just"/>
            <a:r>
              <a:rPr lang="pt-BR" sz="1500" b="1" dirty="0">
                <a:solidFill>
                  <a:srgbClr val="4A5C61"/>
                </a:solidFill>
                <a:latin typeface="Arial Narrow" pitchFamily="34" charset="0"/>
                <a:cs typeface="Helvetica"/>
              </a:rPr>
              <a:t>retificadoras</a:t>
            </a:r>
            <a:r>
              <a:rPr lang="pt-BR" sz="1500" b="1" dirty="0" smtClean="0">
                <a:solidFill>
                  <a:srgbClr val="4A5C61"/>
                </a:solidFill>
                <a:latin typeface="Arial Narrow" pitchFamily="34" charset="0"/>
                <a:cs typeface="Helvetica"/>
              </a:rPr>
              <a:t>:</a:t>
            </a:r>
          </a:p>
          <a:p>
            <a:pPr algn="just"/>
            <a:endParaRPr lang="pt-BR" sz="1500" b="1" dirty="0">
              <a:solidFill>
                <a:srgbClr val="4A5C61"/>
              </a:solidFill>
              <a:latin typeface="Arial Narrow" pitchFamily="34" charset="0"/>
              <a:cs typeface="Helvetica"/>
            </a:endParaRPr>
          </a:p>
          <a:p>
            <a:pPr marL="285750" indent="-285750" algn="just">
              <a:buFont typeface="Wingdings" panose="05000000000000000000" pitchFamily="2" charset="2"/>
              <a:buChar char="Ø"/>
            </a:pPr>
            <a:r>
              <a:rPr lang="pt-BR" sz="1500" b="1" dirty="0" smtClean="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2011 – anos-calendário 2010 (normal) e 2011, nos casos de situação especial.</a:t>
            </a:r>
          </a:p>
          <a:p>
            <a:pPr marL="285750" indent="-285750" algn="just">
              <a:buFont typeface="Wingdings" panose="05000000000000000000" pitchFamily="2" charset="2"/>
              <a:buChar char="Ø"/>
            </a:pPr>
            <a:r>
              <a:rPr lang="pt-BR" sz="1500" b="1" dirty="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2012 – anos-calendário 2011 (normal) e 2012, nos casos de situação especial.</a:t>
            </a:r>
          </a:p>
          <a:p>
            <a:pPr marL="285750" indent="-285750" algn="just">
              <a:buFont typeface="Wingdings" panose="05000000000000000000" pitchFamily="2" charset="2"/>
              <a:buChar char="Ø"/>
            </a:pPr>
            <a:r>
              <a:rPr lang="pt-BR" sz="1500" b="1" dirty="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2013 – anos-calendário 2012 (normal) e 2013, nos casos de situação especial.</a:t>
            </a:r>
          </a:p>
          <a:p>
            <a:pPr marL="285750" indent="-285750" algn="just">
              <a:buFont typeface="Wingdings" panose="05000000000000000000" pitchFamily="2" charset="2"/>
              <a:buChar char="Ø"/>
            </a:pPr>
            <a:r>
              <a:rPr lang="pt-BR" sz="1500" b="1" dirty="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2014 – anos-calendário 2013 (normal) e 2014, nos casos de situação especial.</a:t>
            </a:r>
          </a:p>
          <a:p>
            <a:pPr marL="285750" indent="-285750" algn="just">
              <a:buFont typeface="Wingdings" panose="05000000000000000000" pitchFamily="2" charset="2"/>
              <a:buChar char="Ø"/>
            </a:pPr>
            <a:r>
              <a:rPr lang="pt-BR" sz="1500" b="1" dirty="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2015 – anos-calendário 2014 (normal) e 2015, nos casos de situação especial.</a:t>
            </a:r>
          </a:p>
          <a:p>
            <a:pPr marL="285750" indent="-285750" algn="just">
              <a:buFont typeface="Wingdings" panose="05000000000000000000" pitchFamily="2" charset="2"/>
              <a:buChar char="Ø"/>
            </a:pPr>
            <a:r>
              <a:rPr lang="pt-BR" sz="1500" b="1" dirty="0">
                <a:solidFill>
                  <a:srgbClr val="4A5C61"/>
                </a:solidFill>
                <a:latin typeface="Arial Narrow" pitchFamily="34" charset="0"/>
                <a:cs typeface="Helvetica"/>
              </a:rPr>
              <a:t>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 anos-calendário 2015 (normal) e 2016, nos casos de situação especial.</a:t>
            </a:r>
          </a:p>
          <a:p>
            <a:pPr algn="just"/>
            <a:endParaRPr lang="pt-BR" sz="1500" b="1" dirty="0" smtClean="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O cliente TOTVS </a:t>
            </a:r>
            <a:r>
              <a:rPr lang="pt-BR" sz="1500" b="1" dirty="0">
                <a:solidFill>
                  <a:srgbClr val="4A5C61"/>
                </a:solidFill>
                <a:latin typeface="Arial Narrow" pitchFamily="34" charset="0"/>
                <a:cs typeface="Helvetica"/>
              </a:rPr>
              <a:t>deverá gerar as declarações por meio de digitação ou importação </a:t>
            </a:r>
            <a:r>
              <a:rPr lang="pt-BR" sz="1500" b="1" dirty="0" smtClean="0">
                <a:solidFill>
                  <a:srgbClr val="4A5C61"/>
                </a:solidFill>
                <a:latin typeface="Arial Narrow" pitchFamily="34" charset="0"/>
                <a:cs typeface="Helvetica"/>
              </a:rPr>
              <a:t>do arquivo texto elaborado </a:t>
            </a:r>
            <a:r>
              <a:rPr lang="pt-BR" sz="1500" b="1" dirty="0">
                <a:solidFill>
                  <a:srgbClr val="4A5C61"/>
                </a:solidFill>
                <a:latin typeface="Arial Narrow" pitchFamily="34" charset="0"/>
                <a:cs typeface="Helvetica"/>
              </a:rPr>
              <a:t>no leiaute padrão definido pela RFB</a:t>
            </a:r>
            <a:r>
              <a:rPr lang="pt-BR" sz="1500" b="1" dirty="0" smtClean="0">
                <a:solidFill>
                  <a:srgbClr val="4A5C61"/>
                </a:solidFill>
                <a:latin typeface="Arial Narrow" pitchFamily="34" charset="0"/>
                <a:cs typeface="Helvetica"/>
              </a:rPr>
              <a:t>.</a:t>
            </a:r>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smtClean="0">
                <a:solidFill>
                  <a:srgbClr val="ED9C2E"/>
                </a:solidFill>
                <a:latin typeface="Arial Narrow" pitchFamily="34" charset="0"/>
                <a:cs typeface="Helvetica"/>
              </a:rPr>
              <a:t>Qual </a:t>
            </a:r>
            <a:r>
              <a:rPr lang="pt-BR" sz="1800" b="1" dirty="0">
                <a:solidFill>
                  <a:srgbClr val="ED9C2E"/>
                </a:solidFill>
                <a:latin typeface="Arial Narrow" pitchFamily="34" charset="0"/>
                <a:cs typeface="Helvetica"/>
              </a:rPr>
              <a:t>programa o declarante deve utilizar para preencher a 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10</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847917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Após a entrega,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será classificada em uma das seguintes situações:</a:t>
            </a:r>
          </a:p>
          <a:p>
            <a:pPr algn="just"/>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a:solidFill>
                  <a:srgbClr val="4A5C61"/>
                </a:solidFill>
                <a:latin typeface="Arial Narrow" pitchFamily="34" charset="0"/>
                <a:cs typeface="Helvetica"/>
              </a:rPr>
              <a:t>Em Processamento", indicando que a declaração foi entregue e que o processamento ainda está sendo </a:t>
            </a:r>
            <a:r>
              <a:rPr lang="pt-BR" sz="1500" b="1" dirty="0" smtClean="0">
                <a:solidFill>
                  <a:srgbClr val="4A5C61"/>
                </a:solidFill>
                <a:latin typeface="Arial Narrow" pitchFamily="34" charset="0"/>
                <a:cs typeface="Helvetica"/>
              </a:rPr>
              <a:t>realizado;</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a:solidFill>
                  <a:srgbClr val="4A5C61"/>
                </a:solidFill>
                <a:latin typeface="Arial Narrow" pitchFamily="34" charset="0"/>
                <a:cs typeface="Helvetica"/>
              </a:rPr>
              <a:t>Aceita", indicando que o processamento da declaração foi encerrado com </a:t>
            </a:r>
            <a:r>
              <a:rPr lang="pt-BR" sz="1500" b="1" dirty="0" smtClean="0">
                <a:solidFill>
                  <a:srgbClr val="4A5C61"/>
                </a:solidFill>
                <a:latin typeface="Arial Narrow" pitchFamily="34" charset="0"/>
                <a:cs typeface="Helvetica"/>
              </a:rPr>
              <a:t>sucesso;</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a:solidFill>
                  <a:srgbClr val="4A5C61"/>
                </a:solidFill>
                <a:latin typeface="Arial Narrow" pitchFamily="34" charset="0"/>
                <a:cs typeface="Helvetica"/>
              </a:rPr>
              <a:t>Rejeitada", indicando que durante o processamento foram detectados erros e que a declaração deverá ser </a:t>
            </a:r>
            <a:r>
              <a:rPr lang="pt-BR" sz="1500" b="1" dirty="0" smtClean="0">
                <a:solidFill>
                  <a:srgbClr val="4A5C61"/>
                </a:solidFill>
                <a:latin typeface="Arial Narrow" pitchFamily="34" charset="0"/>
                <a:cs typeface="Helvetica"/>
              </a:rPr>
              <a:t>retificada;</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a:solidFill>
                  <a:srgbClr val="4A5C61"/>
                </a:solidFill>
                <a:latin typeface="Arial Narrow" pitchFamily="34" charset="0"/>
                <a:cs typeface="Helvetica"/>
              </a:rPr>
              <a:t>Retificada", indicando que a declaração foi substituída integralmente por outra; </a:t>
            </a:r>
            <a:r>
              <a:rPr lang="pt-BR" sz="1500" b="1" dirty="0" smtClean="0">
                <a:solidFill>
                  <a:srgbClr val="4A5C61"/>
                </a:solidFill>
                <a:latin typeface="Arial Narrow" pitchFamily="34" charset="0"/>
                <a:cs typeface="Helvetica"/>
              </a:rPr>
              <a:t>ou</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"Cancelada</a:t>
            </a:r>
            <a:r>
              <a:rPr lang="pt-BR" sz="1500" b="1" dirty="0">
                <a:solidFill>
                  <a:srgbClr val="4A5C61"/>
                </a:solidFill>
                <a:latin typeface="Arial Narrow" pitchFamily="34" charset="0"/>
                <a:cs typeface="Helvetica"/>
              </a:rPr>
              <a:t>", indicando que a declaração foi cancelada, encerrando todos os seus efeitos legais.</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A RFB disponibilizará informação referente às situações de processamento mediante consulta em seu sítio na Internet, com o uso do número do recibo de entrega da declaração</a:t>
            </a:r>
            <a:r>
              <a:rPr lang="pt-BR" sz="1500" b="1" dirty="0" smtClean="0">
                <a:solidFill>
                  <a:srgbClr val="4A5C61"/>
                </a:solidFill>
                <a:latin typeface="Arial Narrow" pitchFamily="34" charset="0"/>
                <a:cs typeface="Helvetica"/>
              </a:rPr>
              <a:t>.</a:t>
            </a:r>
          </a:p>
          <a:p>
            <a:pPr algn="just"/>
            <a:endParaRPr lang="pt-BR" sz="1500" b="1" dirty="0">
              <a:solidFill>
                <a:srgbClr val="4A5C61"/>
              </a:solidFill>
              <a:latin typeface="Arial Narrow" pitchFamily="34" charset="0"/>
              <a:cs typeface="Helvetica"/>
            </a:endParaRPr>
          </a:p>
          <a:p>
            <a:pPr algn="just"/>
            <a:r>
              <a:rPr lang="pt-BR" sz="1200" b="1" dirty="0">
                <a:solidFill>
                  <a:srgbClr val="4A5C61"/>
                </a:solidFill>
                <a:latin typeface="Arial Narrow" pitchFamily="34" charset="0"/>
                <a:cs typeface="Helvetica"/>
              </a:rPr>
              <a:t>(Instrução Normativa nº </a:t>
            </a:r>
            <a:r>
              <a:rPr lang="pt-BR" sz="1200" b="1" dirty="0" smtClean="0">
                <a:solidFill>
                  <a:srgbClr val="4A5C61"/>
                </a:solidFill>
                <a:latin typeface="Arial Narrow" pitchFamily="34" charset="0"/>
                <a:cs typeface="Helvetica"/>
              </a:rPr>
              <a:t>1.587/2015)</a:t>
            </a:r>
            <a:endParaRPr lang="en-US" sz="1200" b="1" dirty="0">
              <a:solidFill>
                <a:srgbClr val="4A5C61"/>
              </a:solidFill>
              <a:latin typeface="Arial Narrow" pitchFamily="34" charset="0"/>
              <a:cs typeface="Helvetica"/>
            </a:endParaRPr>
          </a:p>
          <a:p>
            <a:pPr algn="just"/>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Como funciona o Processamento da </a:t>
            </a:r>
            <a:r>
              <a:rPr lang="pt-BR" sz="1800" b="1" dirty="0" smtClean="0">
                <a:solidFill>
                  <a:srgbClr val="ED9C2E"/>
                </a:solidFill>
                <a:latin typeface="Arial Narrow" pitchFamily="34" charset="0"/>
                <a:cs typeface="Helvetica"/>
              </a:rPr>
              <a:t>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11</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905054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Sim, em relação ao beneficiário incluído na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deve ser informada a totalidade dos rendimentos pagos</a:t>
            </a:r>
            <a:r>
              <a:rPr lang="pt-BR" sz="1500" b="1" dirty="0" smtClean="0">
                <a:solidFill>
                  <a:srgbClr val="4A5C61"/>
                </a:solidFill>
                <a:latin typeface="Arial Narrow" pitchFamily="34" charset="0"/>
                <a:cs typeface="Helvetica"/>
              </a:rPr>
              <a:t>.</a:t>
            </a:r>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Um funcionário teve retenção somente em um mês. Preciso informar todos os meses</a:t>
            </a:r>
            <a:r>
              <a:rPr lang="pt-BR" sz="1800" b="1" dirty="0" smtClean="0">
                <a:solidFill>
                  <a:srgbClr val="ED9C2E"/>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12</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422771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smtClean="0">
                <a:solidFill>
                  <a:srgbClr val="4A5C61"/>
                </a:solidFill>
                <a:latin typeface="Arial Narrow" pitchFamily="34" charset="0"/>
                <a:cs typeface="Helvetica"/>
              </a:rPr>
              <a:t>Desde o </a:t>
            </a:r>
            <a:r>
              <a:rPr lang="pt-BR" sz="1500" b="1" dirty="0">
                <a:solidFill>
                  <a:srgbClr val="4A5C61"/>
                </a:solidFill>
                <a:latin typeface="Arial Narrow" pitchFamily="34" charset="0"/>
                <a:cs typeface="Helvetica"/>
              </a:rPr>
              <a:t>ano-calendário de 1999, </a:t>
            </a:r>
            <a:r>
              <a:rPr lang="pt-BR" sz="1500" b="1" dirty="0" smtClean="0">
                <a:solidFill>
                  <a:srgbClr val="4A5C61"/>
                </a:solidFill>
                <a:latin typeface="Arial Narrow" pitchFamily="34" charset="0"/>
                <a:cs typeface="Helvetica"/>
              </a:rPr>
              <a:t>o </a:t>
            </a:r>
            <a:r>
              <a:rPr lang="pt-BR" sz="1500" b="1" dirty="0">
                <a:solidFill>
                  <a:srgbClr val="4A5C61"/>
                </a:solidFill>
                <a:latin typeface="Arial Narrow" pitchFamily="34" charset="0"/>
                <a:cs typeface="Helvetica"/>
              </a:rPr>
              <a:t>arquivo transmitido pelo estabelecimento matriz deverá conter as informações consolidadas de todos os estabelecimentos da pessoa jurídica.</a:t>
            </a: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Em qual estabelecimento da pessoa jurídica deve ser apresentada a </a:t>
            </a:r>
            <a:r>
              <a:rPr lang="pt-BR" sz="1800" b="1" dirty="0" err="1">
                <a:solidFill>
                  <a:srgbClr val="ED9C2E"/>
                </a:solidFill>
                <a:latin typeface="Arial Narrow" pitchFamily="34" charset="0"/>
                <a:cs typeface="Helvetica"/>
              </a:rPr>
              <a:t>Dirf</a:t>
            </a:r>
            <a:r>
              <a:rPr lang="pt-BR" sz="1800" b="1" dirty="0" smtClean="0">
                <a:solidFill>
                  <a:srgbClr val="ED9C2E"/>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13</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181722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Fica dispensada a informação de rendimentos correspondentes a juros pagos ou creditados, </a:t>
            </a:r>
            <a:r>
              <a:rPr lang="pt-BR" sz="1500" b="1" dirty="0" err="1">
                <a:solidFill>
                  <a:srgbClr val="4A5C61"/>
                </a:solidFill>
                <a:latin typeface="Arial Narrow" pitchFamily="34" charset="0"/>
                <a:cs typeface="Helvetica"/>
              </a:rPr>
              <a:t>individualizadamente</a:t>
            </a:r>
            <a:r>
              <a:rPr lang="pt-BR" sz="1500" b="1" dirty="0">
                <a:solidFill>
                  <a:srgbClr val="4A5C61"/>
                </a:solidFill>
                <a:latin typeface="Arial Narrow" pitchFamily="34" charset="0"/>
                <a:cs typeface="Helvetica"/>
              </a:rPr>
              <a:t>, a titular, sócios ou acionistas, a título de remuneração do capital próprio, calculados sobre as contas do patrimônio líquido da pessoa jurídica, relativos ao código de receita 5706, cujo IRRF, no ano-calendário, tenha sido igual ou inferior a </a:t>
            </a:r>
            <a:r>
              <a:rPr lang="pt-BR" sz="1500" b="1" dirty="0">
                <a:solidFill>
                  <a:srgbClr val="FF0000"/>
                </a:solidFill>
                <a:latin typeface="Arial Narrow" pitchFamily="34" charset="0"/>
                <a:cs typeface="Helvetica"/>
              </a:rPr>
              <a:t>R$ 10,00 </a:t>
            </a:r>
            <a:r>
              <a:rPr lang="pt-BR" sz="1500" b="1" dirty="0">
                <a:solidFill>
                  <a:srgbClr val="4A5C61"/>
                </a:solidFill>
                <a:latin typeface="Arial Narrow" pitchFamily="34" charset="0"/>
                <a:cs typeface="Helvetica"/>
              </a:rPr>
              <a:t>(dez reais</a:t>
            </a:r>
            <a:r>
              <a:rPr lang="pt-BR" sz="1500" b="1" dirty="0" smtClean="0">
                <a:solidFill>
                  <a:srgbClr val="4A5C61"/>
                </a:solidFill>
                <a:latin typeface="Arial Narrow" pitchFamily="34" charset="0"/>
                <a:cs typeface="Helvetica"/>
              </a:rPr>
              <a:t>).</a:t>
            </a:r>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Juros sobre o capital </a:t>
            </a:r>
            <a:r>
              <a:rPr lang="pt-BR" sz="1800" b="1" dirty="0" smtClean="0">
                <a:solidFill>
                  <a:srgbClr val="ED9C2E"/>
                </a:solidFill>
                <a:latin typeface="Arial Narrow" pitchFamily="34" charset="0"/>
                <a:cs typeface="Helvetica"/>
              </a:rPr>
              <a:t>próprio</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14</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2021815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Deverão ser informados na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os rendimentos tributáveis em relação aos quais tenha havido depósito judicial do imposto sobre a renda ou de contribuições ou que, mediante concessão de medida liminar ou de tutela antecipada, nos termos do art. 151 da Lei nº 5.172, de 25 de outubro de 1966 - Código Tributário Nacional (CTN), não tenha havido retenção na fonte dos referidos </a:t>
            </a:r>
            <a:r>
              <a:rPr lang="pt-BR" sz="1500" b="1" dirty="0" smtClean="0">
                <a:solidFill>
                  <a:srgbClr val="4A5C61"/>
                </a:solidFill>
                <a:latin typeface="Arial Narrow" pitchFamily="34" charset="0"/>
                <a:cs typeface="Helvetica"/>
              </a:rPr>
              <a:t>tributos.</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 Os rendimentos sujeitos a ajuste na declaração de ajuste anual, pagos a beneficiário pessoa física, deverão ser informados discriminadamente.</a:t>
            </a: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Rendimentos sujeitos a depósito judicial do imposto ou </a:t>
            </a:r>
            <a:r>
              <a:rPr lang="pt-BR" sz="1800" b="1" dirty="0" smtClean="0">
                <a:solidFill>
                  <a:srgbClr val="ED9C2E"/>
                </a:solidFill>
                <a:latin typeface="Arial Narrow" pitchFamily="34" charset="0"/>
                <a:cs typeface="Helvetica"/>
              </a:rPr>
              <a:t>contribuições</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15</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238896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smtClean="0">
                <a:solidFill>
                  <a:srgbClr val="4A5C61"/>
                </a:solidFill>
                <a:latin typeface="Arial Narrow" pitchFamily="34" charset="0"/>
                <a:cs typeface="Helvetica"/>
              </a:rPr>
              <a:t>Fica dispensado às </a:t>
            </a:r>
            <a:r>
              <a:rPr lang="pt-BR" sz="1500" b="1" dirty="0">
                <a:solidFill>
                  <a:srgbClr val="4A5C61"/>
                </a:solidFill>
                <a:latin typeface="Arial Narrow" pitchFamily="34" charset="0"/>
                <a:cs typeface="Helvetica"/>
              </a:rPr>
              <a:t>informações de beneficiário de prêmios em dinheiro a que se refere o art. 14 da Lei nº 4.506, de 1964, cujo valor seja inferior a </a:t>
            </a:r>
            <a:r>
              <a:rPr lang="pt-BR" sz="1500" b="1" dirty="0">
                <a:solidFill>
                  <a:srgbClr val="FF0000"/>
                </a:solidFill>
                <a:latin typeface="Arial Narrow" pitchFamily="34" charset="0"/>
                <a:cs typeface="Helvetica"/>
              </a:rPr>
              <a:t>R$ 1.787,77 </a:t>
            </a:r>
            <a:r>
              <a:rPr lang="pt-BR" sz="1500" b="1" dirty="0">
                <a:solidFill>
                  <a:srgbClr val="4A5C61"/>
                </a:solidFill>
                <a:latin typeface="Arial Narrow" pitchFamily="34" charset="0"/>
                <a:cs typeface="Helvetica"/>
              </a:rPr>
              <a:t>(um mil, setecentos e oitenta e sete reais e setenta e sete centavos) nos meses de janeiro a março de 2015 e a </a:t>
            </a:r>
            <a:r>
              <a:rPr lang="pt-BR" sz="1500" b="1" dirty="0">
                <a:solidFill>
                  <a:srgbClr val="FF0000"/>
                </a:solidFill>
                <a:latin typeface="Arial Narrow" pitchFamily="34" charset="0"/>
                <a:cs typeface="Helvetica"/>
              </a:rPr>
              <a:t>R$1.903,98</a:t>
            </a:r>
            <a:r>
              <a:rPr lang="pt-BR" sz="1500" b="1" dirty="0">
                <a:solidFill>
                  <a:srgbClr val="4A5C61"/>
                </a:solidFill>
                <a:latin typeface="Arial Narrow" pitchFamily="34" charset="0"/>
                <a:cs typeface="Helvetica"/>
              </a:rPr>
              <a:t> (um mil, novecentos e três reais e noventa e oito centavos), a partir do mês de abril de </a:t>
            </a:r>
            <a:r>
              <a:rPr lang="pt-BR" sz="1500" b="1" dirty="0" smtClean="0">
                <a:solidFill>
                  <a:srgbClr val="4A5C61"/>
                </a:solidFill>
                <a:latin typeface="Arial Narrow" pitchFamily="34" charset="0"/>
                <a:cs typeface="Helvetica"/>
              </a:rPr>
              <a:t>2015</a:t>
            </a:r>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smtClean="0">
                <a:solidFill>
                  <a:srgbClr val="ED9C2E"/>
                </a:solidFill>
                <a:latin typeface="Arial Narrow" pitchFamily="34" charset="0"/>
                <a:cs typeface="Helvetica"/>
              </a:rPr>
              <a:t>Prêmios</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16</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279008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Sim. As pessoas jurídicas que efetuarem a referida retenção deverão apresentar à RFB a Declaração de Imposto de Renda na Fonte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nela discriminando, mensalmente, o somatório dos valores pagos ou creditados e o valor do imposto total retido, por contribuinte e por código de recolhimento. </a:t>
            </a:r>
          </a:p>
          <a:p>
            <a:pPr algn="just"/>
            <a:endParaRPr lang="pt-BR" sz="1500" b="1" dirty="0">
              <a:solidFill>
                <a:srgbClr val="4A5C61"/>
              </a:solidFill>
              <a:latin typeface="Arial Narrow" pitchFamily="34" charset="0"/>
              <a:cs typeface="Helvetica"/>
            </a:endParaRPr>
          </a:p>
          <a:p>
            <a:pPr algn="just"/>
            <a:r>
              <a:rPr lang="pt-BR" sz="1200" b="1" dirty="0">
                <a:solidFill>
                  <a:srgbClr val="4A5C61"/>
                </a:solidFill>
                <a:latin typeface="Arial Narrow" pitchFamily="34" charset="0"/>
                <a:cs typeface="Helvetica"/>
              </a:rPr>
              <a:t>(Instrução Normativa SRF nº 459/2004 , art. 12 § 2º</a:t>
            </a:r>
            <a:r>
              <a:rPr lang="pt-BR" sz="1200" b="1" dirty="0" smtClean="0">
                <a:solidFill>
                  <a:srgbClr val="4A5C61"/>
                </a:solidFill>
                <a:latin typeface="Arial Narrow" pitchFamily="34" charset="0"/>
                <a:cs typeface="Helvetica"/>
              </a:rPr>
              <a:t>)</a:t>
            </a:r>
            <a:endParaRPr lang="pt-BR" sz="12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A retenção na fonte do PIS-Pasep, da </a:t>
            </a:r>
            <a:r>
              <a:rPr lang="pt-BR" sz="1800" b="1" dirty="0" err="1">
                <a:solidFill>
                  <a:srgbClr val="ED9C2E"/>
                </a:solidFill>
                <a:latin typeface="Arial Narrow" pitchFamily="34" charset="0"/>
                <a:cs typeface="Helvetica"/>
              </a:rPr>
              <a:t>Cofins</a:t>
            </a:r>
            <a:r>
              <a:rPr lang="pt-BR" sz="1800" b="1" dirty="0">
                <a:solidFill>
                  <a:srgbClr val="ED9C2E"/>
                </a:solidFill>
                <a:latin typeface="Arial Narrow" pitchFamily="34" charset="0"/>
                <a:cs typeface="Helvetica"/>
              </a:rPr>
              <a:t> e da CSL deve ser informada na </a:t>
            </a:r>
            <a:r>
              <a:rPr lang="pt-BR" sz="1800" b="1" dirty="0" smtClean="0">
                <a:solidFill>
                  <a:srgbClr val="ED9C2E"/>
                </a:solidFill>
                <a:latin typeface="Arial Narrow" pitchFamily="34" charset="0"/>
                <a:cs typeface="Helvetica"/>
              </a:rPr>
              <a:t>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17</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519715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marL="342900" indent="-342900" algn="just">
              <a:buFont typeface="+mj-lt"/>
              <a:buAutoNum type="alphaLcParenR"/>
            </a:pPr>
            <a:r>
              <a:rPr lang="pt-BR" sz="1500" b="1" dirty="0" smtClean="0">
                <a:solidFill>
                  <a:srgbClr val="4A5C61"/>
                </a:solidFill>
                <a:latin typeface="Arial Narrow" pitchFamily="34" charset="0"/>
                <a:cs typeface="Helvetica"/>
              </a:rPr>
              <a:t>dependentes;</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contribuições </a:t>
            </a:r>
            <a:r>
              <a:rPr lang="pt-BR" sz="1500" b="1" dirty="0">
                <a:solidFill>
                  <a:srgbClr val="4A5C61"/>
                </a:solidFill>
                <a:latin typeface="Arial Narrow" pitchFamily="34" charset="0"/>
                <a:cs typeface="Helvetica"/>
              </a:rPr>
              <a:t>para a Previdência Social da União, dos Estados, do Distrito Federal e dos </a:t>
            </a:r>
            <a:r>
              <a:rPr lang="pt-BR" sz="1500" b="1" dirty="0" smtClean="0">
                <a:solidFill>
                  <a:srgbClr val="4A5C61"/>
                </a:solidFill>
                <a:latin typeface="Arial Narrow" pitchFamily="34" charset="0"/>
                <a:cs typeface="Helvetica"/>
              </a:rPr>
              <a:t>Municípios;</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contribuições </a:t>
            </a:r>
            <a:r>
              <a:rPr lang="pt-BR" sz="1500" b="1" dirty="0">
                <a:solidFill>
                  <a:srgbClr val="4A5C61"/>
                </a:solidFill>
                <a:latin typeface="Arial Narrow" pitchFamily="34" charset="0"/>
                <a:cs typeface="Helvetica"/>
              </a:rPr>
              <a:t>para entidades de previdência privada domiciliadas no Brasil e para </a:t>
            </a:r>
            <a:r>
              <a:rPr lang="pt-BR" sz="1500" b="1" dirty="0" err="1">
                <a:solidFill>
                  <a:srgbClr val="4A5C61"/>
                </a:solidFill>
                <a:latin typeface="Arial Narrow" pitchFamily="34" charset="0"/>
                <a:cs typeface="Helvetica"/>
              </a:rPr>
              <a:t>Fapi</a:t>
            </a:r>
            <a:r>
              <a:rPr lang="pt-BR" sz="1500" b="1" dirty="0">
                <a:solidFill>
                  <a:srgbClr val="4A5C61"/>
                </a:solidFill>
                <a:latin typeface="Arial Narrow" pitchFamily="34" charset="0"/>
                <a:cs typeface="Helvetica"/>
              </a:rPr>
              <a:t>, cujo ônus tenha sido do beneficiário, destinadas a assegurar benefícios complementares assemelhados aos da Previdência Social; </a:t>
            </a:r>
            <a:r>
              <a:rPr lang="pt-BR" sz="1500" b="1" dirty="0" smtClean="0">
                <a:solidFill>
                  <a:srgbClr val="4A5C61"/>
                </a:solidFill>
                <a:latin typeface="Arial Narrow" pitchFamily="34" charset="0"/>
                <a:cs typeface="Helvetica"/>
              </a:rPr>
              <a:t>e</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pensão </a:t>
            </a:r>
            <a:r>
              <a:rPr lang="pt-BR" sz="1500" b="1" dirty="0">
                <a:solidFill>
                  <a:srgbClr val="4A5C61"/>
                </a:solidFill>
                <a:latin typeface="Arial Narrow" pitchFamily="34" charset="0"/>
                <a:cs typeface="Helvetica"/>
              </a:rPr>
              <a:t>alimentícia paga em face das normas do Direito de Família, quando em cumprimento de decisão judicial, inclusive a prestação de alimentos provisionais, de acordo homologado judicialmente ou de escritura pública relativa a separação ou divórcio consensual.</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A remuneração correspondente a </a:t>
            </a:r>
            <a:r>
              <a:rPr lang="pt-BR" sz="1500" b="1" u="sng" dirty="0">
                <a:solidFill>
                  <a:srgbClr val="4A5C61"/>
                </a:solidFill>
                <a:latin typeface="Arial Narrow" pitchFamily="34" charset="0"/>
                <a:cs typeface="Helvetica"/>
              </a:rPr>
              <a:t>férias</a:t>
            </a:r>
            <a:r>
              <a:rPr lang="pt-BR" sz="1500" b="1" dirty="0">
                <a:solidFill>
                  <a:srgbClr val="4A5C61"/>
                </a:solidFill>
                <a:latin typeface="Arial Narrow" pitchFamily="34" charset="0"/>
                <a:cs typeface="Helvetica"/>
              </a:rPr>
              <a:t>, deduzida dos abonos legais, os quais deverão ser informados como rendimentos isentos, deverá ser somada às informações do mês em que tenha sido efetivamente paga, procedendo-se da mesma forma em relação à respectiva retenção do IRRF e às deduções.</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Relativamente ao </a:t>
            </a:r>
            <a:r>
              <a:rPr lang="pt-BR" sz="1500" b="1" u="sng" dirty="0">
                <a:solidFill>
                  <a:srgbClr val="4A5C61"/>
                </a:solidFill>
                <a:latin typeface="Arial Narrow" pitchFamily="34" charset="0"/>
                <a:cs typeface="Helvetica"/>
              </a:rPr>
              <a:t>décimo terceiro salário</a:t>
            </a:r>
            <a:r>
              <a:rPr lang="pt-BR" sz="1500" b="1" dirty="0">
                <a:solidFill>
                  <a:srgbClr val="4A5C61"/>
                </a:solidFill>
                <a:latin typeface="Arial Narrow" pitchFamily="34" charset="0"/>
                <a:cs typeface="Helvetica"/>
              </a:rPr>
              <a:t>, deverão ser informados o valor total pago durante o ano-calendário, os valores das deduções utilizadas para reduzir a base de cálculo dessa gratificação e o respectivo IRRF</a:t>
            </a:r>
            <a:r>
              <a:rPr lang="pt-BR" sz="1500" b="1" dirty="0" smtClean="0">
                <a:solidFill>
                  <a:srgbClr val="4A5C61"/>
                </a:solidFill>
                <a:latin typeface="Arial Narrow" pitchFamily="34" charset="0"/>
                <a:cs typeface="Helvetica"/>
              </a:rPr>
              <a:t>.</a:t>
            </a:r>
            <a:endParaRPr lang="pt-BR"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No caso de trabalho assalariado, quais deduções devem ser </a:t>
            </a:r>
            <a:r>
              <a:rPr lang="pt-BR" sz="1800" b="1" dirty="0" smtClean="0">
                <a:solidFill>
                  <a:srgbClr val="ED9C2E"/>
                </a:solidFill>
                <a:latin typeface="Arial Narrow" pitchFamily="34" charset="0"/>
                <a:cs typeface="Helvetica"/>
              </a:rPr>
              <a:t>declaradas?</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18</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151056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endParaRPr lang="pt-BR" sz="1500" b="1" dirty="0" smtClean="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Quanto as alterações na forma de retenção de PIS, COFINS e CSLL instituídas pela Lei 13.137/2015 apresentará alterações para a </a:t>
            </a:r>
            <a:r>
              <a:rPr lang="pt-BR" sz="1800" b="1" dirty="0" err="1">
                <a:solidFill>
                  <a:srgbClr val="ED9C2E"/>
                </a:solidFill>
                <a:latin typeface="Arial Narrow" pitchFamily="34" charset="0"/>
                <a:cs typeface="Helvetica"/>
              </a:rPr>
              <a:t>DIRF</a:t>
            </a:r>
            <a:r>
              <a:rPr lang="pt-BR" sz="1800" b="1" dirty="0">
                <a:solidFill>
                  <a:srgbClr val="ED9C2E"/>
                </a:solidFill>
                <a:latin typeface="Arial Narrow" pitchFamily="34" charset="0"/>
                <a:cs typeface="Helvetica"/>
              </a:rPr>
              <a:t> 2016?</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19</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2" name="CaixaDeTexto 1"/>
          <p:cNvSpPr txBox="1"/>
          <p:nvPr/>
        </p:nvSpPr>
        <p:spPr>
          <a:xfrm>
            <a:off x="3257355" y="1574443"/>
            <a:ext cx="7358063" cy="3323987"/>
          </a:xfrm>
          <a:prstGeom prst="rect">
            <a:avLst/>
          </a:prstGeom>
          <a:noFill/>
        </p:spPr>
        <p:txBody>
          <a:bodyPr wrap="square" rtlCol="0">
            <a:spAutoFit/>
          </a:bodyPr>
          <a:lstStyle/>
          <a:p>
            <a:pPr algn="just" defTabSz="457189">
              <a:spcBef>
                <a:spcPct val="0"/>
              </a:spcBef>
            </a:pPr>
            <a:r>
              <a:rPr lang="pt-BR" sz="1500" b="1" dirty="0">
                <a:solidFill>
                  <a:srgbClr val="4A5C61"/>
                </a:solidFill>
                <a:latin typeface="Arial Narrow" pitchFamily="34" charset="0"/>
                <a:ea typeface="+mj-ea"/>
                <a:cs typeface="Helvetica"/>
              </a:rPr>
              <a:t>A Lei nº 13.137/2015, publicada em 22/06/2015, dentre outras modificações, alterou a Lei nº 10.833/2003, estabeleceu que a dispensa da retenção das contribuições para o PIS, COFINS e CSLL, que se aplicava a pagamentos de valor igual ou inferior a R$ 5.000,00, foi  reduzida, só ocorrerá quando resultar em um valor de retenção das contribuições igual ou inferior a R$ 10,00.</a:t>
            </a:r>
          </a:p>
          <a:p>
            <a:pPr algn="just" defTabSz="457189">
              <a:spcBef>
                <a:spcPct val="0"/>
              </a:spcBef>
            </a:pPr>
            <a:r>
              <a:rPr lang="pt-BR" sz="1500" b="1" dirty="0">
                <a:solidFill>
                  <a:srgbClr val="4A5C61"/>
                </a:solidFill>
                <a:latin typeface="Arial Narrow" pitchFamily="34" charset="0"/>
                <a:ea typeface="+mj-ea"/>
                <a:cs typeface="Helvetica"/>
              </a:rPr>
              <a:t>Desta forma, podemos sintetizar as alterações da seguinte forma :</a:t>
            </a:r>
          </a:p>
          <a:p>
            <a:pPr marL="285750" indent="-285750" algn="just" defTabSz="457189">
              <a:spcBef>
                <a:spcPct val="0"/>
              </a:spcBef>
              <a:buFont typeface="Arial" panose="020B0604020202020204" pitchFamily="34" charset="0"/>
              <a:buChar char="•"/>
            </a:pPr>
            <a:r>
              <a:rPr lang="pt-BR" sz="1500" b="1" dirty="0" smtClean="0">
                <a:solidFill>
                  <a:srgbClr val="4A5C61"/>
                </a:solidFill>
                <a:latin typeface="Arial Narrow" pitchFamily="34" charset="0"/>
                <a:ea typeface="+mj-ea"/>
                <a:cs typeface="Helvetica"/>
              </a:rPr>
              <a:t>Valor </a:t>
            </a:r>
            <a:r>
              <a:rPr lang="pt-BR" sz="1500" b="1" dirty="0">
                <a:solidFill>
                  <a:srgbClr val="4A5C61"/>
                </a:solidFill>
                <a:latin typeface="Arial Narrow" pitchFamily="34" charset="0"/>
                <a:ea typeface="+mj-ea"/>
                <a:cs typeface="Helvetica"/>
              </a:rPr>
              <a:t>mínimo para a retenção até o dia 21/06/2015 : era dispensada a retenção para pagamentos de valor igual ou inferior a R$ </a:t>
            </a:r>
            <a:r>
              <a:rPr lang="pt-BR" sz="1500" b="1" dirty="0" smtClean="0">
                <a:solidFill>
                  <a:srgbClr val="4A5C61"/>
                </a:solidFill>
                <a:latin typeface="Arial Narrow" pitchFamily="34" charset="0"/>
                <a:ea typeface="+mj-ea"/>
                <a:cs typeface="Helvetica"/>
              </a:rPr>
              <a:t>5.000,00.</a:t>
            </a:r>
            <a:endParaRPr lang="pt-BR" sz="1500" b="1" dirty="0">
              <a:solidFill>
                <a:srgbClr val="4A5C61"/>
              </a:solidFill>
              <a:latin typeface="Arial Narrow" pitchFamily="34" charset="0"/>
              <a:ea typeface="+mj-ea"/>
              <a:cs typeface="Helvetica"/>
            </a:endParaRPr>
          </a:p>
          <a:p>
            <a:pPr marL="285750" indent="-285750" algn="just" defTabSz="457189">
              <a:spcBef>
                <a:spcPct val="0"/>
              </a:spcBef>
              <a:buFont typeface="Arial" panose="020B0604020202020204" pitchFamily="34" charset="0"/>
              <a:buChar char="•"/>
            </a:pPr>
            <a:r>
              <a:rPr lang="pt-BR" sz="1500" b="1" dirty="0">
                <a:solidFill>
                  <a:srgbClr val="4A5C61"/>
                </a:solidFill>
                <a:latin typeface="Arial Narrow" pitchFamily="34" charset="0"/>
                <a:ea typeface="+mj-ea"/>
                <a:cs typeface="Helvetica"/>
              </a:rPr>
              <a:t>Valor mínimo para a retenção a partir de 22/06/2015 : a dispensa da retenção deverá ocorrer quando o valor das contribuições resultar em valor menor ou igual a R$ 10,00</a:t>
            </a:r>
            <a:r>
              <a:rPr lang="pt-BR" sz="1500" b="1" dirty="0" smtClean="0">
                <a:solidFill>
                  <a:srgbClr val="4A5C61"/>
                </a:solidFill>
                <a:latin typeface="Arial Narrow" pitchFamily="34" charset="0"/>
                <a:ea typeface="+mj-ea"/>
                <a:cs typeface="Helvetica"/>
              </a:rPr>
              <a:t>.</a:t>
            </a:r>
          </a:p>
          <a:p>
            <a:pPr marL="285750" indent="-285750" algn="just" defTabSz="457189">
              <a:spcBef>
                <a:spcPct val="0"/>
              </a:spcBef>
              <a:buFont typeface="Arial" panose="020B0604020202020204" pitchFamily="34" charset="0"/>
              <a:buChar char="•"/>
            </a:pPr>
            <a:endParaRPr lang="pt-BR" sz="1500" b="1" dirty="0">
              <a:solidFill>
                <a:srgbClr val="4A5C61"/>
              </a:solidFill>
              <a:latin typeface="Arial Narrow" pitchFamily="34" charset="0"/>
              <a:ea typeface="+mj-ea"/>
              <a:cs typeface="Helvetica"/>
            </a:endParaRPr>
          </a:p>
          <a:p>
            <a:pPr algn="just" defTabSz="457189">
              <a:spcBef>
                <a:spcPct val="0"/>
              </a:spcBef>
            </a:pPr>
            <a:r>
              <a:rPr lang="pt-BR" sz="1500" b="1" dirty="0" smtClean="0">
                <a:solidFill>
                  <a:srgbClr val="4A5C61"/>
                </a:solidFill>
                <a:latin typeface="Arial Narrow" pitchFamily="34" charset="0"/>
                <a:ea typeface="+mj-ea"/>
                <a:cs typeface="Helvetica"/>
              </a:rPr>
              <a:t>Os beneficiários </a:t>
            </a:r>
            <a:r>
              <a:rPr lang="pt-BR" sz="1500" b="1" dirty="0">
                <a:solidFill>
                  <a:srgbClr val="4A5C61"/>
                </a:solidFill>
                <a:latin typeface="Arial Narrow" pitchFamily="34" charset="0"/>
                <a:ea typeface="+mj-ea"/>
                <a:cs typeface="Helvetica"/>
              </a:rPr>
              <a:t>cujos rendimentos sofreram retenção de IRRF, CSLL, PIS ou </a:t>
            </a:r>
            <a:r>
              <a:rPr lang="pt-BR" sz="1500" b="1" dirty="0" smtClean="0">
                <a:solidFill>
                  <a:srgbClr val="4A5C61"/>
                </a:solidFill>
                <a:latin typeface="Arial Narrow" pitchFamily="34" charset="0"/>
                <a:ea typeface="+mj-ea"/>
                <a:cs typeface="Helvetica"/>
              </a:rPr>
              <a:t>COFINS deveram apresentar a </a:t>
            </a:r>
            <a:r>
              <a:rPr lang="pt-BR" sz="1500" b="1" dirty="0" err="1" smtClean="0">
                <a:solidFill>
                  <a:srgbClr val="4A5C61"/>
                </a:solidFill>
                <a:latin typeface="Arial Narrow" pitchFamily="34" charset="0"/>
                <a:ea typeface="+mj-ea"/>
                <a:cs typeface="Helvetica"/>
              </a:rPr>
              <a:t>DIRF</a:t>
            </a:r>
            <a:r>
              <a:rPr lang="pt-BR" sz="1500" b="1" dirty="0" smtClean="0">
                <a:solidFill>
                  <a:srgbClr val="4A5C61"/>
                </a:solidFill>
                <a:latin typeface="Arial Narrow" pitchFamily="34" charset="0"/>
                <a:ea typeface="+mj-ea"/>
                <a:cs typeface="Helvetica"/>
              </a:rPr>
              <a:t> normalmente com base nos valores retidos, desta forma não haverá alteração da forma de declaração das informações.</a:t>
            </a:r>
            <a:endParaRPr lang="pt-BR" sz="1500" b="1" dirty="0">
              <a:solidFill>
                <a:srgbClr val="4A5C61"/>
              </a:solidFill>
              <a:latin typeface="Arial Narrow" pitchFamily="34" charset="0"/>
              <a:ea typeface="+mj-ea"/>
              <a:cs typeface="Helvetica"/>
            </a:endParaRPr>
          </a:p>
        </p:txBody>
      </p:sp>
    </p:spTree>
    <p:extLst>
      <p:ext uri="{BB962C8B-B14F-4D97-AF65-F5344CB8AC3E}">
        <p14:creationId xmlns:p14="http://schemas.microsoft.com/office/powerpoint/2010/main" val="776422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nodePh="1">
                                  <p:stCondLst>
                                    <p:cond delay="0"/>
                                  </p:stCondLst>
                                  <p:endCondLst>
                                    <p:cond evt="begin" delay="0">
                                      <p:tn val="17"/>
                                    </p:cond>
                                  </p:end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up)">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5"/>
          <p:cNvSpPr txBox="1">
            <a:spLocks noChangeArrowheads="1"/>
          </p:cNvSpPr>
          <p:nvPr/>
        </p:nvSpPr>
        <p:spPr bwMode="auto">
          <a:xfrm>
            <a:off x="405591" y="2935825"/>
            <a:ext cx="3367684" cy="807913"/>
          </a:xfrm>
          <a:prstGeom prst="rect">
            <a:avLst/>
          </a:prstGeom>
          <a:noFill/>
          <a:ln w="9525">
            <a:noFill/>
            <a:miter lim="800000"/>
            <a:headEnd/>
            <a:tailEnd/>
          </a:ln>
        </p:spPr>
        <p:txBody>
          <a:bodyPr wrap="square">
            <a:spAutoFit/>
          </a:bodyPr>
          <a:lstStyle/>
          <a:p>
            <a:pPr algn="ctr"/>
            <a:r>
              <a:rPr lang="en-US" sz="4650" b="1" dirty="0">
                <a:latin typeface="Segoe UI" panose="020B0502040204020203" pitchFamily="34" charset="0"/>
                <a:ea typeface="Segoe UI" panose="020B0502040204020203" pitchFamily="34" charset="0"/>
                <a:cs typeface="Segoe UI" panose="020B0502040204020203" pitchFamily="34" charset="0"/>
              </a:rPr>
              <a:t>AGENDA</a:t>
            </a:r>
          </a:p>
        </p:txBody>
      </p:sp>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6895" y="191309"/>
            <a:ext cx="5155158" cy="1881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Imagem 1"/>
          <p:cNvPicPr>
            <a:picLocks noChangeAspect="1"/>
          </p:cNvPicPr>
          <p:nvPr/>
        </p:nvPicPr>
        <p:blipFill>
          <a:blip r:embed="rId4"/>
          <a:stretch>
            <a:fillRect/>
          </a:stretch>
        </p:blipFill>
        <p:spPr>
          <a:xfrm>
            <a:off x="4920742" y="4284651"/>
            <a:ext cx="5716253" cy="1613297"/>
          </a:xfrm>
          <a:prstGeom prst="rect">
            <a:avLst/>
          </a:prstGeom>
        </p:spPr>
      </p:pic>
    </p:spTree>
    <p:extLst>
      <p:ext uri="{BB962C8B-B14F-4D97-AF65-F5344CB8AC3E}">
        <p14:creationId xmlns:p14="http://schemas.microsoft.com/office/powerpoint/2010/main" val="20320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No caso de fusão, incorporação ou cisão:</a:t>
            </a:r>
          </a:p>
          <a:p>
            <a:pPr marL="342900" indent="-342900" algn="just">
              <a:buFont typeface="+mj-lt"/>
              <a:buAutoNum type="alphaUcPeriod"/>
            </a:pPr>
            <a:r>
              <a:rPr lang="pt-BR" sz="1500" b="1" dirty="0" smtClean="0">
                <a:solidFill>
                  <a:srgbClr val="4A5C61"/>
                </a:solidFill>
                <a:latin typeface="Arial Narrow" pitchFamily="34" charset="0"/>
                <a:cs typeface="Helvetica"/>
              </a:rPr>
              <a:t>as </a:t>
            </a:r>
            <a:r>
              <a:rPr lang="pt-BR" sz="1500" b="1" dirty="0">
                <a:solidFill>
                  <a:srgbClr val="4A5C61"/>
                </a:solidFill>
                <a:latin typeface="Arial Narrow" pitchFamily="34" charset="0"/>
                <a:cs typeface="Helvetica"/>
              </a:rPr>
              <a:t>empresas fusionadas, incorporadas ou extintas por cisão total deverão prestar informações relativas aos seus beneficiários, de 1º de janeiro até a data do evento, sob os seus correspondentes números de inscrição no </a:t>
            </a:r>
            <a:r>
              <a:rPr lang="pt-BR" sz="1500" b="1" dirty="0" smtClean="0">
                <a:solidFill>
                  <a:srgbClr val="4A5C61"/>
                </a:solidFill>
                <a:latin typeface="Arial Narrow" pitchFamily="34" charset="0"/>
                <a:cs typeface="Helvetica"/>
              </a:rPr>
              <a:t>CNPJ;</a:t>
            </a:r>
          </a:p>
          <a:p>
            <a:pPr marL="342900" indent="-342900" algn="just">
              <a:buFont typeface="+mj-lt"/>
              <a:buAutoNum type="alphaUcPeriod"/>
            </a:pPr>
            <a:endParaRPr lang="pt-BR" sz="1500" b="1" dirty="0">
              <a:solidFill>
                <a:srgbClr val="4A5C61"/>
              </a:solidFill>
              <a:latin typeface="Arial Narrow" pitchFamily="34" charset="0"/>
              <a:cs typeface="Helvetica"/>
            </a:endParaRPr>
          </a:p>
          <a:p>
            <a:pPr marL="342900" indent="-342900" algn="just">
              <a:buFont typeface="+mj-lt"/>
              <a:buAutoNum type="alphaUcPeriod"/>
            </a:pPr>
            <a:r>
              <a:rPr lang="pt-BR" sz="1500" b="1" dirty="0" smtClean="0">
                <a:solidFill>
                  <a:srgbClr val="4A5C61"/>
                </a:solidFill>
                <a:latin typeface="Arial Narrow" pitchFamily="34" charset="0"/>
                <a:cs typeface="Helvetica"/>
              </a:rPr>
              <a:t>as </a:t>
            </a:r>
            <a:r>
              <a:rPr lang="pt-BR" sz="1500" b="1" dirty="0">
                <a:solidFill>
                  <a:srgbClr val="4A5C61"/>
                </a:solidFill>
                <a:latin typeface="Arial Narrow" pitchFamily="34" charset="0"/>
                <a:cs typeface="Helvetica"/>
              </a:rPr>
              <a:t>empresas resultantes da fusão, da cisão parcial, bem como as novas empresas que resultarem da cisão total deverão prestar as informações relativas aos seus beneficiários, a partir da data do evento, sob os seus números de inscrição no CNPJ; </a:t>
            </a:r>
            <a:r>
              <a:rPr lang="pt-BR" sz="1500" b="1" dirty="0" smtClean="0">
                <a:solidFill>
                  <a:srgbClr val="4A5C61"/>
                </a:solidFill>
                <a:latin typeface="Arial Narrow" pitchFamily="34" charset="0"/>
                <a:cs typeface="Helvetica"/>
              </a:rPr>
              <a:t>e</a:t>
            </a:r>
          </a:p>
          <a:p>
            <a:pPr marL="342900" indent="-342900" algn="just">
              <a:buFont typeface="+mj-lt"/>
              <a:buAutoNum type="alphaUcPeriod"/>
            </a:pPr>
            <a:endParaRPr lang="pt-BR" sz="1500" b="1" dirty="0">
              <a:solidFill>
                <a:srgbClr val="4A5C61"/>
              </a:solidFill>
              <a:latin typeface="Arial Narrow" pitchFamily="34" charset="0"/>
              <a:cs typeface="Helvetica"/>
            </a:endParaRPr>
          </a:p>
          <a:p>
            <a:pPr marL="342900" indent="-342900" algn="just">
              <a:buFont typeface="+mj-lt"/>
              <a:buAutoNum type="alphaUcPeriod"/>
            </a:pPr>
            <a:r>
              <a:rPr lang="pt-BR" sz="1500" b="1" dirty="0" smtClean="0">
                <a:solidFill>
                  <a:srgbClr val="4A5C61"/>
                </a:solidFill>
                <a:latin typeface="Arial Narrow" pitchFamily="34" charset="0"/>
                <a:cs typeface="Helvetica"/>
              </a:rPr>
              <a:t>a </a:t>
            </a:r>
            <a:r>
              <a:rPr lang="pt-BR" sz="1500" b="1" dirty="0">
                <a:solidFill>
                  <a:srgbClr val="4A5C61"/>
                </a:solidFill>
                <a:latin typeface="Arial Narrow" pitchFamily="34" charset="0"/>
                <a:cs typeface="Helvetica"/>
              </a:rPr>
              <a:t>pessoa jurídica incorporadora e a remanescente da cisão parcial deverão prestar informações relativas aos seus beneficiários, tanto anteriores como posteriores à incorporação e cisão parcial, para todo o ano-calendário, sob os seus respectivos números de inscrição no CNPJ</a:t>
            </a:r>
            <a:r>
              <a:rPr lang="pt-BR" sz="1500" b="1" dirty="0" smtClean="0">
                <a:solidFill>
                  <a:srgbClr val="4A5C61"/>
                </a:solidFill>
                <a:latin typeface="Arial Narrow" pitchFamily="34" charset="0"/>
                <a:cs typeface="Helvetica"/>
              </a:rPr>
              <a:t>.</a:t>
            </a: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smtClean="0">
                <a:solidFill>
                  <a:srgbClr val="ED9C2E"/>
                </a:solidFill>
                <a:latin typeface="Arial Narrow" pitchFamily="34" charset="0"/>
                <a:cs typeface="Helvetica"/>
              </a:rPr>
              <a:t>E quanto aos casos de Fusão</a:t>
            </a:r>
            <a:r>
              <a:rPr lang="pt-BR" sz="1800" b="1" dirty="0">
                <a:solidFill>
                  <a:srgbClr val="ED9C2E"/>
                </a:solidFill>
                <a:latin typeface="Arial Narrow" pitchFamily="34" charset="0"/>
                <a:cs typeface="Helvetica"/>
              </a:rPr>
              <a:t>, incorporação ou </a:t>
            </a:r>
            <a:r>
              <a:rPr lang="pt-BR" sz="1800" b="1" dirty="0" smtClean="0">
                <a:solidFill>
                  <a:srgbClr val="ED9C2E"/>
                </a:solidFill>
                <a:latin typeface="Arial Narrow" pitchFamily="34" charset="0"/>
                <a:cs typeface="Helvetica"/>
              </a:rPr>
              <a:t>cisão?</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20</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595814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Estarão obrigadas a apresentar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com informações dos Jogos Olímpicos de 2016</a:t>
            </a:r>
          </a:p>
          <a:p>
            <a:pPr algn="just"/>
            <a:r>
              <a:rPr lang="pt-BR" sz="1500" b="1" dirty="0">
                <a:solidFill>
                  <a:srgbClr val="4A5C61"/>
                </a:solidFill>
                <a:latin typeface="Arial Narrow" pitchFamily="34" charset="0"/>
                <a:cs typeface="Helvetica"/>
              </a:rPr>
              <a:t>e dos Jogos Paraolímpicos de 2016, o Comitê Organizador dos Jogos Olímpicos Rio 2016 (RIO</a:t>
            </a:r>
          </a:p>
          <a:p>
            <a:pPr algn="just"/>
            <a:r>
              <a:rPr lang="pt-BR" sz="1500" b="1" dirty="0">
                <a:solidFill>
                  <a:srgbClr val="4A5C61"/>
                </a:solidFill>
                <a:latin typeface="Arial Narrow" pitchFamily="34" charset="0"/>
                <a:cs typeface="Helvetica"/>
              </a:rPr>
              <a:t>2016) e as seguintes pessoas jurídicas, estabelecidas no Brasil, caso efetuem a atividade prevista </a:t>
            </a:r>
            <a:r>
              <a:rPr lang="pt-BR" sz="1500" b="1" dirty="0" smtClean="0">
                <a:solidFill>
                  <a:srgbClr val="4A5C61"/>
                </a:solidFill>
                <a:latin typeface="Arial Narrow" pitchFamily="34" charset="0"/>
                <a:cs typeface="Helvetica"/>
              </a:rPr>
              <a:t>no inciso </a:t>
            </a:r>
            <a:r>
              <a:rPr lang="pt-BR" sz="1500" b="1" dirty="0">
                <a:solidFill>
                  <a:srgbClr val="4A5C61"/>
                </a:solidFill>
                <a:latin typeface="Arial Narrow" pitchFamily="34" charset="0"/>
                <a:cs typeface="Helvetica"/>
              </a:rPr>
              <a:t>II do art. 3º da Lei nº 12.780, de 9 de janeiro de 2013, </a:t>
            </a:r>
            <a:r>
              <a:rPr lang="pt-BR" sz="1500" b="1" u="sng" dirty="0">
                <a:solidFill>
                  <a:srgbClr val="4A5C61"/>
                </a:solidFill>
                <a:latin typeface="Arial Narrow" pitchFamily="34" charset="0"/>
                <a:cs typeface="Helvetica"/>
              </a:rPr>
              <a:t>ainda que os rendimentos pagos </a:t>
            </a:r>
            <a:r>
              <a:rPr lang="pt-BR" sz="1500" b="1" u="sng" dirty="0" smtClean="0">
                <a:solidFill>
                  <a:srgbClr val="4A5C61"/>
                </a:solidFill>
                <a:latin typeface="Arial Narrow" pitchFamily="34" charset="0"/>
                <a:cs typeface="Helvetica"/>
              </a:rPr>
              <a:t>no ano-calendário </a:t>
            </a:r>
            <a:r>
              <a:rPr lang="pt-BR" sz="1500" b="1" u="sng" dirty="0">
                <a:solidFill>
                  <a:srgbClr val="4A5C61"/>
                </a:solidFill>
                <a:latin typeface="Arial Narrow" pitchFamily="34" charset="0"/>
                <a:cs typeface="Helvetica"/>
              </a:rPr>
              <a:t>não tenham sofrido retenção do imposto</a:t>
            </a:r>
            <a:r>
              <a:rPr lang="pt-BR" sz="1500" b="1" dirty="0">
                <a:solidFill>
                  <a:srgbClr val="4A5C61"/>
                </a:solidFill>
                <a:latin typeface="Arial Narrow" pitchFamily="34" charset="0"/>
                <a:cs typeface="Helvetica"/>
              </a:rPr>
              <a:t>:</a:t>
            </a:r>
          </a:p>
          <a:p>
            <a:pPr lvl="1" algn="just"/>
            <a:r>
              <a:rPr lang="pt-BR" sz="1500" b="1" dirty="0">
                <a:solidFill>
                  <a:srgbClr val="4A5C61"/>
                </a:solidFill>
                <a:latin typeface="Arial Narrow" pitchFamily="34" charset="0"/>
                <a:cs typeface="Helvetica"/>
              </a:rPr>
              <a:t>a) o Comité </a:t>
            </a:r>
            <a:r>
              <a:rPr lang="pt-BR" sz="1500" b="1" dirty="0" err="1">
                <a:solidFill>
                  <a:srgbClr val="4A5C61"/>
                </a:solidFill>
                <a:latin typeface="Arial Narrow" pitchFamily="34" charset="0"/>
                <a:cs typeface="Helvetica"/>
              </a:rPr>
              <a:t>International</a:t>
            </a:r>
            <a:r>
              <a:rPr lang="pt-BR" sz="1500" b="1" dirty="0">
                <a:solidFill>
                  <a:srgbClr val="4A5C61"/>
                </a:solidFill>
                <a:latin typeface="Arial Narrow" pitchFamily="34" charset="0"/>
                <a:cs typeface="Helvetica"/>
              </a:rPr>
              <a:t> Olympique (CIO);</a:t>
            </a:r>
          </a:p>
          <a:p>
            <a:pPr lvl="1" algn="just"/>
            <a:r>
              <a:rPr lang="pt-BR" sz="1500" b="1" dirty="0">
                <a:solidFill>
                  <a:srgbClr val="4A5C61"/>
                </a:solidFill>
                <a:latin typeface="Arial Narrow" pitchFamily="34" charset="0"/>
                <a:cs typeface="Helvetica"/>
              </a:rPr>
              <a:t>b) as empresas vinculadas ao CIO;</a:t>
            </a:r>
          </a:p>
          <a:p>
            <a:pPr lvl="1" algn="just"/>
            <a:r>
              <a:rPr lang="pt-BR" sz="1500" b="1" dirty="0">
                <a:solidFill>
                  <a:srgbClr val="4A5C61"/>
                </a:solidFill>
                <a:latin typeface="Arial Narrow" pitchFamily="34" charset="0"/>
                <a:cs typeface="Helvetica"/>
              </a:rPr>
              <a:t>c) o </a:t>
            </a:r>
            <a:r>
              <a:rPr lang="pt-BR" sz="1500" b="1" dirty="0" err="1">
                <a:solidFill>
                  <a:srgbClr val="4A5C61"/>
                </a:solidFill>
                <a:latin typeface="Arial Narrow" pitchFamily="34" charset="0"/>
                <a:cs typeface="Helvetica"/>
              </a:rPr>
              <a:t>Court</a:t>
            </a:r>
            <a:r>
              <a:rPr lang="pt-BR" sz="1500" b="1" dirty="0">
                <a:solidFill>
                  <a:srgbClr val="4A5C61"/>
                </a:solidFill>
                <a:latin typeface="Arial Narrow" pitchFamily="34" charset="0"/>
                <a:cs typeface="Helvetica"/>
              </a:rPr>
              <a:t> </a:t>
            </a:r>
            <a:r>
              <a:rPr lang="pt-BR" sz="1500" b="1" dirty="0" err="1">
                <a:solidFill>
                  <a:srgbClr val="4A5C61"/>
                </a:solidFill>
                <a:latin typeface="Arial Narrow" pitchFamily="34" charset="0"/>
                <a:cs typeface="Helvetica"/>
              </a:rPr>
              <a:t>of</a:t>
            </a:r>
            <a:r>
              <a:rPr lang="pt-BR" sz="1500" b="1" dirty="0">
                <a:solidFill>
                  <a:srgbClr val="4A5C61"/>
                </a:solidFill>
                <a:latin typeface="Arial Narrow" pitchFamily="34" charset="0"/>
                <a:cs typeface="Helvetica"/>
              </a:rPr>
              <a:t> </a:t>
            </a:r>
            <a:r>
              <a:rPr lang="pt-BR" sz="1500" b="1" dirty="0" err="1">
                <a:solidFill>
                  <a:srgbClr val="4A5C61"/>
                </a:solidFill>
                <a:latin typeface="Arial Narrow" pitchFamily="34" charset="0"/>
                <a:cs typeface="Helvetica"/>
              </a:rPr>
              <a:t>Arbitration</a:t>
            </a:r>
            <a:r>
              <a:rPr lang="pt-BR" sz="1500" b="1" dirty="0">
                <a:solidFill>
                  <a:srgbClr val="4A5C61"/>
                </a:solidFill>
                <a:latin typeface="Arial Narrow" pitchFamily="34" charset="0"/>
                <a:cs typeface="Helvetica"/>
              </a:rPr>
              <a:t> for Sport (CAS);</a:t>
            </a:r>
          </a:p>
          <a:p>
            <a:pPr lvl="1" algn="just"/>
            <a:r>
              <a:rPr lang="pt-BR" sz="1500" b="1" dirty="0">
                <a:solidFill>
                  <a:srgbClr val="4A5C61"/>
                </a:solidFill>
                <a:latin typeface="Arial Narrow" pitchFamily="34" charset="0"/>
                <a:cs typeface="Helvetica"/>
              </a:rPr>
              <a:t>d) a World </a:t>
            </a:r>
            <a:r>
              <a:rPr lang="pt-BR" sz="1500" b="1" dirty="0" err="1">
                <a:solidFill>
                  <a:srgbClr val="4A5C61"/>
                </a:solidFill>
                <a:latin typeface="Arial Narrow" pitchFamily="34" charset="0"/>
                <a:cs typeface="Helvetica"/>
              </a:rPr>
              <a:t>Anti-Doping</a:t>
            </a:r>
            <a:r>
              <a:rPr lang="pt-BR" sz="1500" b="1" dirty="0">
                <a:solidFill>
                  <a:srgbClr val="4A5C61"/>
                </a:solidFill>
                <a:latin typeface="Arial Narrow" pitchFamily="34" charset="0"/>
                <a:cs typeface="Helvetica"/>
              </a:rPr>
              <a:t> </a:t>
            </a:r>
            <a:r>
              <a:rPr lang="pt-BR" sz="1500" b="1" dirty="0" err="1">
                <a:solidFill>
                  <a:srgbClr val="4A5C61"/>
                </a:solidFill>
                <a:latin typeface="Arial Narrow" pitchFamily="34" charset="0"/>
                <a:cs typeface="Helvetica"/>
              </a:rPr>
              <a:t>Agency</a:t>
            </a:r>
            <a:r>
              <a:rPr lang="pt-BR" sz="1500" b="1" dirty="0">
                <a:solidFill>
                  <a:srgbClr val="4A5C61"/>
                </a:solidFill>
                <a:latin typeface="Arial Narrow" pitchFamily="34" charset="0"/>
                <a:cs typeface="Helvetica"/>
              </a:rPr>
              <a:t> (WADA);</a:t>
            </a:r>
          </a:p>
          <a:p>
            <a:pPr lvl="1" algn="just"/>
            <a:r>
              <a:rPr lang="pt-BR" sz="1500" b="1" dirty="0">
                <a:solidFill>
                  <a:srgbClr val="4A5C61"/>
                </a:solidFill>
                <a:latin typeface="Arial Narrow" pitchFamily="34" charset="0"/>
                <a:cs typeface="Helvetica"/>
              </a:rPr>
              <a:t>e) os Comitês Olímpicos Nacionais;</a:t>
            </a:r>
          </a:p>
          <a:p>
            <a:pPr lvl="1" algn="just"/>
            <a:r>
              <a:rPr lang="pt-BR" sz="1500" b="1" dirty="0">
                <a:solidFill>
                  <a:srgbClr val="4A5C61"/>
                </a:solidFill>
                <a:latin typeface="Arial Narrow" pitchFamily="34" charset="0"/>
                <a:cs typeface="Helvetica"/>
              </a:rPr>
              <a:t>f) as federações desportivas internacionais;</a:t>
            </a:r>
          </a:p>
          <a:p>
            <a:pPr lvl="1" algn="just"/>
            <a:r>
              <a:rPr lang="pt-BR" sz="1500" b="1" dirty="0">
                <a:solidFill>
                  <a:srgbClr val="4A5C61"/>
                </a:solidFill>
                <a:latin typeface="Arial Narrow" pitchFamily="34" charset="0"/>
                <a:cs typeface="Helvetica"/>
              </a:rPr>
              <a:t>g) as empresas de mídia e transmissores credenciados;</a:t>
            </a:r>
          </a:p>
          <a:p>
            <a:pPr lvl="1" algn="just"/>
            <a:r>
              <a:rPr lang="pt-BR" sz="1500" b="1" dirty="0">
                <a:solidFill>
                  <a:srgbClr val="4A5C61"/>
                </a:solidFill>
                <a:latin typeface="Arial Narrow" pitchFamily="34" charset="0"/>
                <a:cs typeface="Helvetica"/>
              </a:rPr>
              <a:t>h) os patrocinadores dos Jogos;</a:t>
            </a:r>
          </a:p>
          <a:p>
            <a:pPr lvl="1" algn="just"/>
            <a:r>
              <a:rPr lang="pt-BR" sz="1500" b="1" dirty="0">
                <a:solidFill>
                  <a:srgbClr val="4A5C61"/>
                </a:solidFill>
                <a:latin typeface="Arial Narrow" pitchFamily="34" charset="0"/>
                <a:cs typeface="Helvetica"/>
              </a:rPr>
              <a:t>i) os prestadores de serviços do CIO; e</a:t>
            </a:r>
          </a:p>
          <a:p>
            <a:pPr lvl="1" algn="just"/>
            <a:r>
              <a:rPr lang="pt-BR" sz="1500" b="1" dirty="0">
                <a:solidFill>
                  <a:srgbClr val="4A5C61"/>
                </a:solidFill>
                <a:latin typeface="Arial Narrow" pitchFamily="34" charset="0"/>
                <a:cs typeface="Helvetica"/>
              </a:rPr>
              <a:t>j) os prestadores de serviços do Comitê Organizador dos Jogos Olímpicos Rio 2016</a:t>
            </a:r>
          </a:p>
          <a:p>
            <a:pPr lvl="1" algn="just"/>
            <a:r>
              <a:rPr lang="pt-BR" sz="1500" b="1" dirty="0">
                <a:solidFill>
                  <a:srgbClr val="4A5C61"/>
                </a:solidFill>
                <a:latin typeface="Arial Narrow" pitchFamily="34" charset="0"/>
                <a:cs typeface="Helvetica"/>
              </a:rPr>
              <a:t>(RIO 2016</a:t>
            </a:r>
            <a:r>
              <a:rPr lang="pt-BR" sz="1500" b="1" dirty="0" smtClean="0">
                <a:solidFill>
                  <a:srgbClr val="4A5C61"/>
                </a:solidFill>
                <a:latin typeface="Arial Narrow" pitchFamily="34" charset="0"/>
                <a:cs typeface="Helvetica"/>
              </a:rPr>
              <a:t>).</a:t>
            </a: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Quem está obrigado a entregar a </a:t>
            </a:r>
            <a:r>
              <a:rPr lang="pt-BR" sz="1800" b="1" dirty="0" smtClean="0">
                <a:solidFill>
                  <a:srgbClr val="ED9C2E"/>
                </a:solidFill>
                <a:latin typeface="Arial Narrow" pitchFamily="34" charset="0"/>
                <a:cs typeface="Helvetica"/>
              </a:rPr>
              <a:t>DIRF </a:t>
            </a:r>
            <a:r>
              <a:rPr lang="pt-BR" sz="1800" b="1" dirty="0">
                <a:solidFill>
                  <a:srgbClr val="ED9C2E"/>
                </a:solidFill>
                <a:latin typeface="Arial Narrow" pitchFamily="34" charset="0"/>
                <a:cs typeface="Helvetica"/>
              </a:rPr>
              <a:t>com informações </a:t>
            </a:r>
            <a:r>
              <a:rPr lang="pt-BR" sz="1800" b="1" dirty="0" smtClean="0">
                <a:solidFill>
                  <a:srgbClr val="ED9C2E"/>
                </a:solidFill>
                <a:latin typeface="Arial Narrow" pitchFamily="34" charset="0"/>
                <a:cs typeface="Helvetica"/>
              </a:rPr>
              <a:t>das OLÍMPIADAS?</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21</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2137930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A falta de apresentação da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/2016 sujeitará a pessoa física ou jurídica obrigada a sua apresentação à multa de 2% ao mês-calendário ou fração, que incidirá sobre o montante dos tributos e das contribuições informados na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ainda que tenham sido integralmente pagos, limitada a 20%.</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Para efeito de aplicação da multa, é considerado como termo inicial o dia seguinte ao término do prazo originalmente fixado para a entrega da declaração e como termo final a data da efetiva entrega ou, no caso de não apresentação, a data da lavratura do auto de infração. </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A multa mínima a ser aplicada será de:</a:t>
            </a:r>
          </a:p>
          <a:p>
            <a:pPr algn="just"/>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smtClean="0">
                <a:solidFill>
                  <a:srgbClr val="FF0000"/>
                </a:solidFill>
                <a:latin typeface="Arial Narrow" pitchFamily="34" charset="0"/>
                <a:cs typeface="Helvetica"/>
              </a:rPr>
              <a:t>R</a:t>
            </a:r>
            <a:r>
              <a:rPr lang="pt-BR" sz="1500" b="1" dirty="0">
                <a:solidFill>
                  <a:srgbClr val="FF0000"/>
                </a:solidFill>
                <a:latin typeface="Arial Narrow" pitchFamily="34" charset="0"/>
                <a:cs typeface="Helvetica"/>
              </a:rPr>
              <a:t>$ 200,00</a:t>
            </a:r>
            <a:r>
              <a:rPr lang="pt-BR" sz="1500" b="1" dirty="0">
                <a:solidFill>
                  <a:srgbClr val="4A5C61"/>
                </a:solidFill>
                <a:latin typeface="Arial Narrow" pitchFamily="34" charset="0"/>
                <a:cs typeface="Helvetica"/>
              </a:rPr>
              <a:t>, tratando-se de pessoa física, pessoa jurídica inativa e pessoa jurídica optante pelo Simples </a:t>
            </a:r>
            <a:r>
              <a:rPr lang="pt-BR" sz="1500" b="1" dirty="0" smtClean="0">
                <a:solidFill>
                  <a:srgbClr val="4A5C61"/>
                </a:solidFill>
                <a:latin typeface="Arial Narrow" pitchFamily="34" charset="0"/>
                <a:cs typeface="Helvetica"/>
              </a:rPr>
              <a:t>Nacional;</a:t>
            </a:r>
          </a:p>
          <a:p>
            <a:pPr marL="342900" indent="-342900" algn="just">
              <a:buFont typeface="+mj-lt"/>
              <a:buAutoNum type="alphaLcParenR"/>
            </a:pPr>
            <a:r>
              <a:rPr lang="pt-BR" sz="1500" b="1" dirty="0" smtClean="0">
                <a:solidFill>
                  <a:srgbClr val="4A5C61"/>
                </a:solidFill>
                <a:latin typeface="Arial Narrow" pitchFamily="34" charset="0"/>
                <a:cs typeface="Helvetica"/>
              </a:rPr>
              <a:t>.</a:t>
            </a:r>
            <a:r>
              <a:rPr lang="pt-BR" sz="1500" b="1" dirty="0" smtClean="0">
                <a:solidFill>
                  <a:srgbClr val="FF0000"/>
                </a:solidFill>
                <a:latin typeface="Arial Narrow" pitchFamily="34" charset="0"/>
                <a:cs typeface="Helvetica"/>
              </a:rPr>
              <a:t>R</a:t>
            </a:r>
            <a:r>
              <a:rPr lang="pt-BR" sz="1500" b="1" dirty="0">
                <a:solidFill>
                  <a:srgbClr val="FF0000"/>
                </a:solidFill>
                <a:latin typeface="Arial Narrow" pitchFamily="34" charset="0"/>
                <a:cs typeface="Helvetica"/>
              </a:rPr>
              <a:t>$ 500,00</a:t>
            </a:r>
            <a:r>
              <a:rPr lang="pt-BR" sz="1500" b="1" dirty="0">
                <a:solidFill>
                  <a:srgbClr val="4A5C61"/>
                </a:solidFill>
                <a:latin typeface="Arial Narrow" pitchFamily="34" charset="0"/>
                <a:cs typeface="Helvetica"/>
              </a:rPr>
              <a:t>, nos demais casos</a:t>
            </a:r>
            <a:r>
              <a:rPr lang="pt-BR" sz="1500" b="1" dirty="0" smtClean="0">
                <a:solidFill>
                  <a:srgbClr val="4A5C61"/>
                </a:solidFill>
                <a:latin typeface="Arial Narrow" pitchFamily="34" charset="0"/>
                <a:cs typeface="Helvetica"/>
              </a:rPr>
              <a:t>.</a:t>
            </a:r>
          </a:p>
          <a:p>
            <a:pPr marL="342900" indent="-342900" algn="just">
              <a:buFont typeface="+mj-lt"/>
              <a:buAutoNum type="alphaLcParenR"/>
            </a:pPr>
            <a:endParaRPr lang="pt-BR" sz="1500" b="1" dirty="0">
              <a:solidFill>
                <a:srgbClr val="4A5C61"/>
              </a:solidFill>
              <a:latin typeface="Arial Narrow" pitchFamily="34" charset="0"/>
              <a:cs typeface="Helvetica"/>
            </a:endParaRPr>
          </a:p>
          <a:p>
            <a:pPr algn="just"/>
            <a:r>
              <a:rPr lang="pt-BR" sz="1200" b="1" dirty="0">
                <a:solidFill>
                  <a:srgbClr val="4A5C61"/>
                </a:solidFill>
                <a:latin typeface="Arial Narrow" pitchFamily="34" charset="0"/>
                <a:cs typeface="Helvetica"/>
              </a:rPr>
              <a:t>(Instrução Normativa nº 1.503/2014 e Instrução Normativa SRF nº 197/2002 )</a:t>
            </a:r>
            <a:endParaRPr lang="en-US" sz="12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Existe penalidade pela não apresentação da </a:t>
            </a:r>
            <a:r>
              <a:rPr lang="pt-BR" sz="1800" b="1" dirty="0" smtClean="0">
                <a:solidFill>
                  <a:srgbClr val="ED9C2E"/>
                </a:solidFill>
                <a:latin typeface="Arial Narrow" pitchFamily="34" charset="0"/>
                <a:cs typeface="Helvetica"/>
              </a:rPr>
              <a:t>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22</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770543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bg_slides_fluig_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1" y="0"/>
            <a:ext cx="12183569" cy="6857543"/>
          </a:xfrm>
          <a:prstGeom prst="rect">
            <a:avLst/>
          </a:prstGeom>
        </p:spPr>
      </p:pic>
      <p:grpSp>
        <p:nvGrpSpPr>
          <p:cNvPr id="3" name="Grupo 2"/>
          <p:cNvGrpSpPr/>
          <p:nvPr/>
        </p:nvGrpSpPr>
        <p:grpSpPr>
          <a:xfrm>
            <a:off x="10029029" y="-80036"/>
            <a:ext cx="2162972" cy="1997498"/>
            <a:chOff x="10834833" y="112981"/>
            <a:chExt cx="2883962" cy="2663331"/>
          </a:xfrm>
        </p:grpSpPr>
        <p:pic>
          <p:nvPicPr>
            <p:cNvPr id="8" name="Picture 2" descr="Z:\Trabalhos 2013\TOTVS\Outubro\PPT_futuro software\_Png\slide14.png"/>
            <p:cNvPicPr>
              <a:picLocks noChangeAspect="1" noChangeArrowheads="1"/>
            </p:cNvPicPr>
            <p:nvPr/>
          </p:nvPicPr>
          <p:blipFill rotWithShape="1">
            <a:blip r:embed="rId4" cstate="print"/>
            <a:srcRect l="2151" t="16611" r="83525" b="63807"/>
            <a:stretch/>
          </p:blipFill>
          <p:spPr bwMode="auto">
            <a:xfrm>
              <a:off x="10834833" y="112981"/>
              <a:ext cx="2883962" cy="2663331"/>
            </a:xfrm>
            <a:prstGeom prst="rect">
              <a:avLst/>
            </a:prstGeom>
            <a:noFill/>
          </p:spPr>
        </p:pic>
        <p:sp>
          <p:nvSpPr>
            <p:cNvPr id="9" name="Retângulo 8"/>
            <p:cNvSpPr/>
            <p:nvPr/>
          </p:nvSpPr>
          <p:spPr>
            <a:xfrm>
              <a:off x="11173315" y="944184"/>
              <a:ext cx="2035600" cy="738321"/>
            </a:xfrm>
            <a:prstGeom prst="rect">
              <a:avLst/>
            </a:prstGeom>
          </p:spPr>
          <p:txBody>
            <a:bodyPr wrap="square">
              <a:spAutoFit/>
            </a:bodyPr>
            <a:lstStyle/>
            <a:p>
              <a:pPr algn="ctr" defTabSz="543899"/>
              <a:r>
                <a:rPr lang="pt-BR" sz="1499" b="1" dirty="0" smtClean="0">
                  <a:solidFill>
                    <a:prstClr val="white"/>
                  </a:solidFill>
                  <a:latin typeface="Arial Narrow" panose="020B0606020202030204" pitchFamily="34" charset="0"/>
                  <a:cs typeface="Arial Narrow"/>
                </a:rPr>
                <a:t>PORTAL DO CLIENTE</a:t>
              </a:r>
              <a:endParaRPr lang="pt-BR" sz="1499" b="1" dirty="0">
                <a:solidFill>
                  <a:prstClr val="white"/>
                </a:solidFill>
                <a:latin typeface="Arial Narrow" panose="020B0606020202030204" pitchFamily="34" charset="0"/>
                <a:cs typeface="Arial Narrow"/>
              </a:endParaRPr>
            </a:p>
          </p:txBody>
        </p:sp>
      </p:grpSp>
      <p:grpSp>
        <p:nvGrpSpPr>
          <p:cNvPr id="22" name="Grupo 21"/>
          <p:cNvGrpSpPr/>
          <p:nvPr/>
        </p:nvGrpSpPr>
        <p:grpSpPr>
          <a:xfrm>
            <a:off x="-61110" y="778646"/>
            <a:ext cx="2340671" cy="1745613"/>
            <a:chOff x="7460288" y="1950624"/>
            <a:chExt cx="2513657" cy="2006150"/>
          </a:xfrm>
        </p:grpSpPr>
        <p:pic>
          <p:nvPicPr>
            <p:cNvPr id="23" name="Picture 5" descr="visao_3.png"/>
            <p:cNvPicPr>
              <a:picLocks noChangeAspect="1"/>
            </p:cNvPicPr>
            <p:nvPr/>
          </p:nvPicPr>
          <p:blipFill rotWithShape="1">
            <a:blip r:embed="rId5">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24" name="Picture 5" descr="visao_3.png"/>
            <p:cNvPicPr>
              <a:picLocks noChangeAspect="1"/>
            </p:cNvPicPr>
            <p:nvPr/>
          </p:nvPicPr>
          <p:blipFill rotWithShape="1">
            <a:blip r:embed="rId5">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25" name="Imagem 24"/>
            <p:cNvPicPr>
              <a:picLocks noChangeAspect="1"/>
            </p:cNvPicPr>
            <p:nvPr/>
          </p:nvPicPr>
          <p:blipFill rotWithShape="1">
            <a:blip r:embed="rId6"/>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 name="Imagem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4" name="Retângulo 3"/>
          <p:cNvSpPr/>
          <p:nvPr/>
        </p:nvSpPr>
        <p:spPr>
          <a:xfrm>
            <a:off x="4661484" y="2394477"/>
            <a:ext cx="4369786" cy="923330"/>
          </a:xfrm>
          <a:prstGeom prst="rect">
            <a:avLst/>
          </a:prstGeom>
          <a:noFill/>
        </p:spPr>
        <p:txBody>
          <a:bodyPr wrap="none" lIns="91440" tIns="45720" rIns="91440" bIns="45720">
            <a:spAutoFit/>
          </a:bodyPr>
          <a:lstStyle/>
          <a:p>
            <a:pPr algn="ctr"/>
            <a:r>
              <a:rPr lang="pt-BR" sz="5400" b="1" cap="none" spc="0" dirty="0" smtClean="0">
                <a:ln w="22225">
                  <a:solidFill>
                    <a:schemeClr val="accent2"/>
                  </a:solidFill>
                  <a:prstDash val="solid"/>
                </a:ln>
                <a:solidFill>
                  <a:schemeClr val="accent2">
                    <a:lumMod val="40000"/>
                    <a:lumOff val="60000"/>
                  </a:schemeClr>
                </a:solidFill>
                <a:effectLst/>
              </a:rPr>
              <a:t>Print do portal</a:t>
            </a:r>
            <a:endParaRPr lang="pt-BR" sz="5400" b="1" cap="none" spc="0" dirty="0">
              <a:ln w="22225">
                <a:solidFill>
                  <a:schemeClr val="accent2"/>
                </a:solidFill>
                <a:prstDash val="solid"/>
              </a:ln>
              <a:solidFill>
                <a:schemeClr val="accent2">
                  <a:lumMod val="40000"/>
                  <a:lumOff val="60000"/>
                </a:schemeClr>
              </a:solidFill>
              <a:effectLst/>
            </a:endParaRPr>
          </a:p>
        </p:txBody>
      </p:sp>
      <p:grpSp>
        <p:nvGrpSpPr>
          <p:cNvPr id="7" name="Grupo 6"/>
          <p:cNvGrpSpPr/>
          <p:nvPr/>
        </p:nvGrpSpPr>
        <p:grpSpPr>
          <a:xfrm>
            <a:off x="3171219" y="834868"/>
            <a:ext cx="7451516" cy="4691309"/>
            <a:chOff x="3171219" y="834868"/>
            <a:chExt cx="7451516" cy="4691309"/>
          </a:xfrm>
        </p:grpSpPr>
        <p:pic>
          <p:nvPicPr>
            <p:cNvPr id="16" name="Picture 15" descr="device_notebook.png"/>
            <p:cNvPicPr>
              <a:picLocks noChangeAspect="1"/>
            </p:cNvPicPr>
            <p:nvPr/>
          </p:nvPicPr>
          <p:blipFill rotWithShape="1">
            <a:blip r:embed="rId8">
              <a:extLst>
                <a:ext uri="{28A0092B-C50C-407E-A947-70E740481C1C}">
                  <a14:useLocalDpi xmlns:a14="http://schemas.microsoft.com/office/drawing/2010/main" val="0"/>
                </a:ext>
              </a:extLst>
            </a:blip>
            <a:srcRect l="28745" t="11170" r="30066" b="9801"/>
            <a:stretch/>
          </p:blipFill>
          <p:spPr>
            <a:xfrm>
              <a:off x="3171219" y="834868"/>
              <a:ext cx="7451516" cy="4691309"/>
            </a:xfrm>
            <a:prstGeom prst="rect">
              <a:avLst/>
            </a:prstGeom>
          </p:spPr>
        </p:pic>
        <p:pic>
          <p:nvPicPr>
            <p:cNvPr id="2" name="Imagem 1"/>
            <p:cNvPicPr>
              <a:picLocks noChangeAspect="1"/>
            </p:cNvPicPr>
            <p:nvPr/>
          </p:nvPicPr>
          <p:blipFill rotWithShape="1">
            <a:blip r:embed="rId9"/>
            <a:srcRect l="8493" t="3947" r="11051" b="7731"/>
            <a:stretch/>
          </p:blipFill>
          <p:spPr>
            <a:xfrm>
              <a:off x="4325981" y="1359232"/>
              <a:ext cx="5269831" cy="3278179"/>
            </a:xfrm>
            <a:prstGeom prst="rect">
              <a:avLst/>
            </a:prstGeom>
          </p:spPr>
        </p:pic>
      </p:grpSp>
      <p:sp>
        <p:nvSpPr>
          <p:cNvPr id="5" name="Retângulo 4"/>
          <p:cNvSpPr/>
          <p:nvPr/>
        </p:nvSpPr>
        <p:spPr>
          <a:xfrm>
            <a:off x="-26341" y="-1"/>
            <a:ext cx="12253112" cy="6857543"/>
          </a:xfrm>
          <a:prstGeom prst="rect">
            <a:avLst/>
          </a:prstGeom>
          <a:solidFill>
            <a:schemeClr val="dk1">
              <a:alpha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t-BR"/>
          </a:p>
        </p:txBody>
      </p:sp>
      <p:pic>
        <p:nvPicPr>
          <p:cNvPr id="15" name="Imagem 14"/>
          <p:cNvPicPr>
            <a:picLocks noChangeAspect="1"/>
          </p:cNvPicPr>
          <p:nvPr/>
        </p:nvPicPr>
        <p:blipFill rotWithShape="1">
          <a:blip r:embed="rId9"/>
          <a:srcRect l="8493" t="3947" r="11051" b="7731"/>
          <a:stretch/>
        </p:blipFill>
        <p:spPr>
          <a:xfrm>
            <a:off x="153360" y="687121"/>
            <a:ext cx="5696651" cy="3543689"/>
          </a:xfrm>
          <a:prstGeom prst="rect">
            <a:avLst/>
          </a:prstGeom>
        </p:spPr>
      </p:pic>
      <p:pic>
        <p:nvPicPr>
          <p:cNvPr id="12" name="Imagem 11"/>
          <p:cNvPicPr>
            <a:picLocks noChangeAspect="1"/>
          </p:cNvPicPr>
          <p:nvPr/>
        </p:nvPicPr>
        <p:blipFill rotWithShape="1">
          <a:blip r:embed="rId10"/>
          <a:srcRect r="6836"/>
          <a:stretch/>
        </p:blipFill>
        <p:spPr>
          <a:xfrm>
            <a:off x="6101705" y="86616"/>
            <a:ext cx="4666379" cy="6618384"/>
          </a:xfrm>
          <a:prstGeom prst="rect">
            <a:avLst/>
          </a:prstGeom>
        </p:spPr>
      </p:pic>
      <p:cxnSp>
        <p:nvCxnSpPr>
          <p:cNvPr id="14" name="Conector em curva 13"/>
          <p:cNvCxnSpPr/>
          <p:nvPr/>
        </p:nvCxnSpPr>
        <p:spPr>
          <a:xfrm>
            <a:off x="5090615" y="2394477"/>
            <a:ext cx="1269242" cy="786045"/>
          </a:xfrm>
          <a:prstGeom prst="curvedConnector3">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488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7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75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225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a:spLocks noChangeArrowheads="1"/>
          </p:cNvSpPr>
          <p:nvPr/>
        </p:nvSpPr>
        <p:spPr bwMode="auto">
          <a:xfrm>
            <a:off x="6096000" y="3487345"/>
            <a:ext cx="3749279" cy="542412"/>
          </a:xfrm>
          <a:prstGeom prst="rect">
            <a:avLst/>
          </a:prstGeom>
          <a:noFill/>
          <a:ln w="9525">
            <a:noFill/>
            <a:miter lim="800000"/>
            <a:headEnd/>
            <a:tailEnd/>
          </a:ln>
        </p:spPr>
        <p:txBody>
          <a:bodyPr lIns="68537" tIns="34268" rIns="68537" bIns="34268">
            <a:spAutoFit/>
          </a:bodyPr>
          <a:lstStyle/>
          <a:p>
            <a:r>
              <a:rPr lang="pt-BR" sz="3075" dirty="0" smtClean="0">
                <a:solidFill>
                  <a:prstClr val="white"/>
                </a:solidFill>
                <a:latin typeface="Arial Narrow"/>
                <a:cs typeface="Arial Narrow"/>
              </a:rPr>
              <a:t>Linha de Produto</a:t>
            </a:r>
            <a:endParaRPr lang="pt-BR" sz="3075" dirty="0">
              <a:solidFill>
                <a:prstClr val="white"/>
              </a:solidFill>
              <a:latin typeface="Arial Narrow"/>
              <a:cs typeface="Arial Narrow"/>
            </a:endParaRPr>
          </a:p>
        </p:txBody>
      </p:sp>
      <p:pic>
        <p:nvPicPr>
          <p:cNvPr id="6" name="Picture 5" descr="Icone-08.png"/>
          <p:cNvPicPr>
            <a:picLocks noChangeAspect="1"/>
          </p:cNvPicPr>
          <p:nvPr/>
        </p:nvPicPr>
        <p:blipFill>
          <a:blip r:embed="rId3"/>
          <a:stretch>
            <a:fillRect/>
          </a:stretch>
        </p:blipFill>
        <p:spPr>
          <a:xfrm>
            <a:off x="6096003" y="2071694"/>
            <a:ext cx="1001302" cy="1001303"/>
          </a:xfrm>
          <a:prstGeom prst="rect">
            <a:avLst/>
          </a:prstGeom>
        </p:spPr>
      </p:pic>
    </p:spTree>
    <p:extLst>
      <p:ext uri="{BB962C8B-B14F-4D97-AF65-F5344CB8AC3E}">
        <p14:creationId xmlns:p14="http://schemas.microsoft.com/office/powerpoint/2010/main" val="3136497704"/>
      </p:ext>
    </p:extLst>
  </p:cSld>
  <p:clrMapOvr>
    <a:masterClrMapping/>
  </p:clrMapOvr>
  <mc:AlternateContent xmlns:mc="http://schemas.openxmlformats.org/markup-compatibility/2006" xmlns:p14="http://schemas.microsoft.com/office/powerpoint/2010/main">
    <mc:Choice Requires="p14">
      <p:transition spd="med" p14:dur="600">
        <p:push dir="u"/>
      </p:transition>
    </mc:Choice>
    <mc:Fallback xmlns="">
      <p:transition spd="med">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23"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3"/>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PARAMETRIZAÇÃO</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18461182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7" name="TextBox 18"/>
          <p:cNvSpPr txBox="1">
            <a:spLocks noChangeArrowheads="1"/>
          </p:cNvSpPr>
          <p:nvPr/>
        </p:nvSpPr>
        <p:spPr bwMode="auto">
          <a:xfrm>
            <a:off x="453732" y="1989535"/>
            <a:ext cx="11284536" cy="4431983"/>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tipo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funcionário</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Contratuais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Registro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vínculo</a:t>
            </a:r>
            <a:r>
              <a:rPr lang="en-US" sz="1650" dirty="0" smtClean="0">
                <a:solidFill>
                  <a:srgbClr val="4A5C61"/>
                </a:solidFill>
                <a:latin typeface="Arial Narrow"/>
                <a:cs typeface="Arial Narrow"/>
              </a:rPr>
              <a:t> RAIS</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Rotinas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Anuais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RAIS</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Código</a:t>
            </a:r>
            <a:r>
              <a:rPr lang="en-US" sz="1650" dirty="0" smtClean="0">
                <a:solidFill>
                  <a:srgbClr val="4A5C61"/>
                </a:solidFill>
                <a:latin typeface="Arial Narrow"/>
                <a:cs typeface="Arial Narrow"/>
              </a:rPr>
              <a:t> da </a:t>
            </a:r>
            <a:r>
              <a:rPr lang="en-US" sz="1650" dirty="0" err="1" smtClean="0">
                <a:solidFill>
                  <a:srgbClr val="4A5C61"/>
                </a:solidFill>
                <a:latin typeface="Arial Narrow"/>
                <a:cs typeface="Arial Narrow"/>
              </a:rPr>
              <a:t>Categoria</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a:solidFill>
                  <a:srgbClr val="4A5C61"/>
                </a:solidFill>
                <a:latin typeface="Arial Narrow"/>
                <a:cs typeface="Arial Narrow"/>
              </a:rPr>
              <a:t>Rotinas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Anuais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Mensais</a:t>
            </a:r>
            <a:r>
              <a:rPr lang="en-US" sz="1650" dirty="0" smtClean="0">
                <a:solidFill>
                  <a:srgbClr val="4A5C61"/>
                </a:solidFill>
                <a:latin typeface="Arial Narrow"/>
                <a:cs typeface="Arial Narrow"/>
              </a:rPr>
              <a:t> -&gt; FGTS / SEFIP</a:t>
            </a: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CPF</a:t>
            </a: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Pessoais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Documentação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Tipo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Admissão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a:solidFill>
                  <a:srgbClr val="4A5C61"/>
                </a:solidFill>
                <a:latin typeface="Arial Narrow"/>
                <a:cs typeface="Arial Narrow"/>
              </a:rPr>
              <a:t>Guia</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Informações</a:t>
            </a:r>
            <a:r>
              <a:rPr lang="en-US" sz="1650" dirty="0">
                <a:solidFill>
                  <a:srgbClr val="4A5C61"/>
                </a:solidFill>
                <a:latin typeface="Arial Narrow"/>
                <a:cs typeface="Arial Narrow"/>
              </a:rPr>
              <a:t> </a:t>
            </a:r>
            <a:r>
              <a:rPr lang="en-US" sz="1650" dirty="0" err="1">
                <a:solidFill>
                  <a:srgbClr val="4A5C61"/>
                </a:solidFill>
                <a:latin typeface="Arial Narrow"/>
                <a:cs typeface="Arial Narrow"/>
              </a:rPr>
              <a:t>Contratuais</a:t>
            </a:r>
            <a:r>
              <a:rPr lang="en-US" sz="1650" dirty="0">
                <a:solidFill>
                  <a:srgbClr val="4A5C61"/>
                </a:solidFill>
                <a:latin typeface="Arial Narrow"/>
                <a:cs typeface="Arial Narrow"/>
              </a:rPr>
              <a:t> </a:t>
            </a:r>
            <a:r>
              <a:rPr lang="en-US" sz="1650" dirty="0" smtClean="0">
                <a:solidFill>
                  <a:srgbClr val="4A5C61"/>
                </a:solidFill>
                <a:latin typeface="Arial Narrow"/>
                <a:cs typeface="Arial Narrow"/>
              </a:rPr>
              <a:t>-&gt; </a:t>
            </a:r>
            <a:r>
              <a:rPr lang="en-US" sz="1650" dirty="0" err="1" smtClean="0">
                <a:solidFill>
                  <a:srgbClr val="4A5C61"/>
                </a:solidFill>
                <a:latin typeface="Arial Narrow"/>
                <a:cs typeface="Arial Narrow"/>
              </a:rPr>
              <a:t>Registro</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smtClean="0">
                <a:solidFill>
                  <a:srgbClr val="4A5C61"/>
                </a:solidFill>
                <a:latin typeface="Arial Narrow"/>
                <a:cs typeface="Arial Narrow"/>
              </a:rPr>
              <a:t>Campo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Alocações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Seção</a:t>
            </a: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Parâmetro</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Deduz</a:t>
            </a:r>
            <a:r>
              <a:rPr lang="en-US" sz="1650" dirty="0" smtClean="0">
                <a:solidFill>
                  <a:srgbClr val="4A5C61"/>
                </a:solidFill>
                <a:latin typeface="Arial Narrow"/>
                <a:cs typeface="Arial Narrow"/>
              </a:rPr>
              <a:t> IRRF se </a:t>
            </a:r>
            <a:r>
              <a:rPr lang="en-US" sz="1650" dirty="0" err="1" smtClean="0">
                <a:solidFill>
                  <a:srgbClr val="4A5C61"/>
                </a:solidFill>
                <a:latin typeface="Arial Narrow"/>
                <a:cs typeface="Arial Narrow"/>
              </a:rPr>
              <a:t>maior</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que</a:t>
            </a:r>
            <a:r>
              <a:rPr lang="en-US" sz="1650" dirty="0" smtClean="0">
                <a:solidFill>
                  <a:srgbClr val="4A5C61"/>
                </a:solidFill>
                <a:latin typeface="Arial Narrow"/>
                <a:cs typeface="Arial Narrow"/>
              </a:rPr>
              <a:t> 65 </a:t>
            </a:r>
            <a:r>
              <a:rPr lang="en-US" sz="1650" dirty="0" err="1" smtClean="0">
                <a:solidFill>
                  <a:srgbClr val="4A5C61"/>
                </a:solidFill>
                <a:latin typeface="Arial Narrow"/>
                <a:cs typeface="Arial Narrow"/>
              </a:rPr>
              <a:t>anos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Informações</a:t>
            </a:r>
            <a:r>
              <a:rPr lang="en-US" sz="1650" dirty="0" smtClean="0">
                <a:solidFill>
                  <a:srgbClr val="4A5C61"/>
                </a:solidFill>
                <a:latin typeface="Arial Narrow"/>
                <a:cs typeface="Arial Narrow"/>
              </a:rPr>
              <a:t> para </a:t>
            </a:r>
            <a:r>
              <a:rPr lang="en-US" sz="1650" dirty="0" err="1" smtClean="0">
                <a:solidFill>
                  <a:srgbClr val="4A5C61"/>
                </a:solidFill>
                <a:latin typeface="Arial Narrow"/>
                <a:cs typeface="Arial Narrow"/>
              </a:rPr>
              <a:t>cálculo</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Parâmetros</a:t>
            </a:r>
            <a:endParaRPr lang="en-US" sz="1650" dirty="0">
              <a:solidFill>
                <a:srgbClr val="4A5C61"/>
              </a:solidFill>
              <a:latin typeface="Arial Narrow"/>
              <a:cs typeface="Arial Narrow"/>
            </a:endParaRPr>
          </a:p>
          <a:p>
            <a:pPr marL="742950" lvl="1" indent="-285750">
              <a:buFont typeface="Arial" panose="020B0604020202020204" pitchFamily="34" charset="0"/>
              <a:buChar char="•"/>
            </a:pPr>
            <a:endParaRPr lang="en-US" sz="1650" dirty="0" smtClean="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en-US" sz="1650" dirty="0" err="1" smtClean="0">
                <a:solidFill>
                  <a:srgbClr val="4A5C61"/>
                </a:solidFill>
                <a:latin typeface="Arial Narrow"/>
                <a:cs typeface="Arial Narrow"/>
              </a:rPr>
              <a:t>Guia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Dependentes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pensionistas</a:t>
            </a:r>
            <a:r>
              <a:rPr lang="en-US" sz="1650" dirty="0" smtClean="0">
                <a:solidFill>
                  <a:srgbClr val="4A5C61"/>
                </a:solidFill>
                <a:latin typeface="Arial Narrow"/>
                <a:cs typeface="Arial Narrow"/>
              </a:rPr>
              <a:t> -&gt; </a:t>
            </a:r>
            <a:r>
              <a:rPr lang="en-US" sz="1650" dirty="0" err="1" smtClean="0">
                <a:solidFill>
                  <a:srgbClr val="4A5C61"/>
                </a:solidFill>
                <a:latin typeface="Arial Narrow"/>
                <a:cs typeface="Arial Narrow"/>
              </a:rPr>
              <a:t>Dependentes</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endParaRPr lang="en-US" sz="1650" dirty="0">
              <a:solidFill>
                <a:srgbClr val="4A5C61"/>
              </a:solidFill>
              <a:latin typeface="Arial Narrow"/>
              <a:cs typeface="Arial Narrow"/>
            </a:endParaRPr>
          </a:p>
          <a:p>
            <a:pPr marL="285750" indent="-285750">
              <a:buFont typeface="Arial" panose="020B0604020202020204" pitchFamily="34" charset="0"/>
              <a:buChar char="•"/>
            </a:pPr>
            <a:r>
              <a:rPr lang="en-US" sz="1650" dirty="0" err="1" smtClean="0">
                <a:solidFill>
                  <a:srgbClr val="4A5C61"/>
                </a:solidFill>
                <a:latin typeface="Arial Narrow"/>
                <a:cs typeface="Arial Narrow"/>
              </a:rPr>
              <a:t>Histórico</a:t>
            </a:r>
            <a:r>
              <a:rPr lang="en-US" sz="1650" dirty="0" smtClean="0">
                <a:solidFill>
                  <a:srgbClr val="4A5C61"/>
                </a:solidFill>
                <a:latin typeface="Arial Narrow"/>
                <a:cs typeface="Arial Narrow"/>
              </a:rPr>
              <a:t> de </a:t>
            </a:r>
            <a:r>
              <a:rPr lang="en-US" sz="1650" dirty="0" err="1" smtClean="0">
                <a:solidFill>
                  <a:srgbClr val="4A5C61"/>
                </a:solidFill>
                <a:latin typeface="Arial Narrow"/>
                <a:cs typeface="Arial Narrow"/>
              </a:rPr>
              <a:t>Assistência</a:t>
            </a:r>
            <a:r>
              <a:rPr lang="en-US" sz="1650" dirty="0" smtClean="0">
                <a:solidFill>
                  <a:srgbClr val="4A5C61"/>
                </a:solidFill>
                <a:latin typeface="Arial Narrow"/>
                <a:cs typeface="Arial Narrow"/>
              </a:rPr>
              <a:t> </a:t>
            </a:r>
            <a:r>
              <a:rPr lang="en-US" sz="1650" dirty="0" err="1" smtClean="0">
                <a:solidFill>
                  <a:srgbClr val="4A5C61"/>
                </a:solidFill>
                <a:latin typeface="Arial Narrow"/>
                <a:cs typeface="Arial Narrow"/>
              </a:rPr>
              <a:t>Saúde</a:t>
            </a:r>
            <a:endParaRPr lang="en-US" sz="1650" dirty="0" smtClean="0">
              <a:solidFill>
                <a:srgbClr val="4A5C61"/>
              </a:solidFill>
              <a:latin typeface="Arial Narrow"/>
              <a:cs typeface="Arial Narrow"/>
            </a:endParaRPr>
          </a:p>
          <a:p>
            <a:pPr marL="742950" lvl="1" indent="-285750">
              <a:buFont typeface="Arial" panose="020B0604020202020204" pitchFamily="34" charset="0"/>
              <a:buChar char="•"/>
            </a:pPr>
            <a:r>
              <a:rPr lang="pt-BR" sz="1650" dirty="0" smtClean="0">
                <a:solidFill>
                  <a:srgbClr val="4A5C61"/>
                </a:solidFill>
                <a:latin typeface="Arial Narrow"/>
                <a:cs typeface="Arial Narrow"/>
              </a:rPr>
              <a:t>Guia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t>
            </a:r>
            <a:r>
              <a:rPr lang="pt-BR" sz="1650" dirty="0">
                <a:solidFill>
                  <a:srgbClr val="4A5C61"/>
                </a:solidFill>
                <a:latin typeface="Arial Narrow"/>
                <a:cs typeface="Arial Narrow"/>
              </a:rPr>
              <a:t>Históricos </a:t>
            </a:r>
            <a:r>
              <a:rPr lang="pt-BR" sz="1650" dirty="0" smtClean="0">
                <a:solidFill>
                  <a:srgbClr val="4A5C61"/>
                </a:solidFill>
                <a:latin typeface="Arial Narrow"/>
                <a:cs typeface="Arial Narrow"/>
              </a:rPr>
              <a:t>-&gt;  aba inferior </a:t>
            </a:r>
            <a:r>
              <a:rPr lang="pt-BR" sz="1650" dirty="0">
                <a:solidFill>
                  <a:srgbClr val="4A5C61"/>
                </a:solidFill>
                <a:latin typeface="Arial Narrow"/>
                <a:cs typeface="Arial Narrow"/>
              </a:rPr>
              <a:t>Histórico de Assistência Saúde</a:t>
            </a:r>
            <a:endParaRPr lang="en-US" sz="1650" dirty="0" smtClean="0">
              <a:solidFill>
                <a:srgbClr val="4A5C61"/>
              </a:solidFill>
              <a:latin typeface="Arial Narrow"/>
              <a:cs typeface="Arial Narrow"/>
            </a:endParaRPr>
          </a:p>
        </p:txBody>
      </p:sp>
      <p:sp>
        <p:nvSpPr>
          <p:cNvPr id="12" name="CaixaDeTexto 11"/>
          <p:cNvSpPr txBox="1"/>
          <p:nvPr/>
        </p:nvSpPr>
        <p:spPr>
          <a:xfrm>
            <a:off x="5623316" y="2010095"/>
            <a:ext cx="5913120" cy="4320000"/>
          </a:xfrm>
          <a:prstGeom prst="rect">
            <a:avLst/>
          </a:prstGeom>
          <a:solidFill>
            <a:schemeClr val="bg1"/>
          </a:solidFill>
          <a:ln w="28575">
            <a:solidFill>
              <a:srgbClr val="FF0000"/>
            </a:solidFill>
          </a:ln>
        </p:spPr>
        <p:txBody>
          <a:bodyPr wrap="square" rtlCol="0">
            <a:spAutoFit/>
          </a:bodyPr>
          <a:lstStyle/>
          <a:p>
            <a:r>
              <a:rPr lang="pt-BR" sz="1650" b="1" dirty="0">
                <a:solidFill>
                  <a:srgbClr val="4A5C61"/>
                </a:solidFill>
                <a:latin typeface="Arial Narrow"/>
                <a:cs typeface="Arial Narrow"/>
              </a:rPr>
              <a:t>Código de Receita: 0561</a:t>
            </a:r>
            <a:r>
              <a:rPr lang="pt-BR" sz="1650" dirty="0">
                <a:solidFill>
                  <a:srgbClr val="4A5C61"/>
                </a:solidFill>
                <a:latin typeface="Arial Narrow"/>
                <a:cs typeface="Arial Narrow"/>
              </a:rPr>
              <a:t> = Identificará os funcionários com “Rendimento trabalho assalariado”;</a:t>
            </a:r>
          </a:p>
          <a:p>
            <a:r>
              <a:rPr lang="pt-BR" sz="1650" b="1" dirty="0">
                <a:solidFill>
                  <a:srgbClr val="4A5C61"/>
                </a:solidFill>
                <a:latin typeface="Arial Narrow"/>
                <a:cs typeface="Arial Narrow"/>
              </a:rPr>
              <a:t>Código de Receita: 0588</a:t>
            </a:r>
            <a:r>
              <a:rPr lang="pt-BR" sz="1600" dirty="0"/>
              <a:t> </a:t>
            </a:r>
            <a:r>
              <a:rPr lang="pt-BR" sz="1650" dirty="0">
                <a:solidFill>
                  <a:srgbClr val="4A5C61"/>
                </a:solidFill>
                <a:latin typeface="Arial Narrow"/>
                <a:cs typeface="Arial Narrow"/>
              </a:rPr>
              <a:t>= Identificará os funcionários com “Rendimentos do trabalho sem vinculo empregatício”.</a:t>
            </a:r>
          </a:p>
          <a:p>
            <a:r>
              <a:rPr lang="pt-BR" sz="1650" b="1" dirty="0">
                <a:solidFill>
                  <a:srgbClr val="4A5C61"/>
                </a:solidFill>
                <a:latin typeface="Arial Narrow"/>
                <a:cs typeface="Arial Narrow"/>
              </a:rPr>
              <a:t>Código de Receita: 3562</a:t>
            </a:r>
            <a:r>
              <a:rPr lang="pt-BR" sz="1600" b="1" dirty="0"/>
              <a:t> </a:t>
            </a:r>
            <a:r>
              <a:rPr lang="pt-BR" sz="1650" dirty="0">
                <a:solidFill>
                  <a:srgbClr val="4A5C61"/>
                </a:solidFill>
                <a:latin typeface="Arial Narrow"/>
                <a:cs typeface="Arial Narrow"/>
              </a:rPr>
              <a:t>= Código criado para declaração dos rendimentos referente a PLR (Participação nos Lucros ou Resultados)</a:t>
            </a:r>
          </a:p>
          <a:p>
            <a:endParaRPr lang="pt-BR" sz="1600" dirty="0"/>
          </a:p>
          <a:p>
            <a:r>
              <a:rPr lang="pt-BR" sz="1650" dirty="0">
                <a:solidFill>
                  <a:srgbClr val="4A5C61"/>
                </a:solidFill>
                <a:latin typeface="Arial Narrow"/>
                <a:cs typeface="Arial Narrow"/>
              </a:rPr>
              <a:t>O funcionário será identificado com o código de Receita</a:t>
            </a:r>
            <a:r>
              <a:rPr lang="pt-BR" sz="1600" dirty="0"/>
              <a:t> </a:t>
            </a:r>
            <a:r>
              <a:rPr lang="pt-BR" sz="1650" b="1" dirty="0">
                <a:solidFill>
                  <a:srgbClr val="4A5C61"/>
                </a:solidFill>
                <a:latin typeface="Arial Narrow"/>
                <a:cs typeface="Arial Narrow"/>
              </a:rPr>
              <a:t>0588</a:t>
            </a:r>
            <a:r>
              <a:rPr lang="pt-BR" sz="1600" b="1" dirty="0"/>
              <a:t> </a:t>
            </a:r>
            <a:r>
              <a:rPr lang="pt-BR" sz="1650" dirty="0">
                <a:solidFill>
                  <a:srgbClr val="4A5C61"/>
                </a:solidFill>
                <a:latin typeface="Arial Narrow"/>
                <a:cs typeface="Arial Narrow"/>
              </a:rPr>
              <a:t>quando:</a:t>
            </a:r>
          </a:p>
          <a:p>
            <a:r>
              <a:rPr lang="pt-BR" sz="1650" b="1" dirty="0">
                <a:solidFill>
                  <a:srgbClr val="4A5C61"/>
                </a:solidFill>
                <a:latin typeface="Arial Narrow"/>
                <a:cs typeface="Arial Narrow"/>
              </a:rPr>
              <a:t>Condição 1:</a:t>
            </a:r>
            <a:r>
              <a:rPr lang="pt-BR" sz="1600" b="1" dirty="0"/>
              <a:t> </a:t>
            </a:r>
            <a:r>
              <a:rPr lang="pt-BR" sz="1650" dirty="0">
                <a:solidFill>
                  <a:srgbClr val="4A5C61"/>
                </a:solidFill>
                <a:latin typeface="Arial Narrow"/>
                <a:cs typeface="Arial Narrow"/>
              </a:rPr>
              <a:t>Funcionário for do Tipo</a:t>
            </a:r>
            <a:r>
              <a:rPr lang="pt-BR" sz="1600" dirty="0"/>
              <a:t> </a:t>
            </a:r>
            <a:r>
              <a:rPr lang="pt-BR" sz="1650" b="1" dirty="0">
                <a:solidFill>
                  <a:srgbClr val="4A5C61"/>
                </a:solidFill>
                <a:latin typeface="Arial Narrow"/>
                <a:cs typeface="Arial Narrow"/>
              </a:rPr>
              <a:t>Autônomo</a:t>
            </a:r>
            <a:r>
              <a:rPr lang="pt-BR" sz="1600" b="1" dirty="0"/>
              <a:t> </a:t>
            </a:r>
            <a:r>
              <a:rPr lang="pt-BR" sz="1650" dirty="0">
                <a:solidFill>
                  <a:srgbClr val="4A5C61"/>
                </a:solidFill>
                <a:latin typeface="Arial Narrow"/>
                <a:cs typeface="Arial Narrow"/>
              </a:rPr>
              <a:t>(‘PFUNC.CODTIPO’ = A);</a:t>
            </a:r>
          </a:p>
          <a:p>
            <a:endParaRPr lang="pt-BR" sz="1650" b="1" dirty="0" smtClean="0">
              <a:solidFill>
                <a:srgbClr val="4A5C61"/>
              </a:solidFill>
              <a:latin typeface="Arial Narrow"/>
              <a:cs typeface="Arial Narrow"/>
            </a:endParaRPr>
          </a:p>
          <a:p>
            <a:r>
              <a:rPr lang="pt-BR" sz="1650" b="1" dirty="0" smtClean="0">
                <a:solidFill>
                  <a:srgbClr val="4A5C61"/>
                </a:solidFill>
                <a:latin typeface="Arial Narrow"/>
                <a:cs typeface="Arial Narrow"/>
              </a:rPr>
              <a:t>Condição </a:t>
            </a:r>
            <a:r>
              <a:rPr lang="pt-BR" sz="1650" b="1" dirty="0">
                <a:solidFill>
                  <a:srgbClr val="4A5C61"/>
                </a:solidFill>
                <a:latin typeface="Arial Narrow"/>
                <a:cs typeface="Arial Narrow"/>
              </a:rPr>
              <a:t>2:</a:t>
            </a:r>
            <a:r>
              <a:rPr lang="pt-BR" sz="1600" dirty="0"/>
              <a:t> </a:t>
            </a:r>
            <a:r>
              <a:rPr lang="pt-BR" sz="1650" dirty="0">
                <a:solidFill>
                  <a:srgbClr val="4A5C61"/>
                </a:solidFill>
                <a:latin typeface="Arial Narrow"/>
                <a:cs typeface="Arial Narrow"/>
              </a:rPr>
              <a:t>Funcionário for do tipo</a:t>
            </a:r>
            <a:r>
              <a:rPr lang="pt-BR" sz="1600" dirty="0"/>
              <a:t> </a:t>
            </a:r>
            <a:r>
              <a:rPr lang="pt-BR" sz="1650" b="1" dirty="0">
                <a:solidFill>
                  <a:srgbClr val="4A5C61"/>
                </a:solidFill>
                <a:latin typeface="Arial Narrow"/>
                <a:cs typeface="Arial Narrow"/>
              </a:rPr>
              <a:t>Diretor</a:t>
            </a:r>
            <a:r>
              <a:rPr lang="pt-BR" sz="1600" dirty="0"/>
              <a:t> </a:t>
            </a:r>
            <a:r>
              <a:rPr lang="pt-BR" sz="1650" dirty="0">
                <a:solidFill>
                  <a:srgbClr val="4A5C61"/>
                </a:solidFill>
                <a:latin typeface="Arial Narrow"/>
                <a:cs typeface="Arial Narrow"/>
              </a:rPr>
              <a:t>(‘PFUNC.CODTIPO’ = D)  E</a:t>
            </a:r>
            <a:r>
              <a:rPr lang="pt-BR" sz="1600" dirty="0"/>
              <a:t>  </a:t>
            </a:r>
            <a:r>
              <a:rPr lang="pt-BR" sz="1650" b="1" dirty="0">
                <a:solidFill>
                  <a:srgbClr val="4A5C61"/>
                </a:solidFill>
                <a:latin typeface="Arial Narrow"/>
                <a:cs typeface="Arial Narrow"/>
              </a:rPr>
              <a:t>Vínculo</a:t>
            </a:r>
            <a:r>
              <a:rPr lang="pt-BR" sz="1600" b="1" dirty="0"/>
              <a:t> </a:t>
            </a:r>
            <a:r>
              <a:rPr lang="pt-BR" sz="1650" b="1" dirty="0">
                <a:solidFill>
                  <a:srgbClr val="4A5C61"/>
                </a:solidFill>
                <a:latin typeface="Arial Narrow"/>
                <a:cs typeface="Arial Narrow"/>
              </a:rPr>
              <a:t>da</a:t>
            </a:r>
            <a:r>
              <a:rPr lang="pt-BR" sz="1600" b="1" dirty="0"/>
              <a:t> </a:t>
            </a:r>
            <a:r>
              <a:rPr lang="pt-BR" sz="1650" b="1" dirty="0" err="1">
                <a:solidFill>
                  <a:srgbClr val="4A5C61"/>
                </a:solidFill>
                <a:latin typeface="Arial Narrow"/>
                <a:cs typeface="Arial Narrow"/>
              </a:rPr>
              <a:t>Rais</a:t>
            </a:r>
            <a:r>
              <a:rPr lang="pt-BR" sz="1600" b="1" dirty="0"/>
              <a:t> </a:t>
            </a:r>
            <a:r>
              <a:rPr lang="pt-BR" sz="1650" b="1" dirty="0">
                <a:solidFill>
                  <a:srgbClr val="4A5C61"/>
                </a:solidFill>
                <a:latin typeface="Arial Narrow"/>
                <a:cs typeface="Arial Narrow"/>
              </a:rPr>
              <a:t>= 7</a:t>
            </a:r>
            <a:r>
              <a:rPr lang="pt-BR" sz="1600" b="1" dirty="0"/>
              <a:t> </a:t>
            </a:r>
            <a:r>
              <a:rPr lang="pt-BR" sz="1650" dirty="0">
                <a:solidFill>
                  <a:srgbClr val="4A5C61"/>
                </a:solidFill>
                <a:latin typeface="Arial Narrow"/>
                <a:cs typeface="Arial Narrow"/>
              </a:rPr>
              <a:t>(‘PFUNC.VINCULORAIS’ = 7) E </a:t>
            </a:r>
            <a:r>
              <a:rPr lang="pt-BR" sz="1650" b="1" dirty="0">
                <a:solidFill>
                  <a:srgbClr val="4A5C61"/>
                </a:solidFill>
                <a:latin typeface="Arial Narrow"/>
                <a:cs typeface="Arial Narrow"/>
              </a:rPr>
              <a:t>Categoria</a:t>
            </a:r>
            <a:r>
              <a:rPr lang="pt-BR" sz="1600" b="1" dirty="0"/>
              <a:t> </a:t>
            </a:r>
            <a:r>
              <a:rPr lang="pt-BR" sz="1650" b="1" dirty="0">
                <a:solidFill>
                  <a:srgbClr val="4A5C61"/>
                </a:solidFill>
                <a:latin typeface="Arial Narrow"/>
                <a:cs typeface="Arial Narrow"/>
              </a:rPr>
              <a:t>do</a:t>
            </a:r>
            <a:r>
              <a:rPr lang="pt-BR" sz="1600" b="1" dirty="0"/>
              <a:t> </a:t>
            </a:r>
            <a:r>
              <a:rPr lang="pt-BR" sz="1650" b="1" dirty="0">
                <a:solidFill>
                  <a:srgbClr val="4A5C61"/>
                </a:solidFill>
                <a:latin typeface="Arial Narrow"/>
                <a:cs typeface="Arial Narrow"/>
              </a:rPr>
              <a:t>SEFIP</a:t>
            </a:r>
            <a:r>
              <a:rPr lang="pt-BR" sz="1600" b="1" dirty="0"/>
              <a:t> </a:t>
            </a:r>
            <a:r>
              <a:rPr lang="pt-BR" sz="1650" b="1" dirty="0">
                <a:solidFill>
                  <a:srgbClr val="4A5C61"/>
                </a:solidFill>
                <a:latin typeface="Arial Narrow"/>
                <a:cs typeface="Arial Narrow"/>
              </a:rPr>
              <a:t>= 5 ou 11</a:t>
            </a:r>
            <a:r>
              <a:rPr lang="pt-BR" sz="1650" dirty="0" smtClean="0">
                <a:solidFill>
                  <a:srgbClr val="4A5C61"/>
                </a:solidFill>
                <a:latin typeface="Arial Narrow"/>
                <a:cs typeface="Arial Narrow"/>
              </a:rPr>
              <a:t>(‘PFUNC.CODCATEGORIA’= 5 OU ‘PFUNC.CODCATEGORIA</a:t>
            </a:r>
            <a:r>
              <a:rPr lang="pt-BR" sz="1650" dirty="0">
                <a:solidFill>
                  <a:srgbClr val="4A5C61"/>
                </a:solidFill>
                <a:latin typeface="Arial Narrow"/>
                <a:cs typeface="Arial Narrow"/>
              </a:rPr>
              <a:t>’= 11)</a:t>
            </a:r>
          </a:p>
          <a:p>
            <a:r>
              <a:rPr lang="pt-BR" sz="1600" dirty="0"/>
              <a:t> </a:t>
            </a:r>
          </a:p>
          <a:p>
            <a:r>
              <a:rPr lang="pt-BR" sz="1650" dirty="0">
                <a:solidFill>
                  <a:srgbClr val="4A5C61"/>
                </a:solidFill>
                <a:latin typeface="Arial Narrow"/>
                <a:cs typeface="Arial Narrow"/>
              </a:rPr>
              <a:t>O funcionário será identificado com o código de Receita </a:t>
            </a:r>
            <a:r>
              <a:rPr lang="pt-BR" sz="1650" b="1" dirty="0">
                <a:solidFill>
                  <a:srgbClr val="4A5C61"/>
                </a:solidFill>
                <a:latin typeface="Arial Narrow"/>
                <a:cs typeface="Arial Narrow"/>
              </a:rPr>
              <a:t>0561</a:t>
            </a:r>
            <a:r>
              <a:rPr lang="pt-BR" sz="1600" dirty="0"/>
              <a:t> </a:t>
            </a:r>
            <a:r>
              <a:rPr lang="pt-BR" sz="1650" dirty="0">
                <a:solidFill>
                  <a:srgbClr val="4A5C61"/>
                </a:solidFill>
                <a:latin typeface="Arial Narrow"/>
                <a:cs typeface="Arial Narrow"/>
              </a:rPr>
              <a:t>quando</a:t>
            </a:r>
            <a:r>
              <a:rPr lang="pt-BR" sz="1600" dirty="0"/>
              <a:t>:</a:t>
            </a:r>
          </a:p>
          <a:p>
            <a:r>
              <a:rPr lang="pt-BR" sz="1650" b="1" dirty="0">
                <a:solidFill>
                  <a:srgbClr val="4A5C61"/>
                </a:solidFill>
                <a:latin typeface="Arial Narrow"/>
                <a:cs typeface="Arial Narrow"/>
              </a:rPr>
              <a:t>Condição 1 e Condição 2 </a:t>
            </a:r>
            <a:r>
              <a:rPr lang="pt-BR" sz="1650" dirty="0">
                <a:solidFill>
                  <a:srgbClr val="4A5C61"/>
                </a:solidFill>
                <a:latin typeface="Arial Narrow"/>
                <a:cs typeface="Arial Narrow"/>
              </a:rPr>
              <a:t>forem falsas</a:t>
            </a:r>
          </a:p>
          <a:p>
            <a:endParaRPr lang="pt-BR" sz="1600" dirty="0"/>
          </a:p>
        </p:txBody>
      </p:sp>
      <p:sp>
        <p:nvSpPr>
          <p:cNvPr id="14" name="CaixaDeTexto 13"/>
          <p:cNvSpPr txBox="1"/>
          <p:nvPr/>
        </p:nvSpPr>
        <p:spPr>
          <a:xfrm>
            <a:off x="5623316" y="2008800"/>
            <a:ext cx="5913120" cy="3780000"/>
          </a:xfrm>
          <a:prstGeom prst="rect">
            <a:avLst/>
          </a:prstGeom>
          <a:solidFill>
            <a:schemeClr val="bg1"/>
          </a:solidFill>
          <a:ln w="28575">
            <a:solidFill>
              <a:srgbClr val="FF0000"/>
            </a:solidFill>
          </a:ln>
        </p:spPr>
        <p:txBody>
          <a:bodyPr wrap="square" rtlCol="0">
            <a:spAutoFit/>
          </a:bodyPr>
          <a:lstStyle/>
          <a:p>
            <a:r>
              <a:rPr lang="pt-BR" sz="1650" dirty="0">
                <a:solidFill>
                  <a:srgbClr val="4A5C61"/>
                </a:solidFill>
                <a:latin typeface="Arial Narrow"/>
                <a:cs typeface="Arial Narrow"/>
              </a:rPr>
              <a:t>O sistema verifica se o funcionário tem tipo de entrada por transferência (com ônus ou sem ônus).</a:t>
            </a:r>
          </a:p>
          <a:p>
            <a:r>
              <a:rPr lang="pt-BR" sz="1650" dirty="0">
                <a:solidFill>
                  <a:srgbClr val="4A5C61"/>
                </a:solidFill>
                <a:latin typeface="Arial Narrow"/>
                <a:cs typeface="Arial Narrow"/>
              </a:rPr>
              <a:t>Caso ele tenha entrada por transferência o sistema considerará a data inicial para verificação dos dados a data informada no campo</a:t>
            </a:r>
            <a:r>
              <a:rPr lang="pt-BR" dirty="0"/>
              <a:t> </a:t>
            </a:r>
            <a:r>
              <a:rPr lang="pt-BR" sz="1650" b="1" dirty="0">
                <a:solidFill>
                  <a:srgbClr val="4A5C61"/>
                </a:solidFill>
                <a:latin typeface="Arial Narrow"/>
                <a:cs typeface="Arial Narrow"/>
              </a:rPr>
              <a:t>Data da Transferência.</a:t>
            </a:r>
          </a:p>
          <a:p>
            <a:r>
              <a:rPr lang="pt-BR" sz="1650" dirty="0">
                <a:solidFill>
                  <a:srgbClr val="4A5C61"/>
                </a:solidFill>
                <a:latin typeface="Arial Narrow"/>
                <a:cs typeface="Arial Narrow"/>
              </a:rPr>
              <a:t> </a:t>
            </a:r>
          </a:p>
          <a:p>
            <a:r>
              <a:rPr lang="pt-BR" sz="1650" dirty="0">
                <a:solidFill>
                  <a:srgbClr val="4A5C61"/>
                </a:solidFill>
                <a:latin typeface="Arial Narrow"/>
                <a:cs typeface="Arial Narrow"/>
              </a:rPr>
              <a:t>Exemplo: Funcionário admitido em 01/08/2000 e foi transferido para a empresa atual em 01/05/2007, pelo motivo de transferência sem ônus. No antigo registro na competência 04/2007 ele recebeu verbas com data de pagamento em 05/2007. Estas verbas não serão consideradas no registro atual da empresa, pois está em Competência anterior a transferência. Caso queira considerar estes pagamentos o sistema disponibiliza o parâmetro “</a:t>
            </a:r>
            <a:r>
              <a:rPr lang="pt-BR" sz="1650" b="1" dirty="0">
                <a:solidFill>
                  <a:srgbClr val="4A5C61"/>
                </a:solidFill>
                <a:latin typeface="Arial Narrow"/>
                <a:cs typeface="Arial Narrow"/>
              </a:rPr>
              <a:t>Considera movimentação de competência anterior para transferidos</a:t>
            </a:r>
            <a:r>
              <a:rPr lang="pt-BR" sz="1650" dirty="0">
                <a:solidFill>
                  <a:srgbClr val="4A5C61"/>
                </a:solidFill>
                <a:latin typeface="Arial Narrow"/>
                <a:cs typeface="Arial Narrow"/>
              </a:rPr>
              <a:t>”, no módulo de emissão da DIRF</a:t>
            </a:r>
            <a:r>
              <a:rPr lang="pt-BR" sz="1650" dirty="0" smtClean="0">
                <a:solidFill>
                  <a:srgbClr val="4A5C61"/>
                </a:solidFill>
                <a:latin typeface="Arial Narrow"/>
                <a:cs typeface="Arial Narrow"/>
              </a:rPr>
              <a:t>.</a:t>
            </a:r>
            <a:endParaRPr lang="pt-BR" sz="1650"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3081948" cy="639762"/>
          </a:xfrm>
        </p:spPr>
        <p:txBody>
          <a:bodyPr>
            <a:normAutofit/>
          </a:bodyPr>
          <a:lstStyle/>
          <a:p>
            <a:r>
              <a:rPr lang="pt-BR" dirty="0" smtClean="0"/>
              <a:t>CADASTRO DE FUNCIONÁRIOS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13" name="Retângulo 12"/>
          <p:cNvSpPr/>
          <p:nvPr/>
        </p:nvSpPr>
        <p:spPr>
          <a:xfrm>
            <a:off x="453732" y="1989535"/>
            <a:ext cx="4636883" cy="21182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453732" y="5092504"/>
            <a:ext cx="4540299" cy="5337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6044400" y="3564752"/>
            <a:ext cx="5094000" cy="748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CaixaDeTexto 17"/>
          <p:cNvSpPr txBox="1"/>
          <p:nvPr/>
        </p:nvSpPr>
        <p:spPr>
          <a:xfrm>
            <a:off x="-22748" y="1984015"/>
            <a:ext cx="5589842" cy="4524315"/>
          </a:xfrm>
          <a:prstGeom prst="rect">
            <a:avLst/>
          </a:prstGeom>
          <a:solidFill>
            <a:schemeClr val="bg1"/>
          </a:solidFill>
          <a:ln w="28575">
            <a:solidFill>
              <a:srgbClr val="FF0000"/>
            </a:solidFill>
          </a:ln>
        </p:spPr>
        <p:txBody>
          <a:bodyPr wrap="square" rtlCol="0">
            <a:spAutoFit/>
          </a:bodyPr>
          <a:lstStyle/>
          <a:p>
            <a:r>
              <a:rPr lang="pt-BR" dirty="0" smtClean="0">
                <a:solidFill>
                  <a:srgbClr val="4A5C61"/>
                </a:solidFill>
                <a:latin typeface="Arial Narrow"/>
                <a:cs typeface="Arial Narrow"/>
              </a:rPr>
              <a:t>É obrigatório que exista algum histórico com os valores que identificam as parcelas correspondentes a cada dependente. Casos em que não houve preenchimento do histórico pelo fato do funcionário não possuir dependentes que utilizam a assistência médica, não é necessário que exista o histórico mensal correspondente ao empregado.</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Para que o histórico seja preenchido mensalmente, a fórmula utilizada no cálculo do evento de desconto deverá ter a função SALVAVALDEP. Para maiores informações acesse o roteiro: </a:t>
            </a:r>
            <a:r>
              <a:rPr lang="pt-BR" dirty="0" smtClean="0">
                <a:solidFill>
                  <a:srgbClr val="4A5C61"/>
                </a:solidFill>
                <a:latin typeface="Arial Narrow"/>
                <a:cs typeface="Arial Narrow"/>
                <a:hlinkClick r:id="rId3"/>
              </a:rPr>
              <a:t>Como fazer – Histórico de Assistência à Saúde</a:t>
            </a:r>
            <a:endParaRPr lang="pt-BR" dirty="0" smtClean="0">
              <a:solidFill>
                <a:srgbClr val="4A5C61"/>
              </a:solidFill>
              <a:latin typeface="Arial Narrow"/>
              <a:cs typeface="Arial Narrow"/>
            </a:endParaRP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Históricos de Assistência à Saúde retroativos não são preenchidos automaticamente pelo sistema e deverão ser feitos manualmente ou através do roteiro: </a:t>
            </a:r>
            <a:r>
              <a:rPr lang="pt-BR" dirty="0">
                <a:latin typeface="Arial Narrow" panose="020B0606020202030204" pitchFamily="34" charset="0"/>
                <a:hlinkClick r:id="rId4"/>
              </a:rPr>
              <a:t>Preenchimento Histórico de Assistência à Saúde – </a:t>
            </a:r>
            <a:r>
              <a:rPr lang="pt-BR" dirty="0" err="1">
                <a:latin typeface="Arial Narrow" panose="020B0606020202030204" pitchFamily="34" charset="0"/>
                <a:hlinkClick r:id="rId4"/>
              </a:rPr>
              <a:t>Metódo</a:t>
            </a:r>
            <a:r>
              <a:rPr lang="pt-BR" dirty="0">
                <a:latin typeface="Arial Narrow" panose="020B0606020202030204" pitchFamily="34" charset="0"/>
                <a:hlinkClick r:id="rId4"/>
              </a:rPr>
              <a:t> por Backups</a:t>
            </a:r>
            <a:endParaRPr lang="pt-BR" dirty="0" smtClean="0">
              <a:solidFill>
                <a:srgbClr val="4A5C61"/>
              </a:solidFill>
              <a:latin typeface="Arial Narrow" panose="020B0606020202030204" pitchFamily="34" charset="0"/>
              <a:cs typeface="Arial Narrow"/>
            </a:endParaRPr>
          </a:p>
        </p:txBody>
      </p:sp>
    </p:spTree>
    <p:extLst>
      <p:ext uri="{BB962C8B-B14F-4D97-AF65-F5344CB8AC3E}">
        <p14:creationId xmlns:p14="http://schemas.microsoft.com/office/powerpoint/2010/main" val="178476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3"/>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animBg="1"/>
      <p:bldP spid="14" grpId="1" animBg="1"/>
      <p:bldP spid="13" grpId="0" animBg="1"/>
      <p:bldP spid="13" grpId="1" animBg="1"/>
      <p:bldP spid="15" grpId="0" animBg="1"/>
      <p:bldP spid="15" grpId="1"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989535"/>
            <a:ext cx="11284536" cy="4524315"/>
          </a:xfrm>
          <a:prstGeom prst="rect">
            <a:avLst/>
          </a:prstGeom>
          <a:noFill/>
          <a:ln w="9525">
            <a:noFill/>
            <a:miter lim="800000"/>
            <a:headEnd/>
            <a:tailEnd/>
          </a:ln>
        </p:spPr>
        <p:txBody>
          <a:bodyPr wrap="square" numCol="2">
            <a:spAutoFit/>
          </a:bodyPr>
          <a:lstStyle/>
          <a:p>
            <a:pPr marL="285750" indent="-285750">
              <a:buFont typeface="Arial" panose="020B0604020202020204" pitchFamily="34" charset="0"/>
              <a:buChar char="•"/>
            </a:pPr>
            <a:r>
              <a:rPr lang="pt-BR" dirty="0" smtClean="0">
                <a:solidFill>
                  <a:srgbClr val="4A5C61"/>
                </a:solidFill>
                <a:latin typeface="Arial Narrow"/>
                <a:cs typeface="Arial Narrow"/>
              </a:rPr>
              <a:t>Campo CNPJ / CEI</a:t>
            </a:r>
          </a:p>
          <a:p>
            <a:pPr marL="742950" lvl="1" indent="-285750">
              <a:buFont typeface="Arial" panose="020B0604020202020204" pitchFamily="34" charset="0"/>
              <a:buChar char="•"/>
            </a:pPr>
            <a:r>
              <a:rPr lang="pt-BR" dirty="0" smtClean="0">
                <a:solidFill>
                  <a:srgbClr val="4A5C61"/>
                </a:solidFill>
                <a:latin typeface="Arial Narrow"/>
                <a:cs typeface="Arial Narrow"/>
              </a:rPr>
              <a:t>Aba Identificação</a:t>
            </a:r>
          </a:p>
          <a:p>
            <a:pPr marL="285750"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smtClean="0">
                <a:solidFill>
                  <a:srgbClr val="4A5C61"/>
                </a:solidFill>
                <a:latin typeface="Arial Narrow"/>
                <a:cs typeface="Arial Narrow"/>
              </a:rPr>
              <a:t>Campo </a:t>
            </a:r>
            <a:r>
              <a:rPr lang="en-US" dirty="0" err="1" smtClean="0">
                <a:solidFill>
                  <a:srgbClr val="4A5C61"/>
                </a:solidFill>
                <a:latin typeface="Arial Narrow"/>
                <a:cs typeface="Arial Narrow"/>
              </a:rPr>
              <a:t>Código</a:t>
            </a:r>
            <a:endParaRPr lang="en-US" dirty="0" smtClean="0">
              <a:solidFill>
                <a:srgbClr val="4A5C61"/>
              </a:solidFill>
              <a:latin typeface="Arial Narrow"/>
              <a:cs typeface="Arial Narrow"/>
            </a:endParaRPr>
          </a:p>
          <a:p>
            <a:pPr marL="742950" lvl="2" indent="-285750">
              <a:buFont typeface="Arial" panose="020B0604020202020204" pitchFamily="34" charset="0"/>
              <a:buChar char="•"/>
            </a:pPr>
            <a:r>
              <a:rPr lang="pt-BR" dirty="0">
                <a:solidFill>
                  <a:srgbClr val="4A5C61"/>
                </a:solidFill>
                <a:latin typeface="Arial Narrow"/>
                <a:cs typeface="Arial Narrow"/>
              </a:rPr>
              <a:t>Aba Identificação</a:t>
            </a:r>
          </a:p>
          <a:p>
            <a:pPr marL="285750"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smtClean="0">
                <a:solidFill>
                  <a:srgbClr val="4A5C61"/>
                </a:solidFill>
                <a:latin typeface="Arial Narrow"/>
                <a:cs typeface="Arial Narrow"/>
              </a:rPr>
              <a:t>Filial</a:t>
            </a:r>
          </a:p>
          <a:p>
            <a:pPr marL="742950" lvl="1" indent="-285750">
              <a:buFont typeface="Arial" panose="020B0604020202020204" pitchFamily="34" charset="0"/>
              <a:buChar char="•"/>
            </a:pPr>
            <a:r>
              <a:rPr lang="pt-BR" dirty="0">
                <a:solidFill>
                  <a:srgbClr val="4A5C61"/>
                </a:solidFill>
                <a:latin typeface="Arial Narrow"/>
                <a:cs typeface="Arial Narrow"/>
              </a:rPr>
              <a:t>Aba Identificação</a:t>
            </a:r>
          </a:p>
          <a:p>
            <a:pPr marL="742950" lvl="1"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Parâmetro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Desativada</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pt-BR" dirty="0">
                <a:solidFill>
                  <a:srgbClr val="4A5C61"/>
                </a:solidFill>
                <a:latin typeface="Arial Narrow"/>
                <a:cs typeface="Arial Narrow"/>
              </a:rPr>
              <a:t>Aba Identificação</a:t>
            </a:r>
          </a:p>
          <a:p>
            <a:pPr marL="742950" lvl="1" indent="-285750">
              <a:buFont typeface="Arial" panose="020B0604020202020204" pitchFamily="34" charset="0"/>
              <a:buChar char="•"/>
            </a:pPr>
            <a:endParaRPr lang="en-US" dirty="0" smtClean="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Parâmetro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Identificação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Pelo</a:t>
            </a:r>
            <a:r>
              <a:rPr lang="en-US" dirty="0" smtClean="0">
                <a:solidFill>
                  <a:srgbClr val="4A5C61"/>
                </a:solidFill>
                <a:latin typeface="Arial Narrow"/>
                <a:cs typeface="Arial Narrow"/>
              </a:rPr>
              <a:t> CNPJ</a:t>
            </a:r>
          </a:p>
          <a:p>
            <a:pPr marL="742950" lvl="2" indent="-285750">
              <a:buFont typeface="Arial" panose="020B0604020202020204" pitchFamily="34" charset="0"/>
              <a:buChar char="•"/>
            </a:pPr>
            <a:r>
              <a:rPr lang="pt-BR" dirty="0">
                <a:solidFill>
                  <a:srgbClr val="4A5C61"/>
                </a:solidFill>
                <a:latin typeface="Arial Narrow"/>
                <a:cs typeface="Arial Narrow"/>
              </a:rPr>
              <a:t>Aba </a:t>
            </a:r>
            <a:r>
              <a:rPr lang="pt-BR" dirty="0" smtClean="0">
                <a:solidFill>
                  <a:srgbClr val="4A5C61"/>
                </a:solidFill>
                <a:latin typeface="Arial Narrow"/>
                <a:cs typeface="Arial Narrow"/>
              </a:rPr>
              <a:t>Identificação</a:t>
            </a:r>
          </a:p>
          <a:p>
            <a:pPr marL="742950" lvl="2" indent="-285750">
              <a:buFont typeface="Arial" panose="020B0604020202020204" pitchFamily="34" charset="0"/>
              <a:buChar char="•"/>
            </a:pPr>
            <a:endParaRPr lang="pt-BR" dirty="0">
              <a:solidFill>
                <a:srgbClr val="4A5C61"/>
              </a:solidFill>
              <a:latin typeface="Arial Narrow"/>
              <a:cs typeface="Arial Narrow"/>
            </a:endParaRPr>
          </a:p>
          <a:p>
            <a:pPr marL="742950" lvl="2"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r>
              <a:rPr lang="en-US" dirty="0" err="1">
                <a:solidFill>
                  <a:srgbClr val="4A5C61"/>
                </a:solidFill>
                <a:latin typeface="Arial Narrow"/>
                <a:cs typeface="Arial Narrow"/>
              </a:rPr>
              <a:t>Globais</a:t>
            </a:r>
            <a:endParaRPr lang="en-US" dirty="0">
              <a:solidFill>
                <a:srgbClr val="4A5C61"/>
              </a:solidFill>
              <a:latin typeface="Arial Narrow"/>
              <a:cs typeface="Arial Narrow"/>
            </a:endParaRPr>
          </a:p>
          <a:p>
            <a:pPr marL="742950" lvl="1" indent="-285750">
              <a:buFont typeface="Arial" panose="020B0604020202020204" pitchFamily="34" charset="0"/>
              <a:buChar char="•"/>
            </a:pPr>
            <a:r>
              <a:rPr lang="en-US" dirty="0">
                <a:solidFill>
                  <a:srgbClr val="4A5C61"/>
                </a:solidFill>
                <a:latin typeface="Arial Narrow"/>
                <a:cs typeface="Arial Narrow"/>
              </a:rPr>
              <a:t>Campos </a:t>
            </a:r>
            <a:r>
              <a:rPr lang="en-US" dirty="0" err="1">
                <a:solidFill>
                  <a:srgbClr val="4A5C61"/>
                </a:solidFill>
                <a:latin typeface="Arial Narrow"/>
                <a:cs typeface="Arial Narrow"/>
              </a:rPr>
              <a:t>Máscara</a:t>
            </a:r>
            <a:r>
              <a:rPr lang="en-US" dirty="0">
                <a:solidFill>
                  <a:srgbClr val="4A5C61"/>
                </a:solidFill>
                <a:latin typeface="Arial Narrow"/>
                <a:cs typeface="Arial Narrow"/>
              </a:rPr>
              <a:t>  </a:t>
            </a:r>
            <a:r>
              <a:rPr lang="en-US" dirty="0" err="1">
                <a:solidFill>
                  <a:srgbClr val="4A5C61"/>
                </a:solidFill>
                <a:latin typeface="Arial Narrow"/>
                <a:cs typeface="Arial Narrow"/>
              </a:rPr>
              <a:t>Código</a:t>
            </a:r>
            <a:r>
              <a:rPr lang="en-US" dirty="0">
                <a:solidFill>
                  <a:srgbClr val="4A5C61"/>
                </a:solidFill>
                <a:latin typeface="Arial Narrow"/>
                <a:cs typeface="Arial Narrow"/>
              </a:rPr>
              <a:t> de </a:t>
            </a:r>
            <a:r>
              <a:rPr lang="en-US" dirty="0" err="1">
                <a:solidFill>
                  <a:srgbClr val="4A5C61"/>
                </a:solidFill>
                <a:latin typeface="Arial Narrow"/>
                <a:cs typeface="Arial Narrow"/>
              </a:rPr>
              <a:t>Seção</a:t>
            </a:r>
            <a:r>
              <a:rPr lang="en-US" dirty="0">
                <a:solidFill>
                  <a:srgbClr val="4A5C61"/>
                </a:solidFill>
                <a:latin typeface="Arial Narrow"/>
                <a:cs typeface="Arial Narrow"/>
              </a:rPr>
              <a:t>, </a:t>
            </a:r>
            <a:r>
              <a:rPr lang="en-US" dirty="0" err="1">
                <a:solidFill>
                  <a:srgbClr val="4A5C61"/>
                </a:solidFill>
                <a:latin typeface="Arial Narrow"/>
                <a:cs typeface="Arial Narrow"/>
              </a:rPr>
              <a:t>Quebra</a:t>
            </a:r>
            <a:r>
              <a:rPr lang="en-US" dirty="0">
                <a:solidFill>
                  <a:srgbClr val="4A5C61"/>
                </a:solidFill>
                <a:latin typeface="Arial Narrow"/>
                <a:cs typeface="Arial Narrow"/>
              </a:rPr>
              <a:t> </a:t>
            </a:r>
            <a:r>
              <a:rPr lang="en-US" dirty="0" err="1">
                <a:solidFill>
                  <a:srgbClr val="4A5C61"/>
                </a:solidFill>
                <a:latin typeface="Arial Narrow"/>
                <a:cs typeface="Arial Narrow"/>
              </a:rPr>
              <a:t>Mestre</a:t>
            </a:r>
            <a:r>
              <a:rPr lang="en-US" dirty="0">
                <a:solidFill>
                  <a:srgbClr val="4A5C61"/>
                </a:solidFill>
                <a:latin typeface="Arial Narrow"/>
                <a:cs typeface="Arial Narrow"/>
              </a:rPr>
              <a:t> e </a:t>
            </a:r>
            <a:r>
              <a:rPr lang="en-US" dirty="0" err="1">
                <a:solidFill>
                  <a:srgbClr val="4A5C61"/>
                </a:solidFill>
                <a:latin typeface="Arial Narrow"/>
                <a:cs typeface="Arial Narrow"/>
              </a:rPr>
              <a:t>Quebra</a:t>
            </a:r>
            <a:r>
              <a:rPr lang="en-US" dirty="0">
                <a:solidFill>
                  <a:srgbClr val="4A5C61"/>
                </a:solidFill>
                <a:latin typeface="Arial Narrow"/>
                <a:cs typeface="Arial Narrow"/>
              </a:rPr>
              <a:t> para CNPJ</a:t>
            </a:r>
          </a:p>
          <a:p>
            <a:pPr marL="1200150" lvl="2" indent="-285750">
              <a:buFont typeface="Arial" panose="020B0604020202020204" pitchFamily="34" charset="0"/>
              <a:buChar char="•"/>
            </a:pPr>
            <a:r>
              <a:rPr lang="pt-BR" dirty="0">
                <a:solidFill>
                  <a:srgbClr val="4A5C61"/>
                </a:solidFill>
                <a:latin typeface="Arial Narrow"/>
                <a:cs typeface="Arial Narrow"/>
              </a:rPr>
              <a:t>Configurações -&gt; Menu  Parâmetros RH</a:t>
            </a:r>
          </a:p>
          <a:p>
            <a:pPr marL="285750" lvl="1"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endParaRPr lang="en-US" dirty="0">
              <a:solidFill>
                <a:srgbClr val="4A5C61"/>
              </a:solidFill>
              <a:latin typeface="Arial Narrow"/>
              <a:cs typeface="Arial Narrow"/>
            </a:endParaRPr>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CADASTRO DE SEÇÃO, MÁSCARAS E QUEBRAS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2" name="CaixaDeTexto 1"/>
          <p:cNvSpPr txBox="1"/>
          <p:nvPr/>
        </p:nvSpPr>
        <p:spPr>
          <a:xfrm>
            <a:off x="4826000" y="1940212"/>
            <a:ext cx="7086600" cy="3970318"/>
          </a:xfrm>
          <a:prstGeom prst="rect">
            <a:avLst/>
          </a:prstGeom>
          <a:solidFill>
            <a:schemeClr val="bg1"/>
          </a:solidFill>
          <a:ln w="28575">
            <a:solidFill>
              <a:srgbClr val="FF0000"/>
            </a:solidFill>
          </a:ln>
        </p:spPr>
        <p:txBody>
          <a:bodyPr wrap="square" rtlCol="0">
            <a:spAutoFit/>
          </a:bodyPr>
          <a:lstStyle/>
          <a:p>
            <a:r>
              <a:rPr lang="pt-BR" dirty="0">
                <a:solidFill>
                  <a:srgbClr val="4A5C61"/>
                </a:solidFill>
                <a:latin typeface="Arial Narrow"/>
                <a:cs typeface="Arial Narrow"/>
              </a:rPr>
              <a:t>Se a máscara de seção tem, por exemplo, 12 caracteres (##.##.###.##) não podem existir funcionários alocados em seções com tamanho diferente da máscara. Exemplo:</a:t>
            </a:r>
          </a:p>
          <a:p>
            <a:r>
              <a:rPr lang="pt-BR" dirty="0">
                <a:solidFill>
                  <a:srgbClr val="4A5C61"/>
                </a:solidFill>
                <a:latin typeface="Arial Narrow"/>
                <a:cs typeface="Arial Narrow"/>
              </a:rPr>
              <a:t>01 - Matriz</a:t>
            </a:r>
          </a:p>
          <a:p>
            <a:r>
              <a:rPr lang="pt-BR" dirty="0">
                <a:solidFill>
                  <a:srgbClr val="4A5C61"/>
                </a:solidFill>
                <a:latin typeface="Arial Narrow"/>
                <a:cs typeface="Arial Narrow"/>
              </a:rPr>
              <a:t>01.01 - Departamento de suporte</a:t>
            </a:r>
          </a:p>
          <a:p>
            <a:r>
              <a:rPr lang="pt-BR" dirty="0">
                <a:solidFill>
                  <a:srgbClr val="4A5C61"/>
                </a:solidFill>
                <a:latin typeface="Arial Narrow"/>
                <a:cs typeface="Arial Narrow"/>
              </a:rPr>
              <a:t>01.01.001.01 - Suporte RH</a:t>
            </a:r>
          </a:p>
          <a:p>
            <a:r>
              <a:rPr lang="pt-BR" dirty="0">
                <a:solidFill>
                  <a:srgbClr val="4A5C61"/>
                </a:solidFill>
                <a:latin typeface="Arial Narrow"/>
                <a:cs typeface="Arial Narrow"/>
              </a:rPr>
              <a:t>01.01.001.02 - Suporte ADM</a:t>
            </a:r>
          </a:p>
          <a:p>
            <a:endParaRPr lang="pt-BR" dirty="0">
              <a:solidFill>
                <a:srgbClr val="4A5C61"/>
              </a:solidFill>
              <a:latin typeface="Arial Narrow"/>
              <a:cs typeface="Arial Narrow"/>
            </a:endParaRPr>
          </a:p>
          <a:p>
            <a:r>
              <a:rPr lang="pt-BR" dirty="0">
                <a:solidFill>
                  <a:srgbClr val="4A5C61"/>
                </a:solidFill>
                <a:latin typeface="Arial Narrow"/>
                <a:cs typeface="Arial Narrow"/>
              </a:rPr>
              <a:t>Só poderão existir funcionários alocados nas seções 01.01.001.01 e 01.01.001.02 que tem 12 caracteres.</a:t>
            </a:r>
          </a:p>
          <a:p>
            <a:endParaRPr lang="pt-BR" dirty="0">
              <a:solidFill>
                <a:srgbClr val="4A5C61"/>
              </a:solidFill>
              <a:latin typeface="Arial Narrow"/>
              <a:cs typeface="Arial Narrow"/>
            </a:endParaRPr>
          </a:p>
          <a:p>
            <a:r>
              <a:rPr lang="pt-BR" dirty="0">
                <a:solidFill>
                  <a:srgbClr val="4A5C61"/>
                </a:solidFill>
                <a:latin typeface="Arial Narrow"/>
                <a:cs typeface="Arial Narrow"/>
              </a:rPr>
              <a:t>A filial associada a cada seção deve possuir o mesmo CNPJ/CPF do cadastro da seção, campo 'CNPJ'. Dependendo da parametrização de emissão do relatório da DIRF o sistema poderá considerar os dados de endereço do cadastro de seções.</a:t>
            </a:r>
          </a:p>
        </p:txBody>
      </p:sp>
      <p:sp>
        <p:nvSpPr>
          <p:cNvPr id="3" name="Retângulo 2"/>
          <p:cNvSpPr/>
          <p:nvPr/>
        </p:nvSpPr>
        <p:spPr>
          <a:xfrm>
            <a:off x="422398" y="2031522"/>
            <a:ext cx="2417019" cy="22285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76627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989535"/>
            <a:ext cx="11284536" cy="1754326"/>
          </a:xfrm>
          <a:prstGeom prst="rect">
            <a:avLst/>
          </a:prstGeom>
          <a:noFill/>
          <a:ln w="9525">
            <a:noFill/>
            <a:miter lim="800000"/>
            <a:headEnd/>
            <a:tailEnd/>
          </a:ln>
        </p:spPr>
        <p:txBody>
          <a:bodyPr wrap="square" numCol="1">
            <a:spAutoFit/>
          </a:bodyPr>
          <a:lstStyle/>
          <a:p>
            <a:pPr marL="285750" indent="-285750">
              <a:buFont typeface="Arial" panose="020B0604020202020204" pitchFamily="34" charset="0"/>
              <a:buChar char="•"/>
            </a:pPr>
            <a:r>
              <a:rPr lang="en-US" dirty="0" err="1" smtClean="0">
                <a:solidFill>
                  <a:srgbClr val="4A5C61"/>
                </a:solidFill>
                <a:latin typeface="Arial Narrow"/>
                <a:cs typeface="Arial Narrow"/>
              </a:rPr>
              <a:t>Coligada</a:t>
            </a:r>
            <a:endParaRPr lang="en-US" dirty="0" smtClean="0">
              <a:solidFill>
                <a:srgbClr val="4A5C61"/>
              </a:solidFill>
              <a:latin typeface="Arial Narrow"/>
              <a:cs typeface="Arial Narrow"/>
            </a:endParaRPr>
          </a:p>
          <a:p>
            <a:pPr marL="742950" lvl="1" indent="-285750">
              <a:buFont typeface="Arial" panose="020B0604020202020204" pitchFamily="34" charset="0"/>
              <a:buChar char="•"/>
            </a:pPr>
            <a:r>
              <a:rPr lang="en-US" dirty="0" smtClean="0">
                <a:solidFill>
                  <a:srgbClr val="4A5C61"/>
                </a:solidFill>
                <a:latin typeface="Arial Narrow"/>
                <a:cs typeface="Arial Narrow"/>
              </a:rPr>
              <a:t>Campos </a:t>
            </a:r>
            <a:r>
              <a:rPr lang="en-US" dirty="0" err="1" smtClean="0">
                <a:solidFill>
                  <a:srgbClr val="4A5C61"/>
                </a:solidFill>
                <a:latin typeface="Arial Narrow"/>
                <a:cs typeface="Arial Narrow"/>
              </a:rPr>
              <a:t>Código</a:t>
            </a:r>
            <a:r>
              <a:rPr lang="en-US" dirty="0" smtClean="0">
                <a:solidFill>
                  <a:srgbClr val="4A5C61"/>
                </a:solidFill>
                <a:latin typeface="Arial Narrow"/>
                <a:cs typeface="Arial Narrow"/>
              </a:rPr>
              <a:t>, CNPJ, CEI, Filial</a:t>
            </a:r>
          </a:p>
          <a:p>
            <a:pPr marL="1200150" lvl="2" indent="-285750">
              <a:buFont typeface="Arial" panose="020B0604020202020204" pitchFamily="34" charset="0"/>
              <a:buChar char="•"/>
            </a:pPr>
            <a:r>
              <a:rPr lang="en-US" dirty="0" err="1" smtClean="0">
                <a:solidFill>
                  <a:srgbClr val="4A5C61"/>
                </a:solidFill>
                <a:latin typeface="Arial Narrow"/>
                <a:cs typeface="Arial Narrow"/>
              </a:rPr>
              <a:t>Administração</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pessoal</a:t>
            </a:r>
            <a:r>
              <a:rPr lang="en-US" dirty="0" smtClean="0">
                <a:solidFill>
                  <a:srgbClr val="4A5C61"/>
                </a:solidFill>
                <a:latin typeface="Arial Narrow"/>
                <a:cs typeface="Arial Narrow"/>
              </a:rPr>
              <a:t> -&gt; </a:t>
            </a:r>
            <a:r>
              <a:rPr lang="en-US" dirty="0" err="1" smtClean="0">
                <a:solidFill>
                  <a:srgbClr val="4A5C61"/>
                </a:solidFill>
                <a:latin typeface="Arial Narrow"/>
                <a:cs typeface="Arial Narrow"/>
              </a:rPr>
              <a:t>Cadastros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Globais</a:t>
            </a:r>
            <a:r>
              <a:rPr lang="en-US" dirty="0" smtClean="0">
                <a:solidFill>
                  <a:srgbClr val="4A5C61"/>
                </a:solidFill>
                <a:latin typeface="Arial Narrow"/>
                <a:cs typeface="Arial Narrow"/>
              </a:rPr>
              <a:t> -&gt; </a:t>
            </a:r>
            <a:r>
              <a:rPr lang="en-US" dirty="0" err="1" smtClean="0">
                <a:solidFill>
                  <a:srgbClr val="4A5C61"/>
                </a:solidFill>
                <a:latin typeface="Arial Narrow"/>
                <a:cs typeface="Arial Narrow"/>
              </a:rPr>
              <a:t>Coligadas</a:t>
            </a:r>
            <a:endParaRPr lang="en-US" dirty="0" smtClean="0">
              <a:solidFill>
                <a:srgbClr val="4A5C61"/>
              </a:solidFill>
              <a:latin typeface="Arial Narrow"/>
              <a:cs typeface="Arial Narrow"/>
            </a:endParaRPr>
          </a:p>
          <a:p>
            <a:pPr marL="1200150" lvl="2" indent="-285750">
              <a:buFont typeface="Arial" panose="020B0604020202020204" pitchFamily="34" charset="0"/>
              <a:buChar char="•"/>
            </a:pPr>
            <a:endParaRPr lang="en-US" dirty="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Valores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fixos</a:t>
            </a:r>
            <a:endParaRPr lang="en-US" dirty="0">
              <a:solidFill>
                <a:srgbClr val="4A5C61"/>
              </a:solidFill>
              <a:latin typeface="Arial Narrow"/>
              <a:cs typeface="Arial Narrow"/>
            </a:endParaRPr>
          </a:p>
          <a:p>
            <a:pPr marL="742950" lvl="1" indent="-285750">
              <a:buFont typeface="Arial" panose="020B0604020202020204" pitchFamily="34" charset="0"/>
              <a:buChar char="•"/>
            </a:pPr>
            <a:r>
              <a:rPr lang="en-US" dirty="0" err="1" smtClean="0">
                <a:solidFill>
                  <a:srgbClr val="4A5C61"/>
                </a:solidFill>
                <a:latin typeface="Arial Narrow"/>
                <a:cs typeface="Arial Narrow"/>
              </a:rPr>
              <a:t>Valores</a:t>
            </a:r>
            <a:r>
              <a:rPr lang="en-US" dirty="0" smtClean="0">
                <a:solidFill>
                  <a:srgbClr val="4A5C61"/>
                </a:solidFill>
                <a:latin typeface="Arial Narrow"/>
                <a:cs typeface="Arial Narrow"/>
              </a:rPr>
              <a:t> com as </a:t>
            </a:r>
            <a:r>
              <a:rPr lang="en-US" dirty="0" err="1" smtClean="0">
                <a:solidFill>
                  <a:srgbClr val="4A5C61"/>
                </a:solidFill>
                <a:latin typeface="Arial Narrow"/>
                <a:cs typeface="Arial Narrow"/>
              </a:rPr>
              <a:t>finalidades</a:t>
            </a:r>
            <a:r>
              <a:rPr lang="en-US" dirty="0" smtClean="0">
                <a:solidFill>
                  <a:srgbClr val="4A5C61"/>
                </a:solidFill>
                <a:latin typeface="Arial Narrow"/>
                <a:cs typeface="Arial Narrow"/>
              </a:rPr>
              <a:t>: </a:t>
            </a:r>
            <a:r>
              <a:rPr lang="pt-BR" dirty="0">
                <a:solidFill>
                  <a:srgbClr val="4A5C61"/>
                </a:solidFill>
                <a:latin typeface="Arial Narrow"/>
                <a:cs typeface="Arial Narrow"/>
              </a:rPr>
              <a:t>Valor a deduzir para </a:t>
            </a:r>
            <a:r>
              <a:rPr lang="pt-BR" dirty="0" smtClean="0">
                <a:solidFill>
                  <a:srgbClr val="4A5C61"/>
                </a:solidFill>
                <a:latin typeface="Arial Narrow"/>
                <a:cs typeface="Arial Narrow"/>
              </a:rPr>
              <a:t>funcionário maior </a:t>
            </a:r>
            <a:r>
              <a:rPr lang="pt-BR" dirty="0">
                <a:solidFill>
                  <a:srgbClr val="4A5C61"/>
                </a:solidFill>
                <a:latin typeface="Arial Narrow"/>
                <a:cs typeface="Arial Narrow"/>
              </a:rPr>
              <a:t>que 65 anos e Valor a deduzir de IRRF por dependente</a:t>
            </a:r>
            <a:endParaRPr lang="en-US" dirty="0">
              <a:solidFill>
                <a:srgbClr val="4A5C61"/>
              </a:solidFill>
              <a:latin typeface="Arial Narrow"/>
              <a:cs typeface="Arial Narrow"/>
            </a:endParaRPr>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CADASTROS COLIGADA / VALORES FIXOS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9" name="TextBox 18"/>
          <p:cNvSpPr txBox="1">
            <a:spLocks noChangeArrowheads="1"/>
          </p:cNvSpPr>
          <p:nvPr/>
        </p:nvSpPr>
        <p:spPr bwMode="auto">
          <a:xfrm>
            <a:off x="453732" y="4235545"/>
            <a:ext cx="11284536" cy="1200329"/>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Esteja atento aos dados presente no cadastro de coligadas. Caso a empresa esteja cadastrada com o número do CEI (</a:t>
            </a:r>
            <a:r>
              <a:rPr lang="pt-BR" b="1" dirty="0">
                <a:solidFill>
                  <a:srgbClr val="4A5C61"/>
                </a:solidFill>
                <a:latin typeface="Arial Narrow"/>
                <a:cs typeface="Arial Narrow"/>
              </a:rPr>
              <a:t>campo</a:t>
            </a:r>
            <a:r>
              <a:rPr lang="pt-BR" b="1" dirty="0"/>
              <a:t> </a:t>
            </a:r>
            <a:r>
              <a:rPr lang="pt-BR" b="1" dirty="0">
                <a:solidFill>
                  <a:srgbClr val="4A5C61"/>
                </a:solidFill>
                <a:latin typeface="Arial Narrow"/>
                <a:cs typeface="Arial Narrow"/>
              </a:rPr>
              <a:t>CNPJ / CPF / CEI</a:t>
            </a:r>
            <a:r>
              <a:rPr lang="pt-BR" dirty="0">
                <a:solidFill>
                  <a:srgbClr val="4A5C61"/>
                </a:solidFill>
                <a:latin typeface="Arial Narrow"/>
                <a:cs typeface="Arial Narrow"/>
              </a:rPr>
              <a:t> da tela de identificação) nesta coligada, podem ocorrer divergências na geração da DIRF em arquivo, pois o programa da Receita Federal (DIRF) não reconhece a </a:t>
            </a:r>
            <a:r>
              <a:rPr lang="pt-BR" dirty="0" smtClean="0">
                <a:solidFill>
                  <a:srgbClr val="4A5C61"/>
                </a:solidFill>
                <a:latin typeface="Arial Narrow"/>
                <a:cs typeface="Arial Narrow"/>
              </a:rPr>
              <a:t>identificação por </a:t>
            </a:r>
            <a:r>
              <a:rPr lang="pt-BR" dirty="0">
                <a:solidFill>
                  <a:srgbClr val="4A5C61"/>
                </a:solidFill>
                <a:latin typeface="Arial Narrow"/>
                <a:cs typeface="Arial Narrow"/>
              </a:rPr>
              <a:t>CEI, portando, neste caso, a identificação deve ser por CPF (responsável pelo CEI).</a:t>
            </a:r>
            <a:r>
              <a:rPr lang="pt-BR" dirty="0"/>
              <a:t> </a:t>
            </a:r>
            <a:r>
              <a:rPr lang="pt-BR" b="1" dirty="0">
                <a:solidFill>
                  <a:srgbClr val="4A5C61"/>
                </a:solidFill>
                <a:latin typeface="Arial Narrow"/>
                <a:cs typeface="Arial Narrow"/>
              </a:rPr>
              <a:t>Este caso é muito comum em fazendas e obras particulares.</a:t>
            </a:r>
            <a:endParaRPr lang="en-US" b="1" dirty="0">
              <a:solidFill>
                <a:srgbClr val="4A5C61"/>
              </a:solidFill>
              <a:latin typeface="Arial Narrow"/>
              <a:cs typeface="Arial Narrow"/>
            </a:endParaRPr>
          </a:p>
        </p:txBody>
      </p:sp>
    </p:spTree>
    <p:extLst>
      <p:ext uri="{BB962C8B-B14F-4D97-AF65-F5344CB8AC3E}">
        <p14:creationId xmlns:p14="http://schemas.microsoft.com/office/powerpoint/2010/main" val="279446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8"/>
          <p:cNvSpPr txBox="1">
            <a:spLocks noChangeArrowheads="1"/>
          </p:cNvSpPr>
          <p:nvPr/>
        </p:nvSpPr>
        <p:spPr bwMode="auto">
          <a:xfrm>
            <a:off x="453731" y="3889847"/>
            <a:ext cx="11587441" cy="2844000"/>
          </a:xfrm>
          <a:prstGeom prst="rect">
            <a:avLst/>
          </a:prstGeom>
          <a:noFill/>
          <a:ln w="28575">
            <a:solidFill>
              <a:srgbClr val="FF0000"/>
            </a:solidFill>
            <a:miter lim="800000"/>
            <a:headEnd/>
            <a:tailEnd/>
          </a:ln>
        </p:spPr>
        <p:txBody>
          <a:bodyPr wrap="square" numCol="1">
            <a:spAutoFit/>
          </a:bodyPr>
          <a:lstStyle/>
          <a:p>
            <a:r>
              <a:rPr lang="pt-BR" b="1" dirty="0">
                <a:solidFill>
                  <a:srgbClr val="4A5C61"/>
                </a:solidFill>
                <a:latin typeface="Arial Narrow"/>
                <a:cs typeface="Arial Narrow"/>
              </a:rPr>
              <a:t>2 – </a:t>
            </a:r>
            <a:r>
              <a:rPr lang="pt-BR" dirty="0">
                <a:solidFill>
                  <a:srgbClr val="4A5C61"/>
                </a:solidFill>
                <a:latin typeface="Arial Narrow"/>
                <a:cs typeface="Arial Narrow"/>
              </a:rPr>
              <a:t>Os códigos de Cálculo referentes ao INSS de Alíquota Normal de folha, férias e 13º </a:t>
            </a:r>
            <a:r>
              <a:rPr lang="pt-BR" b="1" dirty="0">
                <a:solidFill>
                  <a:srgbClr val="4A5C61"/>
                </a:solidFill>
                <a:latin typeface="Arial Narrow"/>
                <a:cs typeface="Arial Narrow"/>
              </a:rPr>
              <a:t>(CC 89, CC 90, CC 91 e CC 137), </a:t>
            </a:r>
            <a:r>
              <a:rPr lang="pt-BR" dirty="0">
                <a:solidFill>
                  <a:srgbClr val="4A5C61"/>
                </a:solidFill>
                <a:latin typeface="Arial Narrow"/>
                <a:cs typeface="Arial Narrow"/>
              </a:rPr>
              <a:t>irão para o Informe de Rendimentos/DIRF automaticamente. Caso eles não constem na ficha financeira do funcionário, o sistema considerará os eventos de INSS efetivamente descontados </a:t>
            </a:r>
            <a:r>
              <a:rPr lang="pt-BR" b="1" dirty="0">
                <a:solidFill>
                  <a:srgbClr val="4A5C61"/>
                </a:solidFill>
                <a:latin typeface="Arial Narrow"/>
                <a:cs typeface="Arial Narrow"/>
              </a:rPr>
              <a:t>(CC 3, CC 82, CC 11, CC 103 e CC 130).</a:t>
            </a:r>
            <a:endParaRPr lang="pt-BR" dirty="0">
              <a:solidFill>
                <a:srgbClr val="4A5C61"/>
              </a:solidFill>
              <a:latin typeface="Arial Narrow"/>
              <a:cs typeface="Arial Narrow"/>
            </a:endParaRPr>
          </a:p>
          <a:p>
            <a:endParaRPr lang="pt-BR" b="1" dirty="0">
              <a:solidFill>
                <a:srgbClr val="4A5C61"/>
              </a:solidFill>
              <a:latin typeface="Arial Narrow"/>
              <a:cs typeface="Arial Narrow"/>
            </a:endParaRPr>
          </a:p>
          <a:p>
            <a:r>
              <a:rPr lang="pt-BR" b="1" dirty="0">
                <a:solidFill>
                  <a:srgbClr val="4A5C61"/>
                </a:solidFill>
                <a:latin typeface="Arial Narrow"/>
                <a:cs typeface="Arial Narrow"/>
              </a:rPr>
              <a:t>3 – </a:t>
            </a:r>
            <a:r>
              <a:rPr lang="pt-BR" dirty="0">
                <a:solidFill>
                  <a:srgbClr val="4A5C61"/>
                </a:solidFill>
                <a:latin typeface="Arial Narrow"/>
                <a:cs typeface="Arial Narrow"/>
              </a:rPr>
              <a:t>O evento de </a:t>
            </a:r>
            <a:r>
              <a:rPr lang="pt-BR" b="1" dirty="0">
                <a:solidFill>
                  <a:srgbClr val="4A5C61"/>
                </a:solidFill>
                <a:latin typeface="Arial Narrow"/>
                <a:cs typeface="Arial Narrow"/>
              </a:rPr>
              <a:t>CC 126</a:t>
            </a:r>
            <a:r>
              <a:rPr lang="pt-BR" dirty="0">
                <a:solidFill>
                  <a:srgbClr val="4A5C61"/>
                </a:solidFill>
                <a:latin typeface="Arial Narrow"/>
                <a:cs typeface="Arial Narrow"/>
              </a:rPr>
              <a:t> (Participação nos lucros), não deverá ser dedutível de IRRF, pois este código de cálculo é deduzido automaticamente no campo Inc. IRRF e rendimentos.</a:t>
            </a:r>
          </a:p>
          <a:p>
            <a:endParaRPr lang="pt-BR" b="1" dirty="0">
              <a:solidFill>
                <a:srgbClr val="4A5C61"/>
              </a:solidFill>
              <a:latin typeface="Arial Narrow"/>
              <a:cs typeface="Arial Narrow"/>
            </a:endParaRPr>
          </a:p>
          <a:p>
            <a:r>
              <a:rPr lang="pt-BR" b="1" dirty="0">
                <a:solidFill>
                  <a:srgbClr val="4A5C61"/>
                </a:solidFill>
                <a:latin typeface="Arial Narrow"/>
                <a:cs typeface="Arial Narrow"/>
              </a:rPr>
              <a:t>4 – </a:t>
            </a:r>
            <a:r>
              <a:rPr lang="pt-BR" dirty="0">
                <a:solidFill>
                  <a:srgbClr val="4A5C61"/>
                </a:solidFill>
                <a:latin typeface="Arial Narrow"/>
                <a:cs typeface="Arial Narrow"/>
              </a:rPr>
              <a:t>Eventos com </a:t>
            </a:r>
            <a:r>
              <a:rPr lang="pt-BR" b="1" dirty="0">
                <a:solidFill>
                  <a:srgbClr val="4A5C61"/>
                </a:solidFill>
                <a:latin typeface="Arial Narrow"/>
                <a:cs typeface="Arial Narrow"/>
              </a:rPr>
              <a:t>CC 13</a:t>
            </a:r>
            <a:r>
              <a:rPr lang="pt-BR" dirty="0">
                <a:solidFill>
                  <a:srgbClr val="4A5C61"/>
                </a:solidFill>
                <a:latin typeface="Arial Narrow"/>
                <a:cs typeface="Arial Narrow"/>
              </a:rPr>
              <a:t> (Pensão Alimentícia), </a:t>
            </a:r>
            <a:r>
              <a:rPr lang="pt-BR" b="1" dirty="0">
                <a:solidFill>
                  <a:srgbClr val="4A5C61"/>
                </a:solidFill>
                <a:latin typeface="Arial Narrow"/>
                <a:cs typeface="Arial Narrow"/>
              </a:rPr>
              <a:t>CC 113</a:t>
            </a:r>
            <a:r>
              <a:rPr lang="pt-BR" dirty="0">
                <a:solidFill>
                  <a:srgbClr val="4A5C61"/>
                </a:solidFill>
                <a:latin typeface="Arial Narrow"/>
                <a:cs typeface="Arial Narrow"/>
              </a:rPr>
              <a:t> (Pensão </a:t>
            </a:r>
            <a:r>
              <a:rPr lang="pt-BR" dirty="0" err="1">
                <a:solidFill>
                  <a:srgbClr val="4A5C61"/>
                </a:solidFill>
                <a:latin typeface="Arial Narrow"/>
                <a:cs typeface="Arial Narrow"/>
              </a:rPr>
              <a:t>Alimetícia</a:t>
            </a:r>
            <a:r>
              <a:rPr lang="pt-BR" dirty="0">
                <a:solidFill>
                  <a:srgbClr val="4A5C61"/>
                </a:solidFill>
                <a:latin typeface="Arial Narrow"/>
                <a:cs typeface="Arial Narrow"/>
              </a:rPr>
              <a:t> Férias) e </a:t>
            </a:r>
            <a:r>
              <a:rPr lang="pt-BR" b="1" dirty="0">
                <a:solidFill>
                  <a:srgbClr val="4A5C61"/>
                </a:solidFill>
                <a:latin typeface="Arial Narrow"/>
                <a:cs typeface="Arial Narrow"/>
              </a:rPr>
              <a:t>CC 121</a:t>
            </a:r>
            <a:r>
              <a:rPr lang="pt-BR" dirty="0">
                <a:solidFill>
                  <a:srgbClr val="4A5C61"/>
                </a:solidFill>
                <a:latin typeface="Arial Narrow"/>
                <a:cs typeface="Arial Narrow"/>
              </a:rPr>
              <a:t> (Pensão Alimentícia sobre PLR), são considerados automaticamente na DIRF / Informe de Rendimentos. Eventos com </a:t>
            </a:r>
            <a:r>
              <a:rPr lang="pt-BR" b="1" dirty="0">
                <a:solidFill>
                  <a:srgbClr val="4A5C61"/>
                </a:solidFill>
                <a:latin typeface="Arial Narrow"/>
                <a:cs typeface="Arial Narrow"/>
              </a:rPr>
              <a:t>CC 58</a:t>
            </a:r>
            <a:r>
              <a:rPr lang="pt-BR" dirty="0">
                <a:solidFill>
                  <a:srgbClr val="4A5C61"/>
                </a:solidFill>
                <a:latin typeface="Arial Narrow"/>
                <a:cs typeface="Arial Narrow"/>
              </a:rPr>
              <a:t>, (Dedutível de IRRF de 13º salário) vão para o campo deduções do 13º</a:t>
            </a:r>
            <a:endParaRPr lang="pt-BR" b="1" dirty="0">
              <a:solidFill>
                <a:srgbClr val="4A5C61"/>
              </a:solidFill>
              <a:latin typeface="Arial Narrow"/>
              <a:cs typeface="Arial Narrow"/>
            </a:endParaRPr>
          </a:p>
          <a:p>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989535"/>
            <a:ext cx="11284536" cy="1477328"/>
          </a:xfrm>
          <a:prstGeom prst="rect">
            <a:avLst/>
          </a:prstGeom>
          <a:noFill/>
          <a:ln w="9525">
            <a:noFill/>
            <a:miter lim="800000"/>
            <a:headEnd/>
            <a:tailEnd/>
          </a:ln>
        </p:spPr>
        <p:txBody>
          <a:bodyPr wrap="square" numCol="1">
            <a:spAutoFit/>
          </a:bodyPr>
          <a:lstStyle/>
          <a:p>
            <a:pPr marL="285750" indent="-285750">
              <a:buFont typeface="Arial" panose="020B0604020202020204" pitchFamily="34" charset="0"/>
              <a:buChar char="•"/>
            </a:pPr>
            <a:r>
              <a:rPr lang="pt-BR" dirty="0" smtClean="0">
                <a:solidFill>
                  <a:srgbClr val="4A5C61"/>
                </a:solidFill>
                <a:latin typeface="Arial Narrow"/>
                <a:cs typeface="Arial Narrow"/>
              </a:rPr>
              <a:t>Incidências</a:t>
            </a:r>
          </a:p>
          <a:p>
            <a:pPr marL="742950" lvl="1" indent="-285750">
              <a:buFont typeface="Arial" panose="020B0604020202020204" pitchFamily="34" charset="0"/>
              <a:buChar char="•"/>
            </a:pPr>
            <a:r>
              <a:rPr lang="pt-BR" dirty="0" smtClean="0">
                <a:solidFill>
                  <a:srgbClr val="4A5C61"/>
                </a:solidFill>
                <a:latin typeface="Arial Narrow"/>
                <a:cs typeface="Arial Narrow"/>
              </a:rPr>
              <a:t>Aba Inc. Proventos</a:t>
            </a:r>
          </a:p>
          <a:p>
            <a:pPr marL="742950" lvl="1" indent="-285750">
              <a:buFont typeface="Arial" panose="020B0604020202020204" pitchFamily="34" charset="0"/>
              <a:buChar char="•"/>
            </a:pPr>
            <a:endParaRPr lang="pt-BR" dirty="0" smtClean="0">
              <a:solidFill>
                <a:srgbClr val="4A5C61"/>
              </a:solidFill>
              <a:latin typeface="Arial Narrow"/>
              <a:cs typeface="Arial Narrow"/>
            </a:endParaRPr>
          </a:p>
          <a:p>
            <a:pPr marL="285750" indent="-285750">
              <a:buFont typeface="Arial" panose="020B0604020202020204" pitchFamily="34" charset="0"/>
              <a:buChar char="•"/>
            </a:pPr>
            <a:r>
              <a:rPr lang="pt-BR" dirty="0" smtClean="0">
                <a:solidFill>
                  <a:srgbClr val="4A5C61"/>
                </a:solidFill>
                <a:latin typeface="Arial Narrow"/>
                <a:cs typeface="Arial Narrow"/>
              </a:rPr>
              <a:t>Código de cálculo</a:t>
            </a:r>
          </a:p>
          <a:p>
            <a:pPr marL="742950" lvl="1" indent="-285750">
              <a:buFont typeface="Arial" panose="020B0604020202020204" pitchFamily="34" charset="0"/>
              <a:buChar char="•"/>
            </a:pPr>
            <a:r>
              <a:rPr lang="pt-BR" dirty="0" smtClean="0">
                <a:solidFill>
                  <a:srgbClr val="4A5C61"/>
                </a:solidFill>
                <a:latin typeface="Arial Narrow"/>
                <a:cs typeface="Arial Narrow"/>
              </a:rPr>
              <a:t>Aba Identificação</a:t>
            </a:r>
            <a:endParaRPr lang="pt-BR" dirty="0">
              <a:solidFill>
                <a:srgbClr val="4A5C61"/>
              </a:solidFill>
              <a:latin typeface="Arial Narrow"/>
              <a:cs typeface="Arial Narrow"/>
            </a:endParaRPr>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CADASTRO DE EVENTOS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CAMPOS DE CADASTRO</a:t>
            </a:r>
            <a:endParaRPr lang="en-US" dirty="0"/>
          </a:p>
        </p:txBody>
      </p:sp>
      <p:sp>
        <p:nvSpPr>
          <p:cNvPr id="8" name="TextBox 18"/>
          <p:cNvSpPr txBox="1">
            <a:spLocks noChangeArrowheads="1"/>
          </p:cNvSpPr>
          <p:nvPr/>
        </p:nvSpPr>
        <p:spPr bwMode="auto">
          <a:xfrm>
            <a:off x="453732" y="4481586"/>
            <a:ext cx="11587441" cy="923330"/>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Como regra geral, todos os proventos que incidem </a:t>
            </a:r>
            <a:r>
              <a:rPr lang="pt-BR" b="1" dirty="0">
                <a:solidFill>
                  <a:srgbClr val="4A5C61"/>
                </a:solidFill>
                <a:latin typeface="Arial Narrow"/>
                <a:cs typeface="Arial Narrow"/>
              </a:rPr>
              <a:t>IRRF (IRRF, IRRF férias, IRRF 13º)</a:t>
            </a:r>
            <a:r>
              <a:rPr lang="pt-BR" dirty="0">
                <a:solidFill>
                  <a:srgbClr val="4A5C61"/>
                </a:solidFill>
                <a:latin typeface="Arial Narrow"/>
                <a:cs typeface="Arial Narrow"/>
              </a:rPr>
              <a:t> devem também incidir no Informe de Rendimentos (Campo </a:t>
            </a:r>
            <a:r>
              <a:rPr lang="pt-BR" dirty="0" smtClean="0">
                <a:solidFill>
                  <a:srgbClr val="4A5C61"/>
                </a:solidFill>
                <a:latin typeface="Arial Narrow"/>
                <a:cs typeface="Arial Narrow"/>
              </a:rPr>
              <a:t>Informe de Rendimentos </a:t>
            </a:r>
            <a:r>
              <a:rPr lang="pt-BR" dirty="0">
                <a:solidFill>
                  <a:srgbClr val="4A5C61"/>
                </a:solidFill>
                <a:latin typeface="Arial Narrow"/>
                <a:cs typeface="Arial Narrow"/>
              </a:rPr>
              <a:t>, na aba Inc. Proventos). Os descontos que estornam cálculo serão deduzidos do total bruto que compõe base do IRRF</a:t>
            </a:r>
            <a:endParaRPr lang="en-US" dirty="0">
              <a:solidFill>
                <a:srgbClr val="4A5C61"/>
              </a:solidFill>
              <a:latin typeface="Arial Narrow"/>
              <a:cs typeface="Arial Narrow"/>
            </a:endParaRPr>
          </a:p>
        </p:txBody>
      </p:sp>
      <p:sp>
        <p:nvSpPr>
          <p:cNvPr id="9" name="TextBox 18"/>
          <p:cNvSpPr txBox="1">
            <a:spLocks noChangeArrowheads="1"/>
          </p:cNvSpPr>
          <p:nvPr/>
        </p:nvSpPr>
        <p:spPr bwMode="auto">
          <a:xfrm>
            <a:off x="3504119" y="2170904"/>
            <a:ext cx="8234149" cy="1200329"/>
          </a:xfrm>
          <a:prstGeom prst="rect">
            <a:avLst/>
          </a:prstGeom>
          <a:noFill/>
          <a:ln w="28575">
            <a:solidFill>
              <a:srgbClr val="FF0000"/>
            </a:solidFill>
            <a:miter lim="800000"/>
            <a:headEnd/>
            <a:tailEnd/>
          </a:ln>
        </p:spPr>
        <p:txBody>
          <a:bodyPr wrap="square" numCol="1">
            <a:spAutoFit/>
          </a:bodyPr>
          <a:lstStyle/>
          <a:p>
            <a:r>
              <a:rPr lang="pt-BR" b="1" dirty="0" smtClean="0">
                <a:solidFill>
                  <a:srgbClr val="4A5C61"/>
                </a:solidFill>
                <a:latin typeface="Arial Narrow"/>
                <a:cs typeface="Arial Narrow"/>
              </a:rPr>
              <a:t>1 -</a:t>
            </a:r>
            <a:r>
              <a:rPr lang="pt-BR" dirty="0" smtClean="0">
                <a:solidFill>
                  <a:srgbClr val="4A5C61"/>
                </a:solidFill>
                <a:latin typeface="Arial Narrow"/>
                <a:cs typeface="Arial Narrow"/>
              </a:rPr>
              <a:t> Empresas nas quais, o </a:t>
            </a:r>
            <a:r>
              <a:rPr lang="pt-BR" b="1" dirty="0" smtClean="0">
                <a:solidFill>
                  <a:srgbClr val="4A5C61"/>
                </a:solidFill>
                <a:latin typeface="Arial Narrow"/>
                <a:cs typeface="Arial Narrow"/>
              </a:rPr>
              <a:t>Adiantamento (CC 34)</a:t>
            </a:r>
            <a:r>
              <a:rPr lang="pt-BR" dirty="0" smtClean="0">
                <a:solidFill>
                  <a:srgbClr val="4A5C61"/>
                </a:solidFill>
                <a:latin typeface="Arial Narrow"/>
                <a:cs typeface="Arial Narrow"/>
              </a:rPr>
              <a:t> incida em IRRF, o seu respectivo </a:t>
            </a:r>
            <a:r>
              <a:rPr lang="pt-BR" b="1" dirty="0" smtClean="0">
                <a:solidFill>
                  <a:srgbClr val="4A5C61"/>
                </a:solidFill>
                <a:latin typeface="Arial Narrow"/>
                <a:cs typeface="Arial Narrow"/>
              </a:rPr>
              <a:t>Desc. de Adiantamento (CC19)</a:t>
            </a:r>
            <a:r>
              <a:rPr lang="pt-BR" dirty="0" smtClean="0">
                <a:solidFill>
                  <a:srgbClr val="4A5C61"/>
                </a:solidFill>
                <a:latin typeface="Arial Narrow"/>
                <a:cs typeface="Arial Narrow"/>
              </a:rPr>
              <a:t>, deverá ter a opção “Dedutível IRRF marcada. Ou seja, se a empresa utiliza o sistema de regime de caixa, o CC 34 deverá incidir IRRF e o CC 19 deverá ser dedutível de IRRF.</a:t>
            </a:r>
          </a:p>
        </p:txBody>
      </p:sp>
    </p:spTree>
    <p:extLst>
      <p:ext uri="{BB962C8B-B14F-4D97-AF65-F5344CB8AC3E}">
        <p14:creationId xmlns:p14="http://schemas.microsoft.com/office/powerpoint/2010/main" val="403813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8" grpId="1"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undo.png"/>
          <p:cNvPicPr>
            <a:picLocks noChangeAspect="1"/>
          </p:cNvPicPr>
          <p:nvPr/>
        </p:nvPicPr>
        <p:blipFill rotWithShape="1">
          <a:blip r:embed="rId3">
            <a:extLst>
              <a:ext uri="{28A0092B-C50C-407E-A947-70E740481C1C}">
                <a14:useLocalDpi xmlns:a14="http://schemas.microsoft.com/office/drawing/2010/main" val="0"/>
              </a:ext>
            </a:extLst>
          </a:blip>
          <a:srcRect r="31844"/>
          <a:stretch/>
        </p:blipFill>
        <p:spPr>
          <a:xfrm>
            <a:off x="2386" y="25644"/>
            <a:ext cx="8306363" cy="6830677"/>
          </a:xfrm>
          <a:prstGeom prst="rect">
            <a:avLst/>
          </a:prstGeom>
        </p:spPr>
      </p:pic>
      <p:pic>
        <p:nvPicPr>
          <p:cNvPr id="2" name="Picture 1" descr="fundo degrade.png"/>
          <p:cNvPicPr>
            <a:picLocks noChangeAspect="1"/>
          </p:cNvPicPr>
          <p:nvPr/>
        </p:nvPicPr>
        <p:blipFill rotWithShape="1">
          <a:blip r:embed="rId4">
            <a:extLst>
              <a:ext uri="{28A0092B-C50C-407E-A947-70E740481C1C}">
                <a14:useLocalDpi xmlns:a14="http://schemas.microsoft.com/office/drawing/2010/main" val="0"/>
              </a:ext>
            </a:extLst>
          </a:blip>
          <a:srcRect l="33900"/>
          <a:stretch/>
        </p:blipFill>
        <p:spPr>
          <a:xfrm>
            <a:off x="4102901" y="12704"/>
            <a:ext cx="8055717" cy="6860980"/>
          </a:xfrm>
          <a:prstGeom prst="rect">
            <a:avLst/>
          </a:prstGeom>
        </p:spPr>
      </p:pic>
      <p:pic>
        <p:nvPicPr>
          <p:cNvPr id="22" name="Picture 21" descr="frame_duplo_centro.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61136" y="2399472"/>
            <a:ext cx="3885377" cy="2514311"/>
          </a:xfrm>
          <a:prstGeom prst="rect">
            <a:avLst/>
          </a:prstGeom>
        </p:spPr>
      </p:pic>
      <p:sp>
        <p:nvSpPr>
          <p:cNvPr id="23" name="TextBox 22"/>
          <p:cNvSpPr txBox="1"/>
          <p:nvPr/>
        </p:nvSpPr>
        <p:spPr>
          <a:xfrm>
            <a:off x="-1286686" y="2524759"/>
            <a:ext cx="13167122" cy="492083"/>
          </a:xfrm>
          <a:prstGeom prst="rect">
            <a:avLst/>
          </a:prstGeom>
          <a:noFill/>
        </p:spPr>
        <p:txBody>
          <a:bodyPr wrap="square" lIns="121562" tIns="60782" rIns="121562" bIns="60782" rtlCol="0">
            <a:spAutoFit/>
          </a:bodyPr>
          <a:lstStyle/>
          <a:p>
            <a:pPr algn="ctr" defTabSz="607805"/>
            <a:r>
              <a:rPr lang="pt-BR" sz="2400" b="1" dirty="0">
                <a:solidFill>
                  <a:srgbClr val="FFFFFF"/>
                </a:solidFill>
                <a:latin typeface="Arial Narrow"/>
                <a:cs typeface="Arial Narrow"/>
              </a:rPr>
              <a:t>LEGISLAÇÃO</a:t>
            </a:r>
          </a:p>
        </p:txBody>
      </p:sp>
      <p:sp>
        <p:nvSpPr>
          <p:cNvPr id="15" name="Espaço Reservado para Número de Slide 4"/>
          <p:cNvSpPr txBox="1">
            <a:spLocks/>
          </p:cNvSpPr>
          <p:nvPr/>
        </p:nvSpPr>
        <p:spPr>
          <a:xfrm>
            <a:off x="9193550" y="6356749"/>
            <a:ext cx="2843213" cy="364331"/>
          </a:xfrm>
          <a:prstGeom prst="rect">
            <a:avLst/>
          </a:prstGeom>
        </p:spPr>
        <p:txBody>
          <a:bodyPr vert="horz" lIns="68572" tIns="34286" rIns="68572" bIns="3428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4053">
              <a:defRPr/>
            </a:pPr>
            <a:fld id="{03940D1D-B147-43FC-A96B-779C25C7BB73}" type="slidenum">
              <a:rPr lang="pt-BR" sz="900">
                <a:solidFill>
                  <a:srgbClr val="019ABE"/>
                </a:solidFill>
              </a:rPr>
              <a:pPr defTabSz="544053">
                <a:defRPr/>
              </a:pPr>
              <a:t>3</a:t>
            </a:fld>
            <a:endParaRPr lang="pt-BR" sz="900" dirty="0">
              <a:solidFill>
                <a:srgbClr val="019ABE"/>
              </a:solidFill>
            </a:endParaRPr>
          </a:p>
        </p:txBody>
      </p:sp>
      <p:pic>
        <p:nvPicPr>
          <p:cNvPr id="13" name="Picture 12" descr="TOTVS_pos.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706" y="270248"/>
            <a:ext cx="993659" cy="398675"/>
          </a:xfrm>
          <a:prstGeom prst="rect">
            <a:avLst/>
          </a:prstGeom>
        </p:spPr>
      </p:pic>
      <p:pic>
        <p:nvPicPr>
          <p:cNvPr id="14" name="Picture 28" descr="boxDireita.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59963" y="2399183"/>
            <a:ext cx="5792724" cy="2514600"/>
          </a:xfrm>
          <a:prstGeom prst="rect">
            <a:avLst/>
          </a:prstGeom>
        </p:spPr>
      </p:pic>
      <p:pic>
        <p:nvPicPr>
          <p:cNvPr id="3" name="Imagem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6556" y="2724241"/>
            <a:ext cx="3114110" cy="1951591"/>
          </a:xfrm>
          <a:prstGeom prst="rect">
            <a:avLst/>
          </a:prstGeom>
          <a:ln>
            <a:noFill/>
          </a:ln>
          <a:effectLst>
            <a:reflection blurRad="12700" stA="30000" endPos="30000" dist="5000" dir="5400000" sy="-100000" algn="bl" rotWithShape="0"/>
          </a:effectLst>
          <a:scene3d>
            <a:camera prst="perspectiveContrastingLeftFacing">
              <a:rot lat="0" lon="19799999" rev="0"/>
            </a:camera>
            <a:lightRig rig="threePt" dir="t">
              <a:rot lat="0" lon="0" rev="2700000"/>
            </a:lightRig>
          </a:scene3d>
          <a:sp3d>
            <a:bevelT w="63500" h="50800" prst="artDeco"/>
          </a:sp3d>
        </p:spPr>
      </p:pic>
      <p:pic>
        <p:nvPicPr>
          <p:cNvPr id="26" name="Imagem 25"/>
          <p:cNvPicPr>
            <a:picLocks noChangeAspect="1"/>
          </p:cNvPicPr>
          <p:nvPr/>
        </p:nvPicPr>
        <p:blipFill>
          <a:blip r:embed="rId9"/>
          <a:stretch>
            <a:fillRect/>
          </a:stretch>
        </p:blipFill>
        <p:spPr>
          <a:xfrm>
            <a:off x="5163280" y="2724241"/>
            <a:ext cx="2596744" cy="2189542"/>
          </a:xfrm>
          <a:prstGeom prst="rect">
            <a:avLst/>
          </a:prstGeom>
        </p:spPr>
      </p:pic>
      <p:pic>
        <p:nvPicPr>
          <p:cNvPr id="27" name="Imagem 26"/>
          <p:cNvPicPr>
            <a:picLocks noChangeAspect="1"/>
          </p:cNvPicPr>
          <p:nvPr/>
        </p:nvPicPr>
        <p:blipFill rotWithShape="1">
          <a:blip r:embed="rId10"/>
          <a:srcRect r="72306" b="67872"/>
          <a:stretch/>
        </p:blipFill>
        <p:spPr>
          <a:xfrm>
            <a:off x="4744272" y="2905905"/>
            <a:ext cx="811843" cy="794131"/>
          </a:xfrm>
          <a:prstGeom prst="rect">
            <a:avLst/>
          </a:prstGeom>
        </p:spPr>
      </p:pic>
      <p:pic>
        <p:nvPicPr>
          <p:cNvPr id="17" name="Picture 28" descr="boxDireita.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0378" y="2388002"/>
            <a:ext cx="5792724" cy="2514600"/>
          </a:xfrm>
          <a:prstGeom prst="rect">
            <a:avLst/>
          </a:prstGeom>
        </p:spPr>
      </p:pic>
      <p:pic>
        <p:nvPicPr>
          <p:cNvPr id="18" name="Imagem 17"/>
          <p:cNvPicPr>
            <a:picLocks noChangeAspect="1"/>
          </p:cNvPicPr>
          <p:nvPr/>
        </p:nvPicPr>
        <p:blipFill rotWithShape="1">
          <a:blip r:embed="rId11">
            <a:extLst>
              <a:ext uri="{28A0092B-C50C-407E-A947-70E740481C1C}">
                <a14:useLocalDpi xmlns:a14="http://schemas.microsoft.com/office/drawing/2010/main" val="0"/>
              </a:ext>
            </a:extLst>
          </a:blip>
          <a:srcRect r="12489"/>
          <a:stretch/>
        </p:blipFill>
        <p:spPr>
          <a:xfrm>
            <a:off x="8511087" y="2808424"/>
            <a:ext cx="2948047" cy="1523708"/>
          </a:xfrm>
          <a:prstGeom prst="rect">
            <a:avLst/>
          </a:prstGeom>
        </p:spPr>
      </p:pic>
      <p:sp>
        <p:nvSpPr>
          <p:cNvPr id="19" name="TextBox 6"/>
          <p:cNvSpPr txBox="1"/>
          <p:nvPr/>
        </p:nvSpPr>
        <p:spPr>
          <a:xfrm>
            <a:off x="418707" y="172224"/>
            <a:ext cx="12180257" cy="1477089"/>
          </a:xfrm>
          <a:prstGeom prst="rect">
            <a:avLst/>
          </a:prstGeom>
          <a:noFill/>
          <a:effectLst/>
        </p:spPr>
        <p:txBody>
          <a:bodyPr wrap="square" lIns="91205" tIns="45602" rIns="91205" bIns="45602" rtlCol="0">
            <a:spAutoFit/>
          </a:bodyPr>
          <a:lstStyle/>
          <a:p>
            <a:pPr algn="ctr" defTabSz="607655">
              <a:lnSpc>
                <a:spcPct val="80000"/>
              </a:lnSpc>
            </a:pPr>
            <a:r>
              <a:rPr lang="en-US" sz="5625" b="1" dirty="0">
                <a:solidFill>
                  <a:schemeClr val="accent4"/>
                </a:solidFill>
                <a:latin typeface="Arial Narrow" pitchFamily="34" charset="0"/>
                <a:cs typeface="Helvetica"/>
              </a:rPr>
              <a:t>CONSULTORIA TRIBUTÁRIA DE SEGMENTOS</a:t>
            </a:r>
            <a:endParaRPr lang="en-US" sz="5325" dirty="0">
              <a:solidFill>
                <a:schemeClr val="accent4"/>
              </a:solidFill>
              <a:latin typeface="Arial Narrow" pitchFamily="34" charset="0"/>
              <a:cs typeface="Helvetica"/>
            </a:endParaRPr>
          </a:p>
        </p:txBody>
      </p:sp>
    </p:spTree>
    <p:extLst>
      <p:ext uri="{BB962C8B-B14F-4D97-AF65-F5344CB8AC3E}">
        <p14:creationId xmlns:p14="http://schemas.microsoft.com/office/powerpoint/2010/main" val="1076650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3"/>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EMISSÃO</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27960285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30727" name="TextBox 18"/>
          <p:cNvSpPr txBox="1">
            <a:spLocks noChangeArrowheads="1"/>
          </p:cNvSpPr>
          <p:nvPr/>
        </p:nvSpPr>
        <p:spPr bwMode="auto">
          <a:xfrm>
            <a:off x="453732" y="1989535"/>
            <a:ext cx="11284536" cy="2862322"/>
          </a:xfrm>
          <a:prstGeom prst="rect">
            <a:avLst/>
          </a:prstGeom>
          <a:noFill/>
          <a:ln w="9525">
            <a:noFill/>
            <a:miter lim="800000"/>
            <a:headEnd/>
            <a:tailEnd/>
          </a:ln>
        </p:spPr>
        <p:txBody>
          <a:bodyPr wrap="square" numCol="1">
            <a:spAutoFit/>
          </a:bodyPr>
          <a:lstStyle/>
          <a:p>
            <a:pPr marL="285750" indent="-285750">
              <a:buFont typeface="Arial" panose="020B0604020202020204" pitchFamily="34" charset="0"/>
              <a:buChar char="•"/>
            </a:pPr>
            <a:r>
              <a:rPr lang="en-US" dirty="0" err="1" smtClean="0">
                <a:solidFill>
                  <a:srgbClr val="4A5C61"/>
                </a:solidFill>
                <a:latin typeface="Arial Narrow"/>
                <a:cs typeface="Arial Narrow"/>
              </a:rPr>
              <a:t>Pode</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ser</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emitido</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somente</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nas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bibliotecas</a:t>
            </a:r>
            <a:r>
              <a:rPr lang="en-US" dirty="0">
                <a:solidFill>
                  <a:srgbClr val="4A5C61"/>
                </a:solidFill>
                <a:latin typeface="Arial Narrow"/>
                <a:cs typeface="Arial Narrow"/>
              </a:rPr>
              <a:t>	</a:t>
            </a:r>
            <a:r>
              <a:rPr lang="en-US" dirty="0" smtClean="0">
                <a:solidFill>
                  <a:srgbClr val="4A5C61"/>
                </a:solidFill>
                <a:latin typeface="Arial Narrow"/>
                <a:cs typeface="Arial Narrow"/>
              </a:rPr>
              <a:t>11.82.37 </a:t>
            </a:r>
            <a:r>
              <a:rPr lang="en-US" dirty="0" err="1" smtClean="0">
                <a:solidFill>
                  <a:srgbClr val="4A5C61"/>
                </a:solidFill>
                <a:latin typeface="Arial Narrow"/>
                <a:cs typeface="Arial Narrow"/>
              </a:rPr>
              <a:t>ou</a:t>
            </a:r>
            <a:r>
              <a:rPr lang="en-US" dirty="0" smtClean="0">
                <a:solidFill>
                  <a:srgbClr val="4A5C61"/>
                </a:solidFill>
                <a:latin typeface="Arial Narrow"/>
                <a:cs typeface="Arial Narrow"/>
              </a:rPr>
              <a:t> superior </a:t>
            </a:r>
          </a:p>
          <a:p>
            <a:pPr lvl="8"/>
            <a:r>
              <a:rPr lang="en-US" dirty="0" smtClean="0">
                <a:solidFill>
                  <a:srgbClr val="4A5C61"/>
                </a:solidFill>
                <a:latin typeface="Arial Narrow"/>
                <a:cs typeface="Arial Narrow"/>
              </a:rPr>
              <a:t>	12.1.3 </a:t>
            </a:r>
            <a:r>
              <a:rPr lang="en-US" dirty="0" err="1" smtClean="0">
                <a:solidFill>
                  <a:srgbClr val="4A5C61"/>
                </a:solidFill>
                <a:latin typeface="Arial Narrow"/>
                <a:cs typeface="Arial Narrow"/>
              </a:rPr>
              <a:t>ou</a:t>
            </a:r>
            <a:r>
              <a:rPr lang="en-US" dirty="0" smtClean="0">
                <a:solidFill>
                  <a:srgbClr val="4A5C61"/>
                </a:solidFill>
                <a:latin typeface="Arial Narrow"/>
                <a:cs typeface="Arial Narrow"/>
              </a:rPr>
              <a:t> superior</a:t>
            </a:r>
          </a:p>
          <a:p>
            <a:pPr marL="742950" lvl="1" indent="-285750">
              <a:buFont typeface="Arial" panose="020B0604020202020204" pitchFamily="34" charset="0"/>
              <a:buChar char="•"/>
            </a:pPr>
            <a:r>
              <a:rPr lang="en-US" dirty="0" smtClean="0">
                <a:solidFill>
                  <a:srgbClr val="4A5C61"/>
                </a:solidFill>
                <a:latin typeface="Arial Narrow"/>
                <a:cs typeface="Arial Narrow"/>
              </a:rPr>
              <a:t>Para </a:t>
            </a:r>
            <a:r>
              <a:rPr lang="en-US" dirty="0" err="1" smtClean="0">
                <a:solidFill>
                  <a:srgbClr val="4A5C61"/>
                </a:solidFill>
                <a:latin typeface="Arial Narrow"/>
                <a:cs typeface="Arial Narrow"/>
              </a:rPr>
              <a:t>baixar</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acesse</a:t>
            </a:r>
            <a:r>
              <a:rPr lang="en-US" dirty="0" smtClean="0">
                <a:solidFill>
                  <a:srgbClr val="4A5C61"/>
                </a:solidFill>
                <a:latin typeface="Arial Narrow"/>
                <a:cs typeface="Arial Narrow"/>
              </a:rPr>
              <a:t>: </a:t>
            </a:r>
            <a:r>
              <a:rPr lang="pt-BR" b="1" dirty="0" smtClean="0">
                <a:hlinkClick r:id="rId3" tooltip="http://www.totvs.com/suporte"/>
              </a:rPr>
              <a:t>www.totvs.com/suporte</a:t>
            </a:r>
            <a:endParaRPr lang="pt-BR" b="1" dirty="0" smtClean="0"/>
          </a:p>
          <a:p>
            <a:pPr marL="742950" lvl="1" indent="-285750">
              <a:buFont typeface="Arial" panose="020B0604020202020204" pitchFamily="34" charset="0"/>
              <a:buChar char="•"/>
            </a:pPr>
            <a:endParaRPr lang="pt-BR" b="1" dirty="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Disponível</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através</a:t>
            </a:r>
            <a:r>
              <a:rPr lang="en-US" dirty="0" smtClean="0">
                <a:solidFill>
                  <a:srgbClr val="4A5C61"/>
                </a:solidFill>
                <a:latin typeface="Arial Narrow"/>
                <a:cs typeface="Arial Narrow"/>
              </a:rPr>
              <a:t> do menu: </a:t>
            </a:r>
            <a:r>
              <a:rPr lang="en-US" dirty="0" err="1" smtClean="0">
                <a:solidFill>
                  <a:srgbClr val="4A5C61"/>
                </a:solidFill>
                <a:latin typeface="Arial Narrow"/>
                <a:cs typeface="Arial Narrow"/>
              </a:rPr>
              <a:t>Anuais</a:t>
            </a:r>
            <a:r>
              <a:rPr lang="en-US" dirty="0" smtClean="0">
                <a:solidFill>
                  <a:srgbClr val="4A5C61"/>
                </a:solidFill>
                <a:latin typeface="Arial Narrow"/>
                <a:cs typeface="Arial Narrow"/>
              </a:rPr>
              <a:t> -&gt; DIRF / </a:t>
            </a:r>
            <a:r>
              <a:rPr lang="en-US" dirty="0" err="1" smtClean="0">
                <a:solidFill>
                  <a:srgbClr val="4A5C61"/>
                </a:solidFill>
                <a:latin typeface="Arial Narrow"/>
                <a:cs typeface="Arial Narrow"/>
              </a:rPr>
              <a:t>Informe</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Rendimentos</a:t>
            </a:r>
            <a:endParaRPr lang="en-US" dirty="0" smtClean="0">
              <a:solidFill>
                <a:srgbClr val="4A5C61"/>
              </a:solidFill>
              <a:latin typeface="Arial Narrow"/>
              <a:cs typeface="Arial Narrow"/>
            </a:endParaRPr>
          </a:p>
          <a:p>
            <a:pPr marL="285750" indent="-285750">
              <a:buFont typeface="Arial" panose="020B0604020202020204" pitchFamily="34" charset="0"/>
              <a:buChar char="•"/>
            </a:pPr>
            <a:endParaRPr lang="en-US" dirty="0">
              <a:solidFill>
                <a:srgbClr val="4A5C61"/>
              </a:solidFill>
              <a:latin typeface="Arial Narrow"/>
              <a:cs typeface="Arial Narrow"/>
            </a:endParaRPr>
          </a:p>
          <a:p>
            <a:pPr marL="285750" indent="-285750">
              <a:buFont typeface="Arial" panose="020B0604020202020204" pitchFamily="34" charset="0"/>
              <a:buChar char="•"/>
            </a:pPr>
            <a:r>
              <a:rPr lang="en-US" dirty="0" err="1" smtClean="0">
                <a:solidFill>
                  <a:srgbClr val="4A5C61"/>
                </a:solidFill>
                <a:latin typeface="Arial Narrow"/>
                <a:cs typeface="Arial Narrow"/>
              </a:rPr>
              <a:t>Permite</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emitir</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os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relatórios</a:t>
            </a:r>
            <a:r>
              <a:rPr lang="en-US" dirty="0" smtClean="0">
                <a:solidFill>
                  <a:srgbClr val="4A5C61"/>
                </a:solidFill>
                <a:latin typeface="Arial Narrow"/>
                <a:cs typeface="Arial Narrow"/>
              </a:rPr>
              <a:t>:	DIRF</a:t>
            </a:r>
          </a:p>
          <a:p>
            <a:pPr lvl="6"/>
            <a:r>
              <a:rPr lang="en-US" dirty="0" smtClean="0">
                <a:solidFill>
                  <a:srgbClr val="4A5C61"/>
                </a:solidFill>
                <a:latin typeface="Arial Narrow"/>
                <a:cs typeface="Arial Narrow"/>
              </a:rPr>
              <a:t>DIRF para </a:t>
            </a:r>
            <a:r>
              <a:rPr lang="en-US" dirty="0" err="1" smtClean="0">
                <a:solidFill>
                  <a:srgbClr val="4A5C61"/>
                </a:solidFill>
                <a:latin typeface="Arial Narrow"/>
                <a:cs typeface="Arial Narrow"/>
              </a:rPr>
              <a:t>conferência</a:t>
            </a:r>
            <a:endParaRPr lang="en-US" dirty="0" smtClean="0">
              <a:solidFill>
                <a:srgbClr val="4A5C61"/>
              </a:solidFill>
              <a:latin typeface="Arial Narrow"/>
              <a:cs typeface="Arial Narrow"/>
            </a:endParaRPr>
          </a:p>
          <a:p>
            <a:pPr lvl="6"/>
            <a:r>
              <a:rPr lang="en-US" dirty="0" err="1" smtClean="0">
                <a:solidFill>
                  <a:srgbClr val="4A5C61"/>
                </a:solidFill>
                <a:latin typeface="Arial Narrow"/>
                <a:cs typeface="Arial Narrow"/>
              </a:rPr>
              <a:t>Informe</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Rendimentos</a:t>
            </a:r>
            <a:endParaRPr lang="en-US" dirty="0" smtClean="0">
              <a:solidFill>
                <a:srgbClr val="4A5C61"/>
              </a:solidFill>
              <a:latin typeface="Arial Narrow"/>
              <a:cs typeface="Arial Narrow"/>
            </a:endParaRPr>
          </a:p>
          <a:p>
            <a:pPr lvl="6"/>
            <a:r>
              <a:rPr lang="en-US" dirty="0" err="1" smtClean="0">
                <a:solidFill>
                  <a:srgbClr val="4A5C61"/>
                </a:solidFill>
                <a:latin typeface="Arial Narrow"/>
                <a:cs typeface="Arial Narrow"/>
              </a:rPr>
              <a:t>Informe</a:t>
            </a:r>
            <a:r>
              <a:rPr lang="en-US" dirty="0" smtClean="0">
                <a:solidFill>
                  <a:srgbClr val="4A5C61"/>
                </a:solidFill>
                <a:latin typeface="Arial Narrow"/>
                <a:cs typeface="Arial Narrow"/>
              </a:rPr>
              <a:t> de </a:t>
            </a:r>
            <a:r>
              <a:rPr lang="en-US" dirty="0" err="1" smtClean="0">
                <a:solidFill>
                  <a:srgbClr val="4A5C61"/>
                </a:solidFill>
                <a:latin typeface="Arial Narrow"/>
                <a:cs typeface="Arial Narrow"/>
              </a:rPr>
              <a:t>Rendimentos</a:t>
            </a:r>
            <a:r>
              <a:rPr lang="en-US" dirty="0" smtClean="0">
                <a:solidFill>
                  <a:srgbClr val="4A5C61"/>
                </a:solidFill>
                <a:latin typeface="Arial Narrow"/>
                <a:cs typeface="Arial Narrow"/>
              </a:rPr>
              <a:t> </a:t>
            </a:r>
            <a:r>
              <a:rPr lang="en-US" dirty="0" err="1" smtClean="0">
                <a:solidFill>
                  <a:srgbClr val="4A5C61"/>
                </a:solidFill>
                <a:latin typeface="Arial Narrow"/>
                <a:cs typeface="Arial Narrow"/>
              </a:rPr>
              <a:t>Detalhado</a:t>
            </a:r>
            <a:endParaRPr lang="en-US" dirty="0">
              <a:solidFill>
                <a:srgbClr val="4A5C61"/>
              </a:solidFill>
              <a:latin typeface="Arial Narrow"/>
              <a:cs typeface="Arial Narrow"/>
            </a:endParaRPr>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Tree>
    <p:extLst>
      <p:ext uri="{BB962C8B-B14F-4D97-AF65-F5344CB8AC3E}">
        <p14:creationId xmlns:p14="http://schemas.microsoft.com/office/powerpoint/2010/main" val="24324024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8"/>
          <p:cNvSpPr txBox="1">
            <a:spLocks noChangeArrowheads="1"/>
          </p:cNvSpPr>
          <p:nvPr/>
        </p:nvSpPr>
        <p:spPr bwMode="auto">
          <a:xfrm>
            <a:off x="7802576" y="2691000"/>
            <a:ext cx="4212000" cy="1476000"/>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Ao marcar esta opção, os funcionários com dependentes de IRRF transferidos no mês não terão o número de dependentes deduzido em duplicidade no mês da transferência. Caso contrário, a dedução ocorrerá duas vezes.</a:t>
            </a:r>
          </a:p>
        </p:txBody>
      </p:sp>
      <p:sp>
        <p:nvSpPr>
          <p:cNvPr id="56" name="TextBox 18"/>
          <p:cNvSpPr txBox="1">
            <a:spLocks noChangeArrowheads="1"/>
          </p:cNvSpPr>
          <p:nvPr/>
        </p:nvSpPr>
        <p:spPr bwMode="auto">
          <a:xfrm>
            <a:off x="7810448" y="2551837"/>
            <a:ext cx="4212000" cy="1754326"/>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Informe o caminho onde o(s) arquivo(s) da DIRF será(</a:t>
            </a:r>
            <a:r>
              <a:rPr lang="pt-BR" dirty="0" err="1">
                <a:solidFill>
                  <a:srgbClr val="4A5C61"/>
                </a:solidFill>
                <a:latin typeface="Arial Narrow"/>
                <a:cs typeface="Arial Narrow"/>
              </a:rPr>
              <a:t>ão</a:t>
            </a:r>
            <a:r>
              <a:rPr lang="pt-BR" dirty="0">
                <a:solidFill>
                  <a:srgbClr val="4A5C61"/>
                </a:solidFill>
                <a:latin typeface="Arial Narrow"/>
                <a:cs typeface="Arial Narrow"/>
              </a:rPr>
              <a:t>) gravado(s).</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É importante que o usuário de rede possua permissão de leitura / escrita no caminho informado neste campo</a:t>
            </a:r>
            <a:endParaRPr lang="en-US" dirty="0">
              <a:solidFill>
                <a:srgbClr val="4A5C61"/>
              </a:solidFill>
              <a:latin typeface="Arial Narrow"/>
              <a:cs typeface="Arial Narrow"/>
            </a:endParaRPr>
          </a:p>
        </p:txBody>
      </p:sp>
      <p:sp>
        <p:nvSpPr>
          <p:cNvPr id="30727" name="TextBox 18"/>
          <p:cNvSpPr txBox="1">
            <a:spLocks noChangeArrowheads="1"/>
          </p:cNvSpPr>
          <p:nvPr/>
        </p:nvSpPr>
        <p:spPr bwMode="auto">
          <a:xfrm>
            <a:off x="7792864" y="1989000"/>
            <a:ext cx="4212000" cy="3139321"/>
          </a:xfrm>
          <a:prstGeom prst="rect">
            <a:avLst/>
          </a:prstGeom>
          <a:noFill/>
          <a:ln w="28575">
            <a:solidFill>
              <a:srgbClr val="FF0000"/>
            </a:solidFill>
            <a:miter lim="800000"/>
            <a:headEnd/>
            <a:tailEnd/>
          </a:ln>
        </p:spPr>
        <p:txBody>
          <a:bodyPr wrap="square" numCol="1">
            <a:spAutoFit/>
          </a:bodyPr>
          <a:lstStyle/>
          <a:p>
            <a:r>
              <a:rPr lang="pt-BR" dirty="0" smtClean="0">
                <a:solidFill>
                  <a:srgbClr val="4A5C61"/>
                </a:solidFill>
                <a:latin typeface="Arial Narrow"/>
                <a:cs typeface="Arial Narrow"/>
              </a:rPr>
              <a:t>Caso </a:t>
            </a:r>
            <a:r>
              <a:rPr lang="pt-BR" dirty="0">
                <a:solidFill>
                  <a:srgbClr val="4A5C61"/>
                </a:solidFill>
                <a:latin typeface="Arial Narrow"/>
                <a:cs typeface="Arial Narrow"/>
              </a:rPr>
              <a:t>não apresente nenhum relatório nessa tela, será necessário que realize primeiro a importação desses </a:t>
            </a:r>
            <a:r>
              <a:rPr lang="pt-BR" dirty="0" smtClean="0">
                <a:solidFill>
                  <a:srgbClr val="4A5C61"/>
                </a:solidFill>
                <a:latin typeface="Arial Narrow"/>
                <a:cs typeface="Arial Narrow"/>
              </a:rPr>
              <a:t>relatórios </a:t>
            </a:r>
            <a:r>
              <a:rPr lang="pt-BR" dirty="0">
                <a:solidFill>
                  <a:srgbClr val="4A5C61"/>
                </a:solidFill>
                <a:latin typeface="Arial Narrow"/>
                <a:cs typeface="Arial Narrow"/>
              </a:rPr>
              <a:t>através de </a:t>
            </a:r>
            <a:r>
              <a:rPr lang="pt-BR" dirty="0" smtClean="0">
                <a:solidFill>
                  <a:srgbClr val="4A5C61"/>
                </a:solidFill>
                <a:latin typeface="Arial Narrow"/>
                <a:cs typeface="Arial Narrow"/>
              </a:rPr>
              <a:t>Relatórios -&gt; </a:t>
            </a:r>
            <a:r>
              <a:rPr lang="pt-BR" dirty="0">
                <a:solidFill>
                  <a:srgbClr val="4A5C61"/>
                </a:solidFill>
                <a:latin typeface="Arial Narrow"/>
                <a:cs typeface="Arial Narrow"/>
              </a:rPr>
              <a:t>Gerador </a:t>
            </a:r>
            <a:r>
              <a:rPr lang="pt-BR" dirty="0" err="1">
                <a:solidFill>
                  <a:srgbClr val="4A5C61"/>
                </a:solidFill>
                <a:latin typeface="Arial Narrow"/>
                <a:cs typeface="Arial Narrow"/>
              </a:rPr>
              <a:t>.Net</a:t>
            </a:r>
            <a:r>
              <a:rPr lang="pt-BR" dirty="0">
                <a:solidFill>
                  <a:srgbClr val="4A5C61"/>
                </a:solidFill>
                <a:latin typeface="Arial Narrow"/>
                <a:cs typeface="Arial Narrow"/>
              </a:rPr>
              <a:t> (</a:t>
            </a:r>
            <a:r>
              <a:rPr lang="pt-BR" dirty="0" err="1">
                <a:solidFill>
                  <a:srgbClr val="4A5C61"/>
                </a:solidFill>
                <a:latin typeface="Arial Narrow"/>
                <a:cs typeface="Arial Narrow"/>
              </a:rPr>
              <a:t>Preview</a:t>
            </a:r>
            <a:r>
              <a:rPr lang="pt-BR" dirty="0">
                <a:solidFill>
                  <a:srgbClr val="4A5C61"/>
                </a:solidFill>
                <a:latin typeface="Arial Narrow"/>
                <a:cs typeface="Arial Narrow"/>
              </a:rPr>
              <a:t>). As estruturas dos relatórios estão disponíveis no diretório "</a:t>
            </a:r>
            <a:r>
              <a:rPr lang="pt-BR" dirty="0" err="1">
                <a:solidFill>
                  <a:srgbClr val="4A5C61"/>
                </a:solidFill>
                <a:latin typeface="Arial Narrow"/>
                <a:cs typeface="Arial Narrow"/>
              </a:rPr>
              <a:t>totvs</a:t>
            </a:r>
            <a:r>
              <a:rPr lang="pt-BR" dirty="0">
                <a:solidFill>
                  <a:srgbClr val="4A5C61"/>
                </a:solidFill>
                <a:latin typeface="Arial Narrow"/>
                <a:cs typeface="Arial Narrow"/>
              </a:rPr>
              <a:t>\</a:t>
            </a:r>
            <a:r>
              <a:rPr lang="pt-BR" dirty="0" err="1">
                <a:solidFill>
                  <a:srgbClr val="4A5C61"/>
                </a:solidFill>
                <a:latin typeface="Arial Narrow"/>
                <a:cs typeface="Arial Narrow"/>
              </a:rPr>
              <a:t>CorporeRM</a:t>
            </a:r>
            <a:r>
              <a:rPr lang="pt-BR" dirty="0">
                <a:solidFill>
                  <a:srgbClr val="4A5C61"/>
                </a:solidFill>
                <a:latin typeface="Arial Narrow"/>
                <a:cs typeface="Arial Narrow"/>
              </a:rPr>
              <a:t>\</a:t>
            </a:r>
            <a:r>
              <a:rPr lang="pt-BR" dirty="0" err="1">
                <a:solidFill>
                  <a:srgbClr val="4A5C61"/>
                </a:solidFill>
                <a:latin typeface="Arial Narrow"/>
                <a:cs typeface="Arial Narrow"/>
              </a:rPr>
              <a:t>ObjetosGerenciais</a:t>
            </a:r>
            <a:r>
              <a:rPr lang="pt-BR" dirty="0">
                <a:solidFill>
                  <a:srgbClr val="4A5C61"/>
                </a:solidFill>
                <a:latin typeface="Arial Narrow"/>
                <a:cs typeface="Arial Narrow"/>
              </a:rPr>
              <a:t>\Relatórios". Em caso de dúvidas assista o vídeo sobre como fazer essa importação: </a:t>
            </a:r>
            <a:r>
              <a:rPr lang="pt-BR" dirty="0">
                <a:solidFill>
                  <a:srgbClr val="4A5C61"/>
                </a:solidFill>
                <a:latin typeface="Arial Narrow"/>
                <a:cs typeface="Arial Narrow"/>
                <a:hlinkClick r:id="rId3"/>
              </a:rPr>
              <a:t>Relatório Informe de Rendimentos e DIRF para Conferência</a:t>
            </a:r>
            <a:r>
              <a:rPr lang="pt-BR" dirty="0">
                <a:solidFill>
                  <a:srgbClr val="4A5C61"/>
                </a:solidFill>
                <a:latin typeface="Arial Narrow"/>
                <a:cs typeface="Arial Narrow"/>
              </a:rPr>
              <a:t>.</a:t>
            </a:r>
          </a:p>
          <a:p>
            <a:endParaRPr lang="en-US" dirty="0">
              <a:solidFill>
                <a:srgbClr val="4A5C61"/>
              </a:solidFill>
              <a:latin typeface="Arial Narrow"/>
              <a:cs typeface="Arial Narrow"/>
            </a:endParaRPr>
          </a:p>
        </p:txBody>
      </p:sp>
      <p:sp>
        <p:nvSpPr>
          <p:cNvPr id="34" name="TextBox 18"/>
          <p:cNvSpPr txBox="1">
            <a:spLocks noChangeArrowheads="1"/>
          </p:cNvSpPr>
          <p:nvPr/>
        </p:nvSpPr>
        <p:spPr bwMode="auto">
          <a:xfrm>
            <a:off x="7801200" y="1146124"/>
            <a:ext cx="4212000" cy="5632311"/>
          </a:xfrm>
          <a:prstGeom prst="rect">
            <a:avLst/>
          </a:prstGeom>
          <a:noFill/>
          <a:ln w="28575">
            <a:solidFill>
              <a:srgbClr val="FF0000"/>
            </a:solidFill>
            <a:miter lim="800000"/>
            <a:headEnd/>
            <a:tailEnd/>
          </a:ln>
        </p:spPr>
        <p:txBody>
          <a:bodyPr wrap="square" numCol="1">
            <a:spAutoFit/>
          </a:bodyPr>
          <a:lstStyle/>
          <a:p>
            <a:r>
              <a:rPr lang="pt-BR" b="1" dirty="0">
                <a:solidFill>
                  <a:srgbClr val="4A5C61"/>
                </a:solidFill>
                <a:latin typeface="Arial Narrow"/>
                <a:cs typeface="Arial Narrow"/>
              </a:rPr>
              <a:t>Apenas com IRRF:</a:t>
            </a:r>
            <a:r>
              <a:rPr lang="pt-BR" dirty="0">
                <a:solidFill>
                  <a:srgbClr val="4A5C61"/>
                </a:solidFill>
                <a:latin typeface="Arial Narrow"/>
                <a:cs typeface="Arial Narrow"/>
              </a:rPr>
              <a:t> Imprime apenas funcionários que sofreram desconto de IRRF</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b="1" dirty="0">
                <a:solidFill>
                  <a:srgbClr val="4A5C61"/>
                </a:solidFill>
                <a:latin typeface="Arial Narrow"/>
                <a:cs typeface="Arial Narrow"/>
              </a:rPr>
              <a:t>Com IRRF, não assalariado com rendimentos acima de R$ 6.000,00 ou assalariado com rendimentos igual ou acima de R$26.815,55:</a:t>
            </a:r>
            <a:r>
              <a:rPr lang="pt-BR" dirty="0">
                <a:solidFill>
                  <a:srgbClr val="4A5C61"/>
                </a:solidFill>
                <a:latin typeface="Arial Narrow"/>
                <a:cs typeface="Arial Narrow"/>
              </a:rPr>
              <a:t> essa opção irá relacionar os funcionários autônomos e assalariados que, no ano calendário, entraram em alguma das condições descritas acima - (conforme IN RFB 1.216 de 15/12/2011</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b="1" dirty="0" smtClean="0">
                <a:solidFill>
                  <a:srgbClr val="4A5C61"/>
                </a:solidFill>
                <a:latin typeface="Arial Narrow"/>
                <a:cs typeface="Arial Narrow"/>
              </a:rPr>
              <a:t>Todos</a:t>
            </a:r>
            <a:r>
              <a:rPr lang="pt-BR" dirty="0">
                <a:solidFill>
                  <a:srgbClr val="4A5C61"/>
                </a:solidFill>
                <a:latin typeface="Arial Narrow"/>
                <a:cs typeface="Arial Narrow"/>
              </a:rPr>
              <a:t>: imprime todos os funcionários independentemente de descontos de IRRF ou rendimentos superiores a R$ 6.000,00 (autônomos e diretores), ou rendimentos igual ou superiores a R$26.815,55 (assalariados). Quando esta opção é marcada, o sistema habilita o campo “Usa filtro de seleção ao gerar DIRF em arquivo”.</a:t>
            </a: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pic>
        <p:nvPicPr>
          <p:cNvPr id="3" name="Imagem 2"/>
          <p:cNvPicPr>
            <a:picLocks noChangeAspect="1"/>
          </p:cNvPicPr>
          <p:nvPr/>
        </p:nvPicPr>
        <p:blipFill>
          <a:blip r:embed="rId4"/>
          <a:stretch>
            <a:fillRect/>
          </a:stretch>
        </p:blipFill>
        <p:spPr>
          <a:xfrm>
            <a:off x="453732" y="1183696"/>
            <a:ext cx="7216681" cy="5281456"/>
          </a:xfrm>
          <a:prstGeom prst="rect">
            <a:avLst/>
          </a:prstGeom>
        </p:spPr>
      </p:pic>
      <p:sp>
        <p:nvSpPr>
          <p:cNvPr id="4" name="Retângulo 3"/>
          <p:cNvSpPr/>
          <p:nvPr/>
        </p:nvSpPr>
        <p:spPr>
          <a:xfrm>
            <a:off x="4790364" y="2620370"/>
            <a:ext cx="2524836" cy="7233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Conector reto 7"/>
          <p:cNvCxnSpPr>
            <a:stCxn id="4" idx="3"/>
            <a:endCxn id="30727" idx="1"/>
          </p:cNvCxnSpPr>
          <p:nvPr/>
        </p:nvCxnSpPr>
        <p:spPr>
          <a:xfrm>
            <a:off x="7315200" y="2982036"/>
            <a:ext cx="477664" cy="5766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8"/>
          <p:cNvSpPr txBox="1">
            <a:spLocks noChangeArrowheads="1"/>
          </p:cNvSpPr>
          <p:nvPr/>
        </p:nvSpPr>
        <p:spPr bwMode="auto">
          <a:xfrm>
            <a:off x="7792864" y="2967335"/>
            <a:ext cx="4212000" cy="612000"/>
          </a:xfrm>
          <a:prstGeom prst="rect">
            <a:avLst/>
          </a:prstGeom>
          <a:noFill/>
          <a:ln w="28575">
            <a:solidFill>
              <a:srgbClr val="FF0000"/>
            </a:solidFill>
            <a:miter lim="800000"/>
            <a:headEnd/>
            <a:tailEnd/>
          </a:ln>
        </p:spPr>
        <p:txBody>
          <a:bodyPr wrap="square" numCol="1">
            <a:spAutoFit/>
          </a:bodyPr>
          <a:lstStyle/>
          <a:p>
            <a:r>
              <a:rPr lang="pt-BR" dirty="0" smtClean="0">
                <a:solidFill>
                  <a:srgbClr val="4A5C61"/>
                </a:solidFill>
                <a:latin typeface="Arial Narrow"/>
                <a:cs typeface="Arial Narrow"/>
              </a:rPr>
              <a:t>Parâmetro para funcionários transferidos no primeiro dia do mês</a:t>
            </a:r>
            <a:endParaRPr lang="pt-BR" dirty="0">
              <a:solidFill>
                <a:srgbClr val="4A5C61"/>
              </a:solidFill>
              <a:latin typeface="Arial Narrow"/>
              <a:cs typeface="Arial Narrow"/>
            </a:endParaRPr>
          </a:p>
          <a:p>
            <a:endParaRPr lang="pt-BR" dirty="0" smtClean="0">
              <a:solidFill>
                <a:srgbClr val="4A5C61"/>
              </a:solidFill>
              <a:latin typeface="Arial Narrow"/>
              <a:cs typeface="Arial Narrow"/>
            </a:endParaRPr>
          </a:p>
        </p:txBody>
      </p:sp>
      <p:sp>
        <p:nvSpPr>
          <p:cNvPr id="17" name="Retângulo 16"/>
          <p:cNvSpPr/>
          <p:nvPr/>
        </p:nvSpPr>
        <p:spPr>
          <a:xfrm>
            <a:off x="3993150" y="4326112"/>
            <a:ext cx="3062743" cy="19129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Conector reto 17"/>
          <p:cNvCxnSpPr>
            <a:stCxn id="17" idx="3"/>
            <a:endCxn id="16" idx="1"/>
          </p:cNvCxnSpPr>
          <p:nvPr/>
        </p:nvCxnSpPr>
        <p:spPr>
          <a:xfrm flipV="1">
            <a:off x="7055893" y="3273335"/>
            <a:ext cx="736971" cy="11484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tângulo 26"/>
          <p:cNvSpPr/>
          <p:nvPr/>
        </p:nvSpPr>
        <p:spPr>
          <a:xfrm>
            <a:off x="3993150" y="4884832"/>
            <a:ext cx="3193905" cy="219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8" name="Conector reto 27"/>
          <p:cNvCxnSpPr>
            <a:stCxn id="27" idx="3"/>
            <a:endCxn id="26" idx="1"/>
          </p:cNvCxnSpPr>
          <p:nvPr/>
        </p:nvCxnSpPr>
        <p:spPr>
          <a:xfrm flipV="1">
            <a:off x="7187055" y="3429000"/>
            <a:ext cx="615521" cy="15655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Retângulo 34"/>
          <p:cNvSpPr/>
          <p:nvPr/>
        </p:nvSpPr>
        <p:spPr>
          <a:xfrm>
            <a:off x="649450" y="3957851"/>
            <a:ext cx="2774826" cy="11464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6" name="Conector reto 35"/>
          <p:cNvCxnSpPr>
            <a:stCxn id="35" idx="3"/>
            <a:endCxn id="34" idx="1"/>
          </p:cNvCxnSpPr>
          <p:nvPr/>
        </p:nvCxnSpPr>
        <p:spPr>
          <a:xfrm flipV="1">
            <a:off x="3424276" y="3962280"/>
            <a:ext cx="4376924" cy="56877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Retângulo 56"/>
          <p:cNvSpPr/>
          <p:nvPr/>
        </p:nvSpPr>
        <p:spPr>
          <a:xfrm>
            <a:off x="626933" y="5179515"/>
            <a:ext cx="2524836" cy="47713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58" name="Conector reto 57"/>
          <p:cNvCxnSpPr>
            <a:stCxn id="57" idx="3"/>
            <a:endCxn id="56" idx="1"/>
          </p:cNvCxnSpPr>
          <p:nvPr/>
        </p:nvCxnSpPr>
        <p:spPr>
          <a:xfrm flipV="1">
            <a:off x="3151769" y="3429000"/>
            <a:ext cx="4658679" cy="1989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05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072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6"/>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8"/>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4"/>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36"/>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3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56"/>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58"/>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56" grpId="0" animBg="1"/>
      <p:bldP spid="56" grpId="1" animBg="1"/>
      <p:bldP spid="30727" grpId="0" animBg="1"/>
      <p:bldP spid="30727" grpId="1" animBg="1"/>
      <p:bldP spid="34" grpId="0" animBg="1"/>
      <p:bldP spid="34" grpId="1" animBg="1"/>
      <p:bldP spid="4" grpId="0" animBg="1"/>
      <p:bldP spid="4" grpId="1" animBg="1"/>
      <p:bldP spid="16" grpId="0" animBg="1"/>
      <p:bldP spid="16" grpId="1" animBg="1"/>
      <p:bldP spid="17" grpId="0" animBg="1"/>
      <p:bldP spid="17" grpId="1" animBg="1"/>
      <p:bldP spid="27" grpId="0" animBg="1"/>
      <p:bldP spid="27" grpId="1" animBg="1"/>
      <p:bldP spid="35" grpId="0" animBg="1"/>
      <p:bldP spid="35" grpId="1" animBg="1"/>
      <p:bldP spid="57" grpId="0" animBg="1"/>
      <p:bldP spid="57"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8"/>
          <p:cNvSpPr txBox="1">
            <a:spLocks noChangeArrowheads="1"/>
          </p:cNvSpPr>
          <p:nvPr/>
        </p:nvSpPr>
        <p:spPr bwMode="auto">
          <a:xfrm>
            <a:off x="7801200" y="1718493"/>
            <a:ext cx="4212000" cy="4247317"/>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Deve ser informado se a empresa possui ou não plano de saúde empresarial Coletivo, para que sejam gerados, no arquivo de importação da DIRF, os valores correspondentes aos Funcionários (titulares) e dependentes (se for o caso) dos planos de assistência saúde</a:t>
            </a:r>
            <a:r>
              <a:rPr lang="pt-BR" dirty="0" smtClean="0">
                <a:solidFill>
                  <a:srgbClr val="4A5C61"/>
                </a:solidFill>
                <a:latin typeface="Arial Narrow"/>
                <a:cs typeface="Arial Narrow"/>
              </a:rPr>
              <a:t>.</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Caso </a:t>
            </a:r>
            <a:r>
              <a:rPr lang="pt-BR" dirty="0">
                <a:solidFill>
                  <a:srgbClr val="4A5C61"/>
                </a:solidFill>
                <a:latin typeface="Arial Narrow"/>
                <a:cs typeface="Arial Narrow"/>
              </a:rPr>
              <a:t>selecione a opção "1 - Não existe pagamento de valor titular/dependente" o sistema não levará para o arquivo da DIRF as informação referente ao plano de saúde: Prestadoras de saúde cadastradas e valores das deduções por titulares e dependentes.</a:t>
            </a:r>
          </a:p>
          <a:p>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DECLARANTE</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pic>
        <p:nvPicPr>
          <p:cNvPr id="3" name="Imagem 2"/>
          <p:cNvPicPr>
            <a:picLocks noChangeAspect="1"/>
          </p:cNvPicPr>
          <p:nvPr/>
        </p:nvPicPr>
        <p:blipFill>
          <a:blip r:embed="rId3"/>
          <a:stretch>
            <a:fillRect/>
          </a:stretch>
        </p:blipFill>
        <p:spPr>
          <a:xfrm>
            <a:off x="453732" y="1184400"/>
            <a:ext cx="7218000" cy="5052600"/>
          </a:xfrm>
          <a:prstGeom prst="rect">
            <a:avLst/>
          </a:prstGeom>
        </p:spPr>
      </p:pic>
      <p:sp>
        <p:nvSpPr>
          <p:cNvPr id="12" name="Retângulo 11"/>
          <p:cNvSpPr/>
          <p:nvPr/>
        </p:nvSpPr>
        <p:spPr>
          <a:xfrm>
            <a:off x="3692900" y="4913194"/>
            <a:ext cx="2462239" cy="3684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6155139" y="3842152"/>
            <a:ext cx="1646061" cy="12552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44879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3"/>
          <a:stretch>
            <a:fillRect/>
          </a:stretch>
        </p:blipFill>
        <p:spPr>
          <a:xfrm>
            <a:off x="453600" y="1184400"/>
            <a:ext cx="7218000" cy="5017907"/>
          </a:xfrm>
          <a:prstGeom prst="rect">
            <a:avLst/>
          </a:prstGeom>
        </p:spPr>
      </p:pic>
      <p:sp>
        <p:nvSpPr>
          <p:cNvPr id="11" name="TextBox 18"/>
          <p:cNvSpPr txBox="1">
            <a:spLocks noChangeArrowheads="1"/>
          </p:cNvSpPr>
          <p:nvPr/>
        </p:nvSpPr>
        <p:spPr bwMode="auto">
          <a:xfrm>
            <a:off x="7793780" y="3040080"/>
            <a:ext cx="4212000" cy="1477328"/>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Nesta aba deve ser preenchido as informações sobre o responsável pela empresa. Muita atenção ao campo "CPF do responsável pelo CNPJ" este campo não pode ficar sem preenchimento.</a:t>
            </a: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PESSOA JURÍDICA</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710458" y="4517408"/>
            <a:ext cx="1391298" cy="34119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2101756" y="3778744"/>
            <a:ext cx="5692024" cy="90926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5418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453600" y="1184400"/>
            <a:ext cx="7218000" cy="5026368"/>
          </a:xfrm>
          <a:prstGeom prst="rect">
            <a:avLst/>
          </a:prstGeom>
        </p:spPr>
      </p:pic>
      <p:sp>
        <p:nvSpPr>
          <p:cNvPr id="11" name="TextBox 18"/>
          <p:cNvSpPr txBox="1">
            <a:spLocks noChangeArrowheads="1"/>
          </p:cNvSpPr>
          <p:nvPr/>
        </p:nvSpPr>
        <p:spPr bwMode="auto">
          <a:xfrm>
            <a:off x="7793780" y="1997839"/>
            <a:ext cx="4212000" cy="2862322"/>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Não é possível a geração para mais de um funcionário ao mesmo tempo. Então é necessário que marque a opção para "Gerar </a:t>
            </a:r>
            <a:r>
              <a:rPr lang="pt-BR" dirty="0" smtClean="0">
                <a:solidFill>
                  <a:srgbClr val="4A5C61"/>
                </a:solidFill>
                <a:latin typeface="Arial Narrow"/>
                <a:cs typeface="Arial Narrow"/>
              </a:rPr>
              <a:t>arquivo </a:t>
            </a:r>
            <a:r>
              <a:rPr lang="pt-BR" dirty="0">
                <a:solidFill>
                  <a:srgbClr val="4A5C61"/>
                </a:solidFill>
                <a:latin typeface="Arial Narrow"/>
                <a:cs typeface="Arial Narrow"/>
              </a:rPr>
              <a:t>de Log da DIRF" e informe a chapa para geração do log.</a:t>
            </a:r>
          </a:p>
          <a:p>
            <a:endParaRPr lang="pt-BR" dirty="0">
              <a:solidFill>
                <a:srgbClr val="4A5C61"/>
              </a:solidFill>
              <a:latin typeface="Arial Narrow"/>
              <a:cs typeface="Arial Narrow"/>
            </a:endParaRPr>
          </a:p>
          <a:p>
            <a:r>
              <a:rPr lang="pt-BR" dirty="0" smtClean="0">
                <a:solidFill>
                  <a:srgbClr val="4A5C61"/>
                </a:solidFill>
                <a:latin typeface="Arial Narrow"/>
                <a:cs typeface="Arial Narrow"/>
              </a:rPr>
              <a:t>Este é um excelente recurso para conferência dos dados  da DIRF / Informe de Rendimentos. Através do log gerado é possível identificar, com clareza, possíveis diferenças de valores</a:t>
            </a:r>
            <a:endParaRPr lang="pt-BR" dirty="0">
              <a:solidFill>
                <a:srgbClr val="4A5C61"/>
              </a:solidFill>
              <a:latin typeface="Arial Narrow"/>
              <a:cs typeface="Arial Narrow"/>
            </a:endParaRP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057308" cy="639762"/>
          </a:xfrm>
        </p:spPr>
        <p:txBody>
          <a:bodyPr>
            <a:normAutofit/>
          </a:bodyPr>
          <a:lstStyle/>
          <a:p>
            <a:r>
              <a:rPr lang="pt-BR" dirty="0" smtClean="0"/>
              <a:t>EMISSÃO DIRF – LOG DA DIRF</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680348" y="3347681"/>
            <a:ext cx="3332151" cy="5665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flipV="1">
            <a:off x="4012499" y="3429000"/>
            <a:ext cx="3781281" cy="20197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8063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18"/>
          <p:cNvSpPr txBox="1">
            <a:spLocks noChangeArrowheads="1"/>
          </p:cNvSpPr>
          <p:nvPr/>
        </p:nvSpPr>
        <p:spPr bwMode="auto">
          <a:xfrm>
            <a:off x="7791432" y="2551837"/>
            <a:ext cx="4212000" cy="1754326"/>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Permite o envio do informe de rendimentos seja enviado direto para o e-mail do funcionário (o e-mail deve está informado no cadastro do funcionário), podendo ele ser enviado em anexo nos formatos PDF ou </a:t>
            </a:r>
            <a:r>
              <a:rPr lang="pt-BR" dirty="0" smtClean="0">
                <a:solidFill>
                  <a:srgbClr val="4A5C61"/>
                </a:solidFill>
                <a:latin typeface="Arial Narrow"/>
                <a:cs typeface="Arial Narrow"/>
              </a:rPr>
              <a:t>XML de acordo com os parâmetros sequentes.</a:t>
            </a:r>
            <a:endParaRPr lang="pt-BR" dirty="0">
              <a:solidFill>
                <a:srgbClr val="4A5C61"/>
              </a:solidFill>
              <a:latin typeface="Arial Narrow"/>
              <a:cs typeface="Arial Narrow"/>
            </a:endParaRPr>
          </a:p>
        </p:txBody>
      </p:sp>
      <p:pic>
        <p:nvPicPr>
          <p:cNvPr id="5" name="Imagem 4"/>
          <p:cNvPicPr preferRelativeResize="0">
            <a:picLocks/>
          </p:cNvPicPr>
          <p:nvPr/>
        </p:nvPicPr>
        <p:blipFill>
          <a:blip r:embed="rId3"/>
          <a:stretch>
            <a:fillRect/>
          </a:stretch>
        </p:blipFill>
        <p:spPr>
          <a:xfrm>
            <a:off x="453600" y="1184399"/>
            <a:ext cx="7218000" cy="5025600"/>
          </a:xfrm>
          <a:prstGeom prst="rect">
            <a:avLst/>
          </a:prstGeom>
        </p:spPr>
      </p:pic>
      <p:sp>
        <p:nvSpPr>
          <p:cNvPr id="11" name="TextBox 18"/>
          <p:cNvSpPr txBox="1">
            <a:spLocks noChangeArrowheads="1"/>
          </p:cNvSpPr>
          <p:nvPr/>
        </p:nvSpPr>
        <p:spPr bwMode="auto">
          <a:xfrm>
            <a:off x="7793780" y="1443841"/>
            <a:ext cx="4212000" cy="3970318"/>
          </a:xfrm>
          <a:prstGeom prst="rect">
            <a:avLst/>
          </a:prstGeom>
          <a:noFill/>
          <a:ln w="28575">
            <a:solidFill>
              <a:srgbClr val="FF0000"/>
            </a:solidFill>
            <a:miter lim="800000"/>
            <a:headEnd/>
            <a:tailEnd/>
          </a:ln>
        </p:spPr>
        <p:txBody>
          <a:bodyPr wrap="square" numCol="1">
            <a:spAutoFit/>
          </a:bodyPr>
          <a:lstStyle/>
          <a:p>
            <a:r>
              <a:rPr lang="pt-BR" b="1" dirty="0" smtClean="0">
                <a:solidFill>
                  <a:srgbClr val="4A5C61"/>
                </a:solidFill>
                <a:latin typeface="Arial Narrow"/>
                <a:cs typeface="Arial Narrow"/>
              </a:rPr>
              <a:t>Restituição de IRRF:</a:t>
            </a:r>
          </a:p>
          <a:p>
            <a:r>
              <a:rPr lang="pt-BR" dirty="0" smtClean="0">
                <a:solidFill>
                  <a:srgbClr val="4A5C61"/>
                </a:solidFill>
                <a:latin typeface="Arial Narrow"/>
                <a:cs typeface="Arial Narrow"/>
              </a:rPr>
              <a:t>Informe </a:t>
            </a:r>
            <a:r>
              <a:rPr lang="pt-BR" dirty="0">
                <a:solidFill>
                  <a:srgbClr val="4A5C61"/>
                </a:solidFill>
                <a:latin typeface="Arial Narrow"/>
                <a:cs typeface="Arial Narrow"/>
              </a:rPr>
              <a:t>o evento de restituição de IRRF que o sistema deverá considerar no campo "Imposto de Renda Retido" do Informe de Rendimentos e da DIRF. Este evento não pode ter o código de cálculo </a:t>
            </a:r>
            <a:r>
              <a:rPr lang="pt-BR" dirty="0" smtClean="0">
                <a:solidFill>
                  <a:srgbClr val="4A5C61"/>
                </a:solidFill>
                <a:latin typeface="Arial Narrow"/>
                <a:cs typeface="Arial Narrow"/>
              </a:rPr>
              <a:t>122 - Restituição </a:t>
            </a:r>
            <a:r>
              <a:rPr lang="pt-BR" dirty="0">
                <a:solidFill>
                  <a:srgbClr val="4A5C61"/>
                </a:solidFill>
                <a:latin typeface="Arial Narrow"/>
                <a:cs typeface="Arial Narrow"/>
              </a:rPr>
              <a:t>IRRF.</a:t>
            </a:r>
          </a:p>
          <a:p>
            <a:endParaRPr lang="pt-BR" dirty="0">
              <a:solidFill>
                <a:srgbClr val="4A5C61"/>
              </a:solidFill>
              <a:latin typeface="Arial Narrow"/>
              <a:cs typeface="Arial Narrow"/>
            </a:endParaRPr>
          </a:p>
          <a:p>
            <a:r>
              <a:rPr lang="pt-BR" b="1" dirty="0">
                <a:solidFill>
                  <a:srgbClr val="4A5C61"/>
                </a:solidFill>
                <a:latin typeface="Arial Narrow"/>
                <a:cs typeface="Arial Narrow"/>
              </a:rPr>
              <a:t>13º Pago pela Previdência sobre Lic. Maternidade</a:t>
            </a:r>
            <a:r>
              <a:rPr lang="pt-BR" b="1" dirty="0" smtClean="0">
                <a:solidFill>
                  <a:srgbClr val="4A5C61"/>
                </a:solidFill>
                <a:latin typeface="Arial Narrow"/>
                <a:cs typeface="Arial Narrow"/>
              </a:rPr>
              <a:t>:</a:t>
            </a:r>
          </a:p>
          <a:p>
            <a:r>
              <a:rPr lang="pt-BR" dirty="0" smtClean="0">
                <a:solidFill>
                  <a:srgbClr val="4A5C61"/>
                </a:solidFill>
                <a:latin typeface="Arial Narrow"/>
                <a:cs typeface="Arial Narrow"/>
              </a:rPr>
              <a:t>Deve ser somente informado para </a:t>
            </a:r>
            <a:r>
              <a:rPr lang="pt-BR" dirty="0">
                <a:solidFill>
                  <a:srgbClr val="4A5C61"/>
                </a:solidFill>
                <a:latin typeface="Arial Narrow"/>
                <a:cs typeface="Arial Narrow"/>
              </a:rPr>
              <a:t>empregada gestante com afastamento iniciado entre 12/1999 a 31/08/2003, ou para segurada empregada doméstica, contribuinte individual, trabalhadora avulsa e segurada especial.</a:t>
            </a:r>
          </a:p>
        </p:txBody>
      </p:sp>
      <p:sp>
        <p:nvSpPr>
          <p:cNvPr id="30724"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6" name="Text Placeholder 2"/>
          <p:cNvSpPr>
            <a:spLocks noGrp="1"/>
          </p:cNvSpPr>
          <p:nvPr>
            <p:ph type="body" idx="13"/>
          </p:nvPr>
        </p:nvSpPr>
        <p:spPr>
          <a:xfrm>
            <a:off x="453732" y="881350"/>
            <a:ext cx="4779450" cy="639762"/>
          </a:xfrm>
        </p:spPr>
        <p:txBody>
          <a:bodyPr>
            <a:normAutofit/>
          </a:bodyPr>
          <a:lstStyle/>
          <a:p>
            <a:r>
              <a:rPr lang="pt-BR" dirty="0" smtClean="0"/>
              <a:t>EMISSÃO INFORME – INFORME DE RENDIMENTOS</a:t>
            </a:r>
            <a:endParaRPr lang="en-US" dirty="0"/>
          </a:p>
        </p:txBody>
      </p:sp>
      <p:sp>
        <p:nvSpPr>
          <p:cNvPr id="7" name="Title 1"/>
          <p:cNvSpPr>
            <a:spLocks noGrp="1"/>
          </p:cNvSpPr>
          <p:nvPr>
            <p:ph type="title"/>
          </p:nvPr>
        </p:nvSpPr>
        <p:spPr>
          <a:xfrm>
            <a:off x="3849291" y="283979"/>
            <a:ext cx="7888978" cy="419100"/>
          </a:xfrm>
        </p:spPr>
        <p:txBody>
          <a:bodyPr>
            <a:normAutofit fontScale="90000"/>
          </a:bodyPr>
          <a:lstStyle/>
          <a:p>
            <a:r>
              <a:rPr lang="en-US" dirty="0" smtClean="0"/>
              <a:t>EMISSÃO</a:t>
            </a:r>
            <a:endParaRPr lang="en-US" dirty="0"/>
          </a:p>
        </p:txBody>
      </p:sp>
      <p:sp>
        <p:nvSpPr>
          <p:cNvPr id="12" name="Retângulo 11"/>
          <p:cNvSpPr/>
          <p:nvPr/>
        </p:nvSpPr>
        <p:spPr>
          <a:xfrm>
            <a:off x="4220308" y="1734089"/>
            <a:ext cx="3348110" cy="103803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3" name="Conector reto 12"/>
          <p:cNvCxnSpPr>
            <a:stCxn id="12" idx="3"/>
            <a:endCxn id="11" idx="1"/>
          </p:cNvCxnSpPr>
          <p:nvPr/>
        </p:nvCxnSpPr>
        <p:spPr>
          <a:xfrm>
            <a:off x="7568418" y="2253104"/>
            <a:ext cx="225362" cy="11758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8"/>
          <p:cNvSpPr txBox="1">
            <a:spLocks noChangeArrowheads="1"/>
          </p:cNvSpPr>
          <p:nvPr/>
        </p:nvSpPr>
        <p:spPr bwMode="auto">
          <a:xfrm>
            <a:off x="7791432" y="2690336"/>
            <a:ext cx="4212000" cy="1477328"/>
          </a:xfrm>
          <a:prstGeom prst="rect">
            <a:avLst/>
          </a:prstGeom>
          <a:noFill/>
          <a:ln w="28575">
            <a:solidFill>
              <a:srgbClr val="FF0000"/>
            </a:solidFill>
            <a:miter lim="800000"/>
            <a:headEnd/>
            <a:tailEnd/>
          </a:ln>
        </p:spPr>
        <p:txBody>
          <a:bodyPr wrap="square" numCol="1">
            <a:spAutoFit/>
          </a:bodyPr>
          <a:lstStyle/>
          <a:p>
            <a:r>
              <a:rPr lang="pt-BR" dirty="0">
                <a:solidFill>
                  <a:srgbClr val="4A5C61"/>
                </a:solidFill>
                <a:latin typeface="Arial Narrow"/>
                <a:cs typeface="Arial Narrow"/>
              </a:rPr>
              <a:t>Permite que os dados sejam gravados na tabela PDIRF, para serem utilizadas no gerador de relatórios. Este parâmetro deve ser marcado caso queira disponibilizar os dados do Informe de Rendimentos através do TOTVS Portal</a:t>
            </a:r>
          </a:p>
        </p:txBody>
      </p:sp>
      <p:sp>
        <p:nvSpPr>
          <p:cNvPr id="17" name="Retângulo 16"/>
          <p:cNvSpPr/>
          <p:nvPr/>
        </p:nvSpPr>
        <p:spPr>
          <a:xfrm>
            <a:off x="638711" y="3240476"/>
            <a:ext cx="2235047" cy="64925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Conector reto 17"/>
          <p:cNvCxnSpPr>
            <a:stCxn id="17" idx="3"/>
            <a:endCxn id="16" idx="1"/>
          </p:cNvCxnSpPr>
          <p:nvPr/>
        </p:nvCxnSpPr>
        <p:spPr>
          <a:xfrm flipV="1">
            <a:off x="2873758" y="3429000"/>
            <a:ext cx="4917674" cy="1361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etângulo 22"/>
          <p:cNvSpPr/>
          <p:nvPr/>
        </p:nvSpPr>
        <p:spPr>
          <a:xfrm>
            <a:off x="4006488" y="3203336"/>
            <a:ext cx="2602859" cy="13186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4" name="Conector reto 23"/>
          <p:cNvCxnSpPr>
            <a:stCxn id="23" idx="3"/>
            <a:endCxn id="22" idx="1"/>
          </p:cNvCxnSpPr>
          <p:nvPr/>
        </p:nvCxnSpPr>
        <p:spPr>
          <a:xfrm flipV="1">
            <a:off x="6609347" y="3429000"/>
            <a:ext cx="1182085" cy="4336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210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2"/>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4"/>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11" grpId="0" animBg="1"/>
      <p:bldP spid="11" grpId="1" animBg="1"/>
      <p:bldP spid="12" grpId="0" animBg="1"/>
      <p:bldP spid="12" grpId="1" animBg="1"/>
      <p:bldP spid="16" grpId="0" animBg="1"/>
      <p:bldP spid="16" grpId="1" animBg="1"/>
      <p:bldP spid="17" grpId="0" animBg="1"/>
      <p:bldP spid="17" grpId="1" animBg="1"/>
      <p:bldP spid="23" grpId="0" animBg="1"/>
      <p:bldP spid="23"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one-02.png"/>
          <p:cNvPicPr>
            <a:picLocks noChangeAspect="1"/>
          </p:cNvPicPr>
          <p:nvPr/>
        </p:nvPicPr>
        <p:blipFill>
          <a:blip r:embed="rId3"/>
          <a:stretch>
            <a:fillRect/>
          </a:stretch>
        </p:blipFill>
        <p:spPr>
          <a:xfrm>
            <a:off x="6069807" y="2027648"/>
            <a:ext cx="1001302" cy="1001302"/>
          </a:xfrm>
          <a:prstGeom prst="rect">
            <a:avLst/>
          </a:prstGeom>
        </p:spPr>
      </p:pic>
      <p:sp>
        <p:nvSpPr>
          <p:cNvPr id="7" name="TextBox 5"/>
          <p:cNvSpPr txBox="1">
            <a:spLocks noChangeArrowheads="1"/>
          </p:cNvSpPr>
          <p:nvPr/>
        </p:nvSpPr>
        <p:spPr bwMode="auto">
          <a:xfrm>
            <a:off x="6096000" y="3429000"/>
            <a:ext cx="6093619" cy="577081"/>
          </a:xfrm>
          <a:prstGeom prst="rect">
            <a:avLst/>
          </a:prstGeom>
          <a:noFill/>
          <a:ln w="9525">
            <a:noFill/>
            <a:miter lim="800000"/>
            <a:headEnd/>
            <a:tailEnd/>
          </a:ln>
        </p:spPr>
        <p:txBody>
          <a:bodyPr>
            <a:spAutoFit/>
          </a:bodyPr>
          <a:lstStyle/>
          <a:p>
            <a:r>
              <a:rPr lang="en-US" sz="3150" dirty="0" smtClean="0">
                <a:solidFill>
                  <a:schemeClr val="bg1"/>
                </a:solidFill>
                <a:latin typeface="Arial Narrow"/>
                <a:cs typeface="Arial Narrow"/>
              </a:rPr>
              <a:t>DICAS E SOLUÇÕES</a:t>
            </a:r>
            <a:endParaRPr lang="en-US" sz="3150" dirty="0">
              <a:solidFill>
                <a:schemeClr val="bg1"/>
              </a:solidFill>
              <a:latin typeface="Arial Narrow"/>
              <a:cs typeface="Arial Narrow"/>
            </a:endParaRPr>
          </a:p>
        </p:txBody>
      </p:sp>
    </p:spTree>
    <p:extLst>
      <p:ext uri="{BB962C8B-B14F-4D97-AF65-F5344CB8AC3E}">
        <p14:creationId xmlns:p14="http://schemas.microsoft.com/office/powerpoint/2010/main" val="24743069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4801314"/>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Para </a:t>
            </a:r>
            <a:r>
              <a:rPr lang="pt-BR" dirty="0">
                <a:solidFill>
                  <a:srgbClr val="4A5C61"/>
                </a:solidFill>
                <a:latin typeface="Arial Narrow"/>
                <a:cs typeface="Arial Narrow"/>
              </a:rPr>
              <a:t>que as informações de </a:t>
            </a:r>
            <a:r>
              <a:rPr lang="pt-BR" dirty="0" smtClean="0">
                <a:solidFill>
                  <a:srgbClr val="4A5C61"/>
                </a:solidFill>
                <a:latin typeface="Arial Narrow"/>
                <a:cs typeface="Arial Narrow"/>
              </a:rPr>
              <a:t>Assistência </a:t>
            </a:r>
            <a:r>
              <a:rPr lang="pt-BR" dirty="0">
                <a:solidFill>
                  <a:srgbClr val="4A5C61"/>
                </a:solidFill>
                <a:latin typeface="Arial Narrow"/>
                <a:cs typeface="Arial Narrow"/>
              </a:rPr>
              <a:t>Médica sejam levadas, ao gerar a "DIRF em arquivo", é preciso acessar "</a:t>
            </a:r>
            <a:r>
              <a:rPr lang="pt-BR" dirty="0" smtClean="0">
                <a:solidFill>
                  <a:srgbClr val="4A5C61"/>
                </a:solidFill>
                <a:latin typeface="Arial Narrow"/>
                <a:cs typeface="Arial Narrow"/>
              </a:rPr>
              <a:t>Anuais</a:t>
            </a:r>
            <a:r>
              <a:rPr lang="pt-BR" dirty="0">
                <a:solidFill>
                  <a:srgbClr val="4A5C61"/>
                </a:solidFill>
                <a:latin typeface="Arial Narrow"/>
                <a:cs typeface="Arial Narrow"/>
              </a:rPr>
              <a:t> </a:t>
            </a:r>
            <a:r>
              <a:rPr lang="pt-BR" dirty="0" smtClean="0">
                <a:solidFill>
                  <a:srgbClr val="4A5C61"/>
                </a:solidFill>
                <a:latin typeface="Arial Narrow"/>
                <a:cs typeface="Arial Narrow"/>
              </a:rPr>
              <a:t>-&gt; </a:t>
            </a:r>
            <a:r>
              <a:rPr lang="pt-BR" dirty="0" err="1" smtClean="0">
                <a:solidFill>
                  <a:srgbClr val="4A5C61"/>
                </a:solidFill>
                <a:latin typeface="Arial Narrow"/>
                <a:cs typeface="Arial Narrow"/>
              </a:rPr>
              <a:t>Dirf</a:t>
            </a:r>
            <a:r>
              <a:rPr lang="pt-BR" dirty="0" smtClean="0">
                <a:solidFill>
                  <a:srgbClr val="4A5C61"/>
                </a:solidFill>
                <a:latin typeface="Arial Narrow"/>
                <a:cs typeface="Arial Narrow"/>
              </a:rPr>
              <a:t>/Informe </a:t>
            </a:r>
            <a:r>
              <a:rPr lang="pt-BR" dirty="0">
                <a:solidFill>
                  <a:srgbClr val="4A5C61"/>
                </a:solidFill>
                <a:latin typeface="Arial Narrow"/>
                <a:cs typeface="Arial Narrow"/>
              </a:rPr>
              <a:t>de Rendimentos", selecionar a opção "DIRF em Arquivo" e na tela "Parâmetros da coligada", aba "Geral </a:t>
            </a:r>
            <a:r>
              <a:rPr lang="pt-BR" dirty="0" smtClean="0">
                <a:solidFill>
                  <a:srgbClr val="4A5C61"/>
                </a:solidFill>
                <a:latin typeface="Arial Narrow"/>
                <a:cs typeface="Arial Narrow"/>
              </a:rPr>
              <a:t>-&gt; </a:t>
            </a:r>
            <a:r>
              <a:rPr lang="pt-BR" dirty="0">
                <a:solidFill>
                  <a:srgbClr val="4A5C61"/>
                </a:solidFill>
                <a:latin typeface="Arial Narrow"/>
                <a:cs typeface="Arial Narrow"/>
              </a:rPr>
              <a:t>DIRF em Arquivo </a:t>
            </a:r>
            <a:r>
              <a:rPr lang="pt-BR" dirty="0" smtClean="0">
                <a:solidFill>
                  <a:srgbClr val="4A5C61"/>
                </a:solidFill>
                <a:latin typeface="Arial Narrow"/>
                <a:cs typeface="Arial Narrow"/>
              </a:rPr>
              <a:t>-&gt; </a:t>
            </a:r>
            <a:r>
              <a:rPr lang="pt-BR" dirty="0">
                <a:solidFill>
                  <a:srgbClr val="4A5C61"/>
                </a:solidFill>
                <a:latin typeface="Arial Narrow"/>
                <a:cs typeface="Arial Narrow"/>
              </a:rPr>
              <a:t>Declarante",  no campo "Indicador assistência saúde coletivo empresarial" deve estar com a opção “2 -Existe pagamento de valor pelo titular/dependente do plano de saúde” </a:t>
            </a:r>
            <a:r>
              <a:rPr lang="pt-BR" dirty="0" smtClean="0">
                <a:solidFill>
                  <a:srgbClr val="4A5C61"/>
                </a:solidFill>
                <a:latin typeface="Arial Narrow"/>
                <a:cs typeface="Arial Narrow"/>
              </a:rPr>
              <a:t>selecionada.</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 name="Picture 2" descr="http://tdn.totvs.com/download/attachments/181964393/image2015-1-21%2011%3A51%3A26.png?version=1&amp;modificationDate=1421841237000&amp;api=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5235" y="1388269"/>
            <a:ext cx="7218000" cy="5014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8639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3693319"/>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Informar os eventos de Assistência médica na aba “Operadora de Assistência a Saúde“. Esta é a última aba existente nos Parâmetros da Coligada. Caso não a visualize, caminhe através das setas disponíveis na parte superior do menu. Ao acessar a aba, siga os passos conforme apresentado na figura abaixo, para cadastrar os </a:t>
            </a:r>
            <a:r>
              <a:rPr lang="pt-BR" dirty="0" smtClean="0">
                <a:solidFill>
                  <a:srgbClr val="4A5C61"/>
                </a:solidFill>
                <a:latin typeface="Arial Narrow"/>
                <a:cs typeface="Arial Narrow"/>
              </a:rPr>
              <a:t>eventos</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050" name="Picture 2" descr="http://tdn.totvs.com/download/attachments/181964393/image2015-1-21%2012%3A20%3A58.png?version=1&amp;modificationDate=1421843008000&amp;api=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00" y="1389600"/>
            <a:ext cx="7218000" cy="4506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274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smtClean="0">
                <a:solidFill>
                  <a:srgbClr val="4A5C61"/>
                </a:solidFill>
                <a:latin typeface="Arial Narrow" pitchFamily="34" charset="0"/>
                <a:cs typeface="Helvetica"/>
              </a:rPr>
              <a:t>Declaração </a:t>
            </a:r>
            <a:r>
              <a:rPr lang="pt-BR" sz="1500" b="1" dirty="0">
                <a:solidFill>
                  <a:srgbClr val="4A5C61"/>
                </a:solidFill>
                <a:latin typeface="Arial Narrow" pitchFamily="34" charset="0"/>
                <a:cs typeface="Helvetica"/>
              </a:rPr>
              <a:t>do Imposto de Renda Retido na Fonte -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é a declaração feita pela FONTE PAGADORA, com o objetivo de informar à Secretaria da Receita Federal do Brasil o valor do imposto de renda e/ou contribuições retidos na fonte, dos rendimentos pagos ou creditados para seus beneficiários.</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Por meio da Instrução Normativa RFB nº 1.587/2015, a Receita Federal do Brasil dispôs sobre a Declaração do Imposto sobre a Renda Retido na Fonte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e o Programa Gerador da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(PGD 2016</a:t>
            </a:r>
            <a:r>
              <a:rPr lang="pt-BR" sz="1500" b="1" dirty="0" smtClean="0">
                <a:solidFill>
                  <a:srgbClr val="4A5C61"/>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r>
              <a:rPr lang="en-US" sz="1800" b="1" dirty="0" smtClean="0">
                <a:solidFill>
                  <a:srgbClr val="ED9C2E"/>
                </a:solidFill>
                <a:latin typeface="Arial Narrow" pitchFamily="34" charset="0"/>
                <a:cs typeface="Helvetica"/>
              </a:rPr>
              <a:t>O QUE É DIRF?</a:t>
            </a:r>
            <a:r>
              <a:rPr lang="en-US" sz="1500" b="1" dirty="0" smtClean="0">
                <a:solidFill>
                  <a:srgbClr val="4A5C61"/>
                </a:solidFill>
                <a:latin typeface="Arial Narrow" pitchFamily="34" charset="0"/>
                <a:cs typeface="Helvetica"/>
              </a:rPr>
              <a:t> </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4</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237924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up)">
                                      <p:cBhvr>
                                        <p:cTn id="2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5078313"/>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Os valores de Assistência Médica não saem na </a:t>
            </a:r>
            <a:r>
              <a:rPr lang="pt-BR" dirty="0" smtClean="0">
                <a:solidFill>
                  <a:srgbClr val="4A5C61"/>
                </a:solidFill>
                <a:latin typeface="Arial Narrow"/>
                <a:cs typeface="Arial Narrow"/>
              </a:rPr>
              <a:t>DIRF</a:t>
            </a:r>
            <a:endParaRPr lang="pt-BR" dirty="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Para </a:t>
            </a:r>
            <a:r>
              <a:rPr lang="pt-BR" dirty="0">
                <a:solidFill>
                  <a:srgbClr val="4A5C61"/>
                </a:solidFill>
                <a:latin typeface="Arial Narrow"/>
                <a:cs typeface="Arial Narrow"/>
              </a:rPr>
              <a:t>que o valor de Assistência Médica por dependente seja informado na DIRF, o sistema utilizará as informações cadastradas no Histórico de Assistência à Saúde. Este Histórico fica disponível no cadastro de funcionários, aba Registro, sub aba “Histórico Assistência à Saúde”.</a:t>
            </a:r>
          </a:p>
          <a:p>
            <a:pPr algn="just"/>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Os valores poderão ser informados manualmente ou a fórmula de cálculo dos eventos de desconto de Assistência Médica deverão ser adequadas para o preenchimento automático dos históricos.</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 name="Imagem 1"/>
          <p:cNvPicPr>
            <a:picLocks noChangeAspect="1"/>
          </p:cNvPicPr>
          <p:nvPr/>
        </p:nvPicPr>
        <p:blipFill>
          <a:blip r:embed="rId3"/>
          <a:stretch>
            <a:fillRect/>
          </a:stretch>
        </p:blipFill>
        <p:spPr>
          <a:xfrm>
            <a:off x="4716000" y="1389600"/>
            <a:ext cx="7218000" cy="4034208"/>
          </a:xfrm>
          <a:prstGeom prst="rect">
            <a:avLst/>
          </a:prstGeom>
        </p:spPr>
      </p:pic>
    </p:spTree>
    <p:extLst>
      <p:ext uri="{BB962C8B-B14F-4D97-AF65-F5344CB8AC3E}">
        <p14:creationId xmlns:p14="http://schemas.microsoft.com/office/powerpoint/2010/main" val="39057675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535531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Alguns valores da Ficha Financeira não foram considerados na </a:t>
            </a:r>
            <a:r>
              <a:rPr lang="pt-BR" dirty="0" smtClean="0">
                <a:solidFill>
                  <a:srgbClr val="4A5C61"/>
                </a:solidFill>
                <a:latin typeface="Arial Narrow"/>
                <a:cs typeface="Arial Narrow"/>
              </a:rPr>
              <a:t>DIRF</a:t>
            </a: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1º Passo: Conferir a data de admissão do </a:t>
            </a:r>
            <a:r>
              <a:rPr lang="pt-BR" dirty="0" smtClean="0">
                <a:solidFill>
                  <a:srgbClr val="4A5C61"/>
                </a:solidFill>
                <a:latin typeface="Arial Narrow"/>
                <a:cs typeface="Arial Narrow"/>
              </a:rPr>
              <a:t>funcionário</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2º Passo: Verificar se existe movimentação na ficha financeira referente à data que está sendo gerado o Informe de rendimentos/</a:t>
            </a:r>
            <a:r>
              <a:rPr lang="pt-BR" dirty="0" err="1">
                <a:solidFill>
                  <a:srgbClr val="4A5C61"/>
                </a:solidFill>
                <a:latin typeface="Arial Narrow"/>
                <a:cs typeface="Arial Narrow"/>
              </a:rPr>
              <a:t>Dirf</a:t>
            </a:r>
            <a:r>
              <a:rPr lang="pt-BR" dirty="0">
                <a:solidFill>
                  <a:srgbClr val="4A5C61"/>
                </a:solidFill>
                <a:latin typeface="Arial Narrow"/>
                <a:cs typeface="Arial Narrow"/>
              </a:rPr>
              <a:t> do funcionário (verifique a data de pagamento e o caixa</a:t>
            </a:r>
            <a:r>
              <a:rPr lang="pt-BR" dirty="0" smtClean="0">
                <a:solidFill>
                  <a:srgbClr val="4A5C61"/>
                </a:solidFill>
                <a:latin typeface="Arial Narrow"/>
                <a:cs typeface="Arial Narrow"/>
              </a:rPr>
              <a:t>)</a:t>
            </a:r>
            <a:endParaRPr lang="pt-BR" dirty="0">
              <a:solidFill>
                <a:srgbClr val="4A5C61"/>
              </a:solidFill>
              <a:latin typeface="Arial Narrow"/>
              <a:cs typeface="Arial Narrow"/>
            </a:endParaRPr>
          </a:p>
          <a:p>
            <a:pPr algn="just"/>
            <a:endParaRPr lang="pt-BR" dirty="0">
              <a:solidFill>
                <a:srgbClr val="4A5C61"/>
              </a:solidFill>
              <a:latin typeface="Arial Narrow"/>
              <a:cs typeface="Arial Narrow"/>
            </a:endParaRPr>
          </a:p>
          <a:p>
            <a:pPr algn="just"/>
            <a:r>
              <a:rPr lang="pt-BR" dirty="0">
                <a:solidFill>
                  <a:srgbClr val="4A5C61"/>
                </a:solidFill>
                <a:latin typeface="Arial Narrow"/>
                <a:cs typeface="Arial Narrow"/>
              </a:rPr>
              <a:t>3º Passo: Verificar no módulo, </a:t>
            </a:r>
            <a:r>
              <a:rPr lang="pt-BR" dirty="0" smtClean="0">
                <a:solidFill>
                  <a:srgbClr val="4A5C61"/>
                </a:solidFill>
                <a:latin typeface="Arial Narrow"/>
                <a:cs typeface="Arial Narrow"/>
              </a:rPr>
              <a:t>Ambiente -&gt; Parâmetros -&gt; Folha de Pagamento, </a:t>
            </a:r>
            <a:r>
              <a:rPr lang="pt-BR" dirty="0">
                <a:solidFill>
                  <a:srgbClr val="4A5C61"/>
                </a:solidFill>
                <a:latin typeface="Arial Narrow"/>
                <a:cs typeface="Arial Narrow"/>
              </a:rPr>
              <a:t>Módulo Folha normal </a:t>
            </a:r>
            <a:r>
              <a:rPr lang="pt-BR" dirty="0" smtClean="0">
                <a:solidFill>
                  <a:srgbClr val="4A5C61"/>
                </a:solidFill>
                <a:latin typeface="Arial Narrow"/>
                <a:cs typeface="Arial Narrow"/>
              </a:rPr>
              <a:t>-&gt; </a:t>
            </a:r>
            <a:r>
              <a:rPr lang="pt-BR" dirty="0">
                <a:solidFill>
                  <a:srgbClr val="4A5C61"/>
                </a:solidFill>
                <a:latin typeface="Arial Narrow"/>
                <a:cs typeface="Arial Narrow"/>
              </a:rPr>
              <a:t>Ficha financeira, o número de meses </a:t>
            </a:r>
            <a:r>
              <a:rPr lang="pt-BR" dirty="0" smtClean="0">
                <a:solidFill>
                  <a:srgbClr val="4A5C61"/>
                </a:solidFill>
                <a:latin typeface="Arial Narrow"/>
                <a:cs typeface="Arial Narrow"/>
              </a:rPr>
              <a:t>informado no </a:t>
            </a:r>
            <a:r>
              <a:rPr lang="pt-BR" dirty="0">
                <a:solidFill>
                  <a:srgbClr val="4A5C61"/>
                </a:solidFill>
                <a:latin typeface="Arial Narrow"/>
                <a:cs typeface="Arial Narrow"/>
              </a:rPr>
              <a:t>campo "Meses a manter na ficha financeira</a:t>
            </a:r>
            <a:r>
              <a:rPr lang="pt-BR" dirty="0" smtClean="0">
                <a:solidFill>
                  <a:srgbClr val="4A5C61"/>
                </a:solidFill>
                <a:latin typeface="Arial Narrow"/>
                <a:cs typeface="Arial Narrow"/>
              </a:rPr>
              <a:t>"</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
        <p:nvSpPr>
          <p:cNvPr id="3" name="CaixaDeTexto 2"/>
          <p:cNvSpPr txBox="1"/>
          <p:nvPr/>
        </p:nvSpPr>
        <p:spPr>
          <a:xfrm>
            <a:off x="4585821" y="5606817"/>
            <a:ext cx="7460474" cy="923330"/>
          </a:xfrm>
          <a:prstGeom prst="rect">
            <a:avLst/>
          </a:prstGeom>
          <a:noFill/>
        </p:spPr>
        <p:txBody>
          <a:bodyPr wrap="square" rtlCol="0">
            <a:spAutoFit/>
          </a:bodyPr>
          <a:lstStyle/>
          <a:p>
            <a:pPr algn="just"/>
            <a:r>
              <a:rPr lang="pt-BR" dirty="0">
                <a:solidFill>
                  <a:srgbClr val="4A5C61"/>
                </a:solidFill>
                <a:latin typeface="Arial Narrow"/>
                <a:cs typeface="Arial Narrow"/>
              </a:rPr>
              <a:t>Se o período da geração do relatório for maior do que o número de meses guardados, deverá então efetuar a restauração da ficha financeira complementar, através do módulo "ROTINAS -&gt; RESTAURAÇÃO DA FICHA FINANCEIRA COMPLEMENTAR</a:t>
            </a:r>
            <a:r>
              <a:rPr lang="pt-BR" dirty="0" smtClean="0">
                <a:solidFill>
                  <a:srgbClr val="4A5C61"/>
                </a:solidFill>
                <a:latin typeface="Arial Narrow"/>
                <a:cs typeface="Arial Narrow"/>
              </a:rPr>
              <a:t>"</a:t>
            </a:r>
            <a:endParaRPr lang="pt-BR" dirty="0">
              <a:solidFill>
                <a:srgbClr val="4A5C61"/>
              </a:solidFill>
              <a:latin typeface="Arial Narrow"/>
              <a:cs typeface="Arial Narrow"/>
            </a:endParaRPr>
          </a:p>
        </p:txBody>
      </p:sp>
      <p:pic>
        <p:nvPicPr>
          <p:cNvPr id="4" name="Imagem 3"/>
          <p:cNvPicPr>
            <a:picLocks noChangeAspect="1"/>
          </p:cNvPicPr>
          <p:nvPr/>
        </p:nvPicPr>
        <p:blipFill>
          <a:blip r:embed="rId3"/>
          <a:stretch>
            <a:fillRect/>
          </a:stretch>
        </p:blipFill>
        <p:spPr>
          <a:xfrm>
            <a:off x="4742128" y="1389601"/>
            <a:ext cx="7330294" cy="4217216"/>
          </a:xfrm>
          <a:prstGeom prst="rect">
            <a:avLst/>
          </a:prstGeom>
        </p:spPr>
      </p:pic>
      <p:sp>
        <p:nvSpPr>
          <p:cNvPr id="5" name="Retângulo 4"/>
          <p:cNvSpPr/>
          <p:nvPr/>
        </p:nvSpPr>
        <p:spPr>
          <a:xfrm>
            <a:off x="8058912" y="2647406"/>
            <a:ext cx="881308" cy="29609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6304137" y="3787813"/>
            <a:ext cx="881308" cy="6448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p:cNvPicPr>
          <p:nvPr/>
        </p:nvPicPr>
        <p:blipFill>
          <a:blip r:embed="rId4"/>
          <a:stretch>
            <a:fillRect/>
          </a:stretch>
        </p:blipFill>
        <p:spPr>
          <a:xfrm>
            <a:off x="4741200" y="1389600"/>
            <a:ext cx="7329600" cy="4215600"/>
          </a:xfrm>
          <a:prstGeom prst="rect">
            <a:avLst/>
          </a:prstGeom>
        </p:spPr>
      </p:pic>
      <p:sp>
        <p:nvSpPr>
          <p:cNvPr id="14" name="Retângulo 13"/>
          <p:cNvSpPr/>
          <p:nvPr/>
        </p:nvSpPr>
        <p:spPr>
          <a:xfrm>
            <a:off x="7166395" y="2533650"/>
            <a:ext cx="2806280" cy="2095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4035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019795" cy="3139321"/>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smtClean="0">
                <a:solidFill>
                  <a:srgbClr val="4A5C61"/>
                </a:solidFill>
                <a:latin typeface="Arial Narrow"/>
                <a:cs typeface="Arial Narrow"/>
              </a:rPr>
              <a:t>O registro ANS não é levado no arquivo da DIRF ou é levado incorretamente</a:t>
            </a: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smtClean="0">
                <a:solidFill>
                  <a:srgbClr val="4A5C61"/>
                </a:solidFill>
                <a:latin typeface="Arial Narrow"/>
                <a:cs typeface="Arial Narrow"/>
              </a:rPr>
              <a:t>Na geração da DIRF / Informe de Rendimentos verifique se o registro ANS, na aba “Operadora de Assistência a Saúde”, está cadastrado com um “Hífen”, caso sim, retire o mesmo e informe somente números para o campo.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11" name="Imagem 10"/>
          <p:cNvPicPr preferRelativeResize="0">
            <a:picLocks/>
          </p:cNvPicPr>
          <p:nvPr/>
        </p:nvPicPr>
        <p:blipFill>
          <a:blip r:embed="rId3"/>
          <a:stretch>
            <a:fillRect/>
          </a:stretch>
        </p:blipFill>
        <p:spPr>
          <a:xfrm>
            <a:off x="4716000" y="1389600"/>
            <a:ext cx="7218000" cy="4507200"/>
          </a:xfrm>
          <a:prstGeom prst="rect">
            <a:avLst/>
          </a:prstGeom>
        </p:spPr>
      </p:pic>
      <p:sp>
        <p:nvSpPr>
          <p:cNvPr id="12" name="Retângulo 11"/>
          <p:cNvSpPr/>
          <p:nvPr/>
        </p:nvSpPr>
        <p:spPr>
          <a:xfrm>
            <a:off x="10126639" y="2470245"/>
            <a:ext cx="1419367" cy="34119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88946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4230811" cy="535531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funcionários que recebem pró-labore sejam levados na DIRF com a natureza do rendimento definida como "Rendimentos do trabalho sem vínculo empregatício" sendo que o correto seria "Rendimento trabalho assalariado".</a:t>
            </a:r>
            <a:endParaRPr lang="pt-BR" dirty="0" smtClean="0">
              <a:solidFill>
                <a:srgbClr val="4A5C61"/>
              </a:solidFill>
              <a:latin typeface="Arial Narrow"/>
              <a:cs typeface="Arial Narrow"/>
            </a:endParaRPr>
          </a:p>
          <a:p>
            <a:pPr algn="just"/>
            <a:endParaRPr lang="pt-BR" b="1" dirty="0" smtClean="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O sistema considera o código de retenção 0588 (IRRF - Rendimento do trabalho sem vínculo empregatício) para Diretores com categoria 5 (Diretor não empregado com FGTS) ou categoria 11 (Diretor não empregado sem FGTS) do </a:t>
            </a:r>
            <a:r>
              <a:rPr lang="pt-BR" dirty="0" smtClean="0">
                <a:solidFill>
                  <a:srgbClr val="4A5C61"/>
                </a:solidFill>
                <a:latin typeface="Arial Narrow"/>
                <a:cs typeface="Arial Narrow"/>
              </a:rPr>
              <a:t>SEFIP ou tipo de funcionário Autônomo. </a:t>
            </a:r>
            <a:r>
              <a:rPr lang="pt-BR" dirty="0">
                <a:solidFill>
                  <a:srgbClr val="4A5C61"/>
                </a:solidFill>
                <a:latin typeface="Arial Narrow"/>
                <a:cs typeface="Arial Narrow"/>
              </a:rPr>
              <a:t>Para que o código de retenção seja 0561 (IRRF - Rendimentos do trabalho assalariado no País/Ausente no exterior a serviço do País) o funcionário tem que estar na categoria 1 (Empregado</a:t>
            </a:r>
            <a:r>
              <a:rPr lang="pt-BR" dirty="0" smtClean="0">
                <a:solidFill>
                  <a:srgbClr val="4A5C61"/>
                </a:solidFill>
                <a:latin typeface="Arial Narrow"/>
                <a:cs typeface="Arial Narrow"/>
              </a:rPr>
              <a:t>) ou não autônomo.</a:t>
            </a:r>
            <a:endParaRPr lang="pt-BR" dirty="0">
              <a:solidFill>
                <a:srgbClr val="4A5C61"/>
              </a:solidFill>
              <a:latin typeface="Arial Narrow"/>
              <a:cs typeface="Arial Narrow"/>
            </a:endParaRP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pic>
        <p:nvPicPr>
          <p:cNvPr id="2" name="Imagem 1"/>
          <p:cNvPicPr preferRelativeResize="0">
            <a:picLocks/>
          </p:cNvPicPr>
          <p:nvPr/>
        </p:nvPicPr>
        <p:blipFill>
          <a:blip r:embed="rId3"/>
          <a:stretch>
            <a:fillRect/>
          </a:stretch>
        </p:blipFill>
        <p:spPr>
          <a:xfrm>
            <a:off x="4716000" y="1389600"/>
            <a:ext cx="7218000" cy="2253600"/>
          </a:xfrm>
          <a:prstGeom prst="rect">
            <a:avLst/>
          </a:prstGeom>
        </p:spPr>
      </p:pic>
      <p:pic>
        <p:nvPicPr>
          <p:cNvPr id="4" name="Imagem 3"/>
          <p:cNvPicPr>
            <a:picLocks noChangeAspect="1"/>
          </p:cNvPicPr>
          <p:nvPr/>
        </p:nvPicPr>
        <p:blipFill>
          <a:blip r:embed="rId4"/>
          <a:stretch>
            <a:fillRect/>
          </a:stretch>
        </p:blipFill>
        <p:spPr>
          <a:xfrm>
            <a:off x="4716000" y="3790612"/>
            <a:ext cx="7218000" cy="2926428"/>
          </a:xfrm>
          <a:prstGeom prst="rect">
            <a:avLst/>
          </a:prstGeom>
        </p:spPr>
      </p:pic>
      <p:sp>
        <p:nvSpPr>
          <p:cNvPr id="5" name="Retângulo 4"/>
          <p:cNvSpPr/>
          <p:nvPr/>
        </p:nvSpPr>
        <p:spPr>
          <a:xfrm>
            <a:off x="6688183" y="6409509"/>
            <a:ext cx="3683726" cy="3075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568906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Box 18"/>
          <p:cNvSpPr txBox="1">
            <a:spLocks noChangeArrowheads="1"/>
          </p:cNvSpPr>
          <p:nvPr/>
        </p:nvSpPr>
        <p:spPr bwMode="auto">
          <a:xfrm>
            <a:off x="453731" y="1258203"/>
            <a:ext cx="11284538" cy="2862322"/>
          </a:xfrm>
          <a:prstGeom prst="rect">
            <a:avLst/>
          </a:prstGeom>
          <a:noFill/>
          <a:ln w="9525">
            <a:noFill/>
            <a:miter lim="800000"/>
            <a:headEnd/>
            <a:tailEnd/>
          </a:ln>
        </p:spPr>
        <p:txBody>
          <a:bodyPr wrap="square">
            <a:spAutoFit/>
          </a:bodyPr>
          <a:lstStyle/>
          <a:p>
            <a:pPr algn="just"/>
            <a:r>
              <a:rPr lang="pt-BR" b="1" dirty="0" smtClean="0">
                <a:solidFill>
                  <a:srgbClr val="4A5C61"/>
                </a:solidFill>
                <a:latin typeface="Arial Narrow"/>
                <a:cs typeface="Arial Narrow"/>
              </a:rPr>
              <a:t>INCIDENTE</a:t>
            </a:r>
          </a:p>
          <a:p>
            <a:pPr algn="just"/>
            <a:r>
              <a:rPr lang="pt-BR" dirty="0">
                <a:solidFill>
                  <a:srgbClr val="4A5C61"/>
                </a:solidFill>
                <a:latin typeface="Arial Narrow"/>
                <a:cs typeface="Arial Narrow"/>
              </a:rPr>
              <a:t>Ao gerar a DIRF/INFORME DE RENDIMENTOS pode ocorrer a seguinte mensagem: “Aviso: O(s) seguinte(s) funcionário(s) não foram relacionado(s) pois possuem valor de rendimentos abaixo de R$ 26.816,55 e não tiveram retenção de IRRF:"</a:t>
            </a:r>
          </a:p>
          <a:p>
            <a:pPr algn="just"/>
            <a:endParaRPr lang="pt-BR" dirty="0">
              <a:solidFill>
                <a:srgbClr val="4A5C61"/>
              </a:solidFill>
              <a:latin typeface="Arial Narrow"/>
              <a:cs typeface="Arial Narrow"/>
            </a:endParaRPr>
          </a:p>
          <a:p>
            <a:pPr algn="just"/>
            <a:r>
              <a:rPr lang="pt-BR" b="1" dirty="0" smtClean="0">
                <a:solidFill>
                  <a:srgbClr val="4A5C61"/>
                </a:solidFill>
                <a:latin typeface="Arial Narrow"/>
                <a:cs typeface="Arial Narrow"/>
              </a:rPr>
              <a:t>POSSÍVEL SOLUÇÃO</a:t>
            </a:r>
          </a:p>
          <a:p>
            <a:pPr algn="just"/>
            <a:r>
              <a:rPr lang="pt-BR" dirty="0">
                <a:solidFill>
                  <a:srgbClr val="4A5C61"/>
                </a:solidFill>
                <a:latin typeface="Arial Narrow"/>
                <a:cs typeface="Arial Narrow"/>
              </a:rPr>
              <a:t>Trata-se apenas de um aviso. O sistema vai gerar um log contendo uma listagem dos funcionários que se enquadraram na mensagem de aviso apresentada. Verifique se os funcionários que serão listados realmente tiveram total de rendimentos abaixo do valor apresentado. Geralmente, referem-se a funcionários que ficaram afastados no ano base selecionado ou que foram demitidos em anos anteriores e receberam verbas de diferenças ou de rescisões complementares no ano base da DIRF. Basta verificar se estes funcionários deverão realmente constar no arquivo.</a:t>
            </a:r>
          </a:p>
        </p:txBody>
      </p:sp>
      <p:sp>
        <p:nvSpPr>
          <p:cNvPr id="26630" name="TextBox 5"/>
          <p:cNvSpPr txBox="1">
            <a:spLocks noChangeArrowheads="1"/>
          </p:cNvSpPr>
          <p:nvPr/>
        </p:nvSpPr>
        <p:spPr bwMode="auto">
          <a:xfrm>
            <a:off x="2967038" y="1388269"/>
            <a:ext cx="184731" cy="300082"/>
          </a:xfrm>
          <a:prstGeom prst="rect">
            <a:avLst/>
          </a:prstGeom>
          <a:noFill/>
          <a:ln w="9525">
            <a:noFill/>
            <a:miter lim="800000"/>
            <a:headEnd/>
            <a:tailEnd/>
          </a:ln>
        </p:spPr>
        <p:txBody>
          <a:bodyPr wrap="none">
            <a:spAutoFit/>
          </a:bodyPr>
          <a:lstStyle/>
          <a:p>
            <a:endParaRPr lang="pt-BR" sz="1350"/>
          </a:p>
        </p:txBody>
      </p:sp>
      <p:sp>
        <p:nvSpPr>
          <p:cNvPr id="7" name="Text Placeholder 2"/>
          <p:cNvSpPr>
            <a:spLocks noGrp="1"/>
          </p:cNvSpPr>
          <p:nvPr>
            <p:ph type="body" idx="13"/>
          </p:nvPr>
        </p:nvSpPr>
        <p:spPr>
          <a:xfrm>
            <a:off x="453732" y="881350"/>
            <a:ext cx="2770748" cy="639762"/>
          </a:xfrm>
        </p:spPr>
        <p:txBody>
          <a:bodyPr/>
          <a:lstStyle/>
          <a:p>
            <a:r>
              <a:rPr lang="en-US" dirty="0" smtClean="0"/>
              <a:t>DICAS E SOLUÇÕES</a:t>
            </a:r>
            <a:endParaRPr lang="en-US" dirty="0"/>
          </a:p>
        </p:txBody>
      </p:sp>
      <p:sp>
        <p:nvSpPr>
          <p:cNvPr id="6" name="Title 1"/>
          <p:cNvSpPr>
            <a:spLocks noGrp="1"/>
          </p:cNvSpPr>
          <p:nvPr>
            <p:ph type="title"/>
          </p:nvPr>
        </p:nvSpPr>
        <p:spPr>
          <a:xfrm>
            <a:off x="3849291" y="283979"/>
            <a:ext cx="7888978" cy="419100"/>
          </a:xfrm>
        </p:spPr>
        <p:txBody>
          <a:bodyPr>
            <a:normAutofit fontScale="90000"/>
          </a:bodyPr>
          <a:lstStyle/>
          <a:p>
            <a:r>
              <a:rPr lang="en-US" dirty="0" smtClean="0"/>
              <a:t>DICAS E SOLUÇÕES</a:t>
            </a:r>
            <a:endParaRPr lang="en-US" dirty="0"/>
          </a:p>
        </p:txBody>
      </p:sp>
    </p:spTree>
    <p:extLst>
      <p:ext uri="{BB962C8B-B14F-4D97-AF65-F5344CB8AC3E}">
        <p14:creationId xmlns:p14="http://schemas.microsoft.com/office/powerpoint/2010/main" val="5960044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Texto 2"/>
          <p:cNvSpPr>
            <a:spLocks noGrp="1"/>
          </p:cNvSpPr>
          <p:nvPr>
            <p:ph type="body" idx="13"/>
          </p:nvPr>
        </p:nvSpPr>
        <p:spPr/>
        <p:txBody>
          <a:bodyPr/>
          <a:lstStyle/>
          <a:p>
            <a:r>
              <a:rPr lang="pt-BR" dirty="0" smtClean="0"/>
              <a:t>Informações Gerais</a:t>
            </a:r>
            <a:endParaRPr lang="pt-BR" dirty="0"/>
          </a:p>
        </p:txBody>
      </p:sp>
    </p:spTree>
    <p:extLst>
      <p:ext uri="{BB962C8B-B14F-4D97-AF65-F5344CB8AC3E}">
        <p14:creationId xmlns:p14="http://schemas.microsoft.com/office/powerpoint/2010/main" val="9485342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49291" y="283979"/>
            <a:ext cx="7888978" cy="419100"/>
          </a:xfrm>
          <a:prstGeom prst="rect">
            <a:avLst/>
          </a:prstGeom>
        </p:spPr>
        <p:txBody>
          <a:bodyPr anchor="t">
            <a:normAutofit fontScale="90000"/>
          </a:bodyPr>
          <a:lstStyle>
            <a:lvl1pPr algn="r">
              <a:defRPr sz="3200" b="1">
                <a:solidFill>
                  <a:srgbClr val="4A5C61"/>
                </a:solidFill>
                <a:latin typeface="Arial Narrow"/>
                <a:cs typeface="Arial Narrow"/>
              </a:defRPr>
            </a:lvl1pPr>
          </a:lstStyle>
          <a:p>
            <a:r>
              <a:rPr lang="en-US" dirty="0" smtClean="0"/>
              <a:t>DIRF</a:t>
            </a:r>
            <a:endParaRPr lang="en-US" dirty="0"/>
          </a:p>
        </p:txBody>
      </p:sp>
      <p:sp>
        <p:nvSpPr>
          <p:cNvPr id="7" name="Text Placeholder 2"/>
          <p:cNvSpPr>
            <a:spLocks noGrp="1"/>
          </p:cNvSpPr>
          <p:nvPr>
            <p:ph type="body" idx="13"/>
          </p:nvPr>
        </p:nvSpPr>
        <p:spPr>
          <a:xfrm>
            <a:off x="453732" y="881350"/>
            <a:ext cx="2770748" cy="639762"/>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err="1" smtClean="0"/>
              <a:t>Prazo</a:t>
            </a:r>
            <a:r>
              <a:rPr lang="en-US" dirty="0" smtClean="0"/>
              <a:t> </a:t>
            </a:r>
            <a:r>
              <a:rPr lang="en-US" dirty="0" err="1" smtClean="0"/>
              <a:t>Entrega</a:t>
            </a:r>
            <a:endParaRPr lang="en-US" dirty="0" smtClean="0"/>
          </a:p>
        </p:txBody>
      </p:sp>
      <p:sp>
        <p:nvSpPr>
          <p:cNvPr id="8" name="Content Placeholder 2"/>
          <p:cNvSpPr>
            <a:spLocks noGrp="1"/>
          </p:cNvSpPr>
          <p:nvPr>
            <p:ph idx="14"/>
          </p:nvPr>
        </p:nvSpPr>
        <p:spPr>
          <a:xfrm>
            <a:off x="453732" y="1568146"/>
            <a:ext cx="11284536" cy="4993989"/>
          </a:xfrm>
          <a:prstGeom prst="rect">
            <a:avLst/>
          </a:prstGeom>
        </p:spPr>
        <p:txBody>
          <a:bodyPr>
            <a:normAutofit lnSpcReduction="10000"/>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marL="342900" indent="-342900">
              <a:buFont typeface="Arial"/>
              <a:buChar char="•"/>
            </a:pPr>
            <a:endParaRPr lang="en-US" baseline="30000" dirty="0"/>
          </a:p>
          <a:p>
            <a:r>
              <a:rPr lang="en-US" baseline="30000" dirty="0"/>
              <a:t>	</a:t>
            </a:r>
          </a:p>
          <a:p>
            <a:r>
              <a:rPr lang="en-US" baseline="30000" dirty="0" smtClean="0"/>
              <a:t>		</a:t>
            </a:r>
            <a:r>
              <a:rPr lang="en-US" dirty="0" err="1" smtClean="0"/>
              <a:t>Prazo</a:t>
            </a:r>
            <a:r>
              <a:rPr lang="en-US" dirty="0" smtClean="0"/>
              <a:t> de </a:t>
            </a:r>
            <a:r>
              <a:rPr lang="en-US" dirty="0" err="1" smtClean="0"/>
              <a:t>Entrega</a:t>
            </a:r>
            <a:r>
              <a:rPr lang="en-US" dirty="0" smtClean="0"/>
              <a:t> da DIRF</a:t>
            </a:r>
          </a:p>
          <a:p>
            <a:endParaRPr lang="en-US" baseline="30000" dirty="0"/>
          </a:p>
          <a:p>
            <a:endParaRPr lang="en-US" baseline="30000" dirty="0" smtClean="0"/>
          </a:p>
          <a:p>
            <a:pPr marL="342900" indent="-342900">
              <a:buFont typeface="Wingdings" panose="05000000000000000000" pitchFamily="2" charset="2"/>
              <a:buChar char="Ø"/>
            </a:pPr>
            <a:r>
              <a:rPr lang="pt-BR" dirty="0" smtClean="0"/>
              <a:t>Dia 29.02.2016 - </a:t>
            </a:r>
            <a:r>
              <a:rPr lang="pt-BR" dirty="0"/>
              <a:t>até as 23h59min59s, horário de </a:t>
            </a:r>
            <a:r>
              <a:rPr lang="pt-BR" dirty="0" smtClean="0"/>
              <a:t>Brasília.</a:t>
            </a:r>
          </a:p>
          <a:p>
            <a:pPr marL="342900" indent="-342900">
              <a:buFont typeface="Wingdings" panose="05000000000000000000" pitchFamily="2" charset="2"/>
              <a:buChar char="Ø"/>
            </a:pPr>
            <a:endParaRPr lang="pt-BR" baseline="30000" dirty="0"/>
          </a:p>
          <a:p>
            <a:pPr marL="342900" indent="-342900">
              <a:buFont typeface="Wingdings" panose="05000000000000000000" pitchFamily="2" charset="2"/>
              <a:buChar char="Ø"/>
            </a:pPr>
            <a:endParaRPr lang="pt-BR" baseline="30000" dirty="0" smtClean="0"/>
          </a:p>
          <a:p>
            <a:pPr marL="342900" indent="-342900">
              <a:buFont typeface="Wingdings" panose="05000000000000000000" pitchFamily="2" charset="2"/>
              <a:buChar char="Ø"/>
            </a:pPr>
            <a:r>
              <a:rPr lang="pt-BR" dirty="0" smtClean="0"/>
              <a:t>Dia 25/01/2016 - Liberamos a versão 11.82.42.xxx</a:t>
            </a:r>
          </a:p>
          <a:p>
            <a:pPr marL="342900" indent="-342900">
              <a:buFont typeface="Wingdings" panose="05000000000000000000" pitchFamily="2" charset="2"/>
              <a:buChar char="Ø"/>
            </a:pPr>
            <a:endParaRPr lang="pt-BR" baseline="30000" dirty="0"/>
          </a:p>
          <a:p>
            <a:pPr marL="342900" indent="-342900">
              <a:buFont typeface="Wingdings" panose="05000000000000000000" pitchFamily="2" charset="2"/>
              <a:buChar char="Ø"/>
            </a:pPr>
            <a:endParaRPr lang="pt-BR" baseline="30000" dirty="0" smtClean="0"/>
          </a:p>
          <a:p>
            <a:pPr marL="342900" indent="-342900">
              <a:buFont typeface="Wingdings" panose="05000000000000000000" pitchFamily="2" charset="2"/>
              <a:buChar char="Ø"/>
            </a:pPr>
            <a:r>
              <a:rPr lang="pt-BR" dirty="0" smtClean="0"/>
              <a:t>Dia 22/01/2016 - Liberamos a versão 12.1.8.xxx</a:t>
            </a:r>
            <a:endParaRPr lang="en-US" baseline="30000" dirty="0" smtClean="0"/>
          </a:p>
        </p:txBody>
      </p:sp>
    </p:spTree>
    <p:extLst>
      <p:ext uri="{BB962C8B-B14F-4D97-AF65-F5344CB8AC3E}">
        <p14:creationId xmlns:p14="http://schemas.microsoft.com/office/powerpoint/2010/main" val="34226701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pt-BR"/>
          </a:p>
        </p:txBody>
      </p:sp>
      <p:sp>
        <p:nvSpPr>
          <p:cNvPr id="3" name="Espaço Reservado para Texto 2"/>
          <p:cNvSpPr>
            <a:spLocks noGrp="1"/>
          </p:cNvSpPr>
          <p:nvPr>
            <p:ph type="body" idx="13"/>
          </p:nvPr>
        </p:nvSpPr>
        <p:spPr/>
        <p:txBody>
          <a:bodyPr/>
          <a:lstStyle/>
          <a:p>
            <a:endParaRPr lang="pt-BR"/>
          </a:p>
        </p:txBody>
      </p:sp>
      <p:sp>
        <p:nvSpPr>
          <p:cNvPr id="4" name="Espaço Reservado para Conteúdo 3"/>
          <p:cNvSpPr>
            <a:spLocks noGrp="1"/>
          </p:cNvSpPr>
          <p:nvPr>
            <p:ph idx="14"/>
          </p:nvPr>
        </p:nvSpPr>
        <p:spPr>
          <a:xfrm>
            <a:off x="453732" y="1568146"/>
            <a:ext cx="11284536" cy="4993989"/>
          </a:xfrm>
        </p:spPr>
        <p:txBody>
          <a:bodyPr/>
          <a:lstStyle/>
          <a:p>
            <a:pPr marL="342900" indent="-342900">
              <a:buFont typeface="Wingdings" panose="05000000000000000000" pitchFamily="2" charset="2"/>
              <a:buChar char="Ø"/>
            </a:pPr>
            <a:r>
              <a:rPr lang="pt-BR" dirty="0"/>
              <a:t>A Geração da Rotina foi migrada e será gerada via Gerador de Saída</a:t>
            </a:r>
            <a:r>
              <a:rPr lang="pt-BR" dirty="0" smtClean="0"/>
              <a:t>.</a:t>
            </a:r>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r>
              <a:rPr lang="pt-BR" dirty="0"/>
              <a:t>Não será gerados arquivos para anos anteriores à 2011. Se o cliente precisar gerar arquivo de período anterior ao ano 2011 somente será no RM </a:t>
            </a:r>
            <a:r>
              <a:rPr lang="pt-BR" dirty="0" err="1"/>
              <a:t>Liber</a:t>
            </a:r>
            <a:r>
              <a:rPr lang="pt-BR" dirty="0"/>
              <a:t> (</a:t>
            </a:r>
            <a:r>
              <a:rPr lang="pt-BR" dirty="0" err="1"/>
              <a:t>delphi</a:t>
            </a:r>
            <a:r>
              <a:rPr lang="pt-BR" dirty="0" smtClean="0"/>
              <a:t>), ai temos que liberar a geração. </a:t>
            </a:r>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r>
              <a:rPr lang="pt-BR" dirty="0"/>
              <a:t>A Rotina da DIRF não deve e nem pode ser gerada no Processo de Gerador de Saída. O Correto é gerar pelo Modulo Obrigações Acessórias\Rotinas Federais\</a:t>
            </a:r>
            <a:r>
              <a:rPr lang="pt-BR" dirty="0" err="1"/>
              <a:t>Dirf</a:t>
            </a:r>
            <a:r>
              <a:rPr lang="pt-BR" dirty="0" smtClean="0"/>
              <a:t>.</a:t>
            </a:r>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r>
              <a:rPr lang="pt-BR" dirty="0"/>
              <a:t>Na tela de geração da Rotina não será habilitado a Opção para selecionar Dados do RM </a:t>
            </a:r>
            <a:r>
              <a:rPr lang="pt-BR" dirty="0" err="1"/>
              <a:t>Fluxus</a:t>
            </a:r>
            <a:r>
              <a:rPr lang="pt-BR" dirty="0"/>
              <a:t> e o parâmetro “Lançamentos de Tributos serão Faturados pelo RM </a:t>
            </a:r>
            <a:r>
              <a:rPr lang="pt-BR" dirty="0" err="1"/>
              <a:t>Liber</a:t>
            </a:r>
            <a:r>
              <a:rPr lang="pt-BR" dirty="0"/>
              <a:t>” neste aplicativo estiver desabilitado.</a:t>
            </a:r>
          </a:p>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a:t>Necessário Integração entre o </a:t>
            </a:r>
            <a:r>
              <a:rPr lang="pt-BR" dirty="0" err="1"/>
              <a:t>Totvs</a:t>
            </a:r>
            <a:r>
              <a:rPr lang="pt-BR" dirty="0"/>
              <a:t> Gestão Fiscal e </a:t>
            </a:r>
            <a:r>
              <a:rPr lang="pt-BR" dirty="0" err="1"/>
              <a:t>Totvs</a:t>
            </a:r>
            <a:r>
              <a:rPr lang="pt-BR" dirty="0"/>
              <a:t> Gestão </a:t>
            </a:r>
            <a:r>
              <a:rPr lang="pt-BR" dirty="0" smtClean="0"/>
              <a:t>Financeira.</a:t>
            </a:r>
            <a:endParaRPr lang="pt-BR" dirty="0"/>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endParaRPr lang="pt-BR" dirty="0"/>
          </a:p>
        </p:txBody>
      </p:sp>
    </p:spTree>
    <p:extLst>
      <p:ext uri="{BB962C8B-B14F-4D97-AF65-F5344CB8AC3E}">
        <p14:creationId xmlns:p14="http://schemas.microsoft.com/office/powerpoint/2010/main" val="14244335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DIRF</a:t>
            </a:r>
            <a:endParaRPr lang="pt-BR" dirty="0"/>
          </a:p>
        </p:txBody>
      </p:sp>
      <p:sp>
        <p:nvSpPr>
          <p:cNvPr id="3" name="Espaço Reservado para Texto 2"/>
          <p:cNvSpPr>
            <a:spLocks noGrp="1"/>
          </p:cNvSpPr>
          <p:nvPr>
            <p:ph type="body" idx="13"/>
          </p:nvPr>
        </p:nvSpPr>
        <p:spPr/>
        <p:txBody>
          <a:bodyPr/>
          <a:lstStyle/>
          <a:p>
            <a:r>
              <a:rPr lang="pt-BR" dirty="0" smtClean="0"/>
              <a:t>Geração da Rotina</a:t>
            </a:r>
            <a:endParaRPr lang="pt-BR" dirty="0"/>
          </a:p>
        </p:txBody>
      </p:sp>
      <p:sp>
        <p:nvSpPr>
          <p:cNvPr id="4" name="Espaço Reservado para Conteúdo 3"/>
          <p:cNvSpPr>
            <a:spLocks noGrp="1"/>
          </p:cNvSpPr>
          <p:nvPr>
            <p:ph idx="14"/>
          </p:nvPr>
        </p:nvSpPr>
        <p:spPr>
          <a:xfrm>
            <a:off x="453732" y="1568146"/>
            <a:ext cx="11284536" cy="4993989"/>
          </a:xfrm>
        </p:spPr>
        <p:txBody>
          <a:bodyPr/>
          <a:lstStyle/>
          <a:p>
            <a:r>
              <a:rPr lang="pt-BR" dirty="0" smtClean="0"/>
              <a:t>Geração da Rotina</a:t>
            </a:r>
          </a:p>
          <a:p>
            <a:endParaRPr lang="pt-BR" dirty="0"/>
          </a:p>
          <a:p>
            <a:pPr marL="342900" indent="-342900">
              <a:buFont typeface="Wingdings" panose="05000000000000000000" pitchFamily="2" charset="2"/>
              <a:buChar char="Ø"/>
            </a:pPr>
            <a:r>
              <a:rPr lang="pt-BR" dirty="0"/>
              <a:t>Tributos considerados na Geração da Rotina IRRF PJ, IRRF, COSIRF, Contribuições Sociais (PIS RF, COFINS RF, CSLL RF).</a:t>
            </a:r>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r>
              <a:rPr lang="pt-BR" dirty="0"/>
              <a:t>A Rotina deve ser gerada Anual.</a:t>
            </a:r>
          </a:p>
          <a:p>
            <a:endParaRPr lang="pt-BR" dirty="0"/>
          </a:p>
          <a:p>
            <a:pPr marL="342900" indent="-342900">
              <a:buFont typeface="Wingdings" panose="05000000000000000000" pitchFamily="2" charset="2"/>
              <a:buChar char="Ø"/>
            </a:pPr>
            <a:r>
              <a:rPr lang="pt-BR" dirty="0" smtClean="0"/>
              <a:t>Centralizado </a:t>
            </a:r>
            <a:r>
              <a:rPr lang="pt-BR" dirty="0"/>
              <a:t>na matriz, que deverá consolidar todas as suas informações e também as de todas as suas filiais em apenas um arquivo eletrônico</a:t>
            </a:r>
            <a:r>
              <a:rPr lang="pt-BR" dirty="0" smtClean="0"/>
              <a:t>.</a:t>
            </a:r>
          </a:p>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smtClean="0"/>
              <a:t>Selecionado Lançamentos de Entrada.</a:t>
            </a:r>
          </a:p>
          <a:p>
            <a:pPr marL="1226344" lvl="1" indent="-342900">
              <a:buFont typeface="Wingdings" panose="05000000000000000000" pitchFamily="2" charset="2"/>
              <a:buChar char="ü"/>
            </a:pPr>
            <a:r>
              <a:rPr lang="pt-BR" dirty="0" smtClean="0"/>
              <a:t>Natureza Fiscal diferente de 1.933 deve ser a “Não Fiscal”.</a:t>
            </a:r>
          </a:p>
          <a:p>
            <a:pPr marL="1226344" lvl="1" indent="-342900">
              <a:buFont typeface="Wingdings" panose="05000000000000000000" pitchFamily="2" charset="2"/>
              <a:buChar char="ü"/>
            </a:pPr>
            <a:r>
              <a:rPr lang="pt-BR" dirty="0" smtClean="0"/>
              <a:t>Natureza  igual a 1.933.xx, Fiscal ou Não Fiscal.</a:t>
            </a:r>
          </a:p>
          <a:p>
            <a:pPr marL="342900" indent="-342900">
              <a:buFont typeface="Wingdings" panose="05000000000000000000" pitchFamily="2" charset="2"/>
              <a:buChar char="Ø"/>
            </a:pPr>
            <a:endParaRPr lang="pt-BR" dirty="0"/>
          </a:p>
          <a:p>
            <a:endParaRPr lang="pt-BR" dirty="0"/>
          </a:p>
          <a:p>
            <a:endParaRPr lang="pt-BR" dirty="0" smtClean="0"/>
          </a:p>
          <a:p>
            <a:endParaRPr lang="pt-BR" dirty="0"/>
          </a:p>
          <a:p>
            <a:endParaRPr lang="pt-BR" dirty="0"/>
          </a:p>
        </p:txBody>
      </p:sp>
    </p:spTree>
    <p:extLst>
      <p:ext uri="{BB962C8B-B14F-4D97-AF65-F5344CB8AC3E}">
        <p14:creationId xmlns:p14="http://schemas.microsoft.com/office/powerpoint/2010/main" val="10425262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DIRF</a:t>
            </a:r>
            <a:endParaRPr lang="pt-BR" dirty="0"/>
          </a:p>
        </p:txBody>
      </p:sp>
      <p:sp>
        <p:nvSpPr>
          <p:cNvPr id="3" name="Espaço Reservado para Texto 2"/>
          <p:cNvSpPr>
            <a:spLocks noGrp="1"/>
          </p:cNvSpPr>
          <p:nvPr>
            <p:ph type="body" idx="13"/>
          </p:nvPr>
        </p:nvSpPr>
        <p:spPr/>
        <p:txBody>
          <a:bodyPr/>
          <a:lstStyle/>
          <a:p>
            <a:r>
              <a:rPr lang="pt-BR" dirty="0" smtClean="0"/>
              <a:t>Geração da Rotina</a:t>
            </a:r>
            <a:endParaRPr lang="pt-BR" dirty="0"/>
          </a:p>
        </p:txBody>
      </p:sp>
      <p:sp>
        <p:nvSpPr>
          <p:cNvPr id="4" name="Espaço Reservado para Conteúdo 3"/>
          <p:cNvSpPr>
            <a:spLocks noGrp="1"/>
          </p:cNvSpPr>
          <p:nvPr>
            <p:ph idx="14"/>
          </p:nvPr>
        </p:nvSpPr>
        <p:spPr>
          <a:xfrm>
            <a:off x="535782" y="1568146"/>
            <a:ext cx="11202486" cy="4993989"/>
          </a:xfrm>
        </p:spPr>
        <p:txBody>
          <a:bodyPr/>
          <a:lstStyle/>
          <a:p>
            <a:pPr marL="342900" indent="-342900">
              <a:buFont typeface="Wingdings" panose="05000000000000000000" pitchFamily="2" charset="2"/>
              <a:buChar char="Ø"/>
            </a:pPr>
            <a:r>
              <a:rPr lang="pt-BR" dirty="0"/>
              <a:t>Ao gerar a Rotina o sistema realiza algumas consistências de gera uma arquivo de Log.</a:t>
            </a:r>
          </a:p>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smtClean="0"/>
              <a:t>Lançamentos do RM </a:t>
            </a:r>
            <a:r>
              <a:rPr lang="pt-BR" dirty="0" err="1" smtClean="0"/>
              <a:t>Fluxus</a:t>
            </a:r>
            <a:r>
              <a:rPr lang="pt-BR" dirty="0" smtClean="0"/>
              <a:t> é necessário que a guia seja gerada no RM </a:t>
            </a:r>
            <a:r>
              <a:rPr lang="pt-BR" dirty="0" err="1" smtClean="0"/>
              <a:t>Liber</a:t>
            </a:r>
            <a:r>
              <a:rPr lang="pt-BR" dirty="0" smtClean="0"/>
              <a:t>.</a:t>
            </a:r>
          </a:p>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a:t>O Registro Rio somente é possível gerar no novo processo de geração da Rotina pelo Gerador de Saída.</a:t>
            </a:r>
          </a:p>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smtClean="0"/>
              <a:t>Consistência do Código da Receita</a:t>
            </a:r>
          </a:p>
          <a:p>
            <a:pPr marL="1226344" lvl="1" indent="-342900">
              <a:buFont typeface="Wingdings" panose="05000000000000000000" pitchFamily="2" charset="2"/>
              <a:buChar char="ü"/>
            </a:pPr>
            <a:r>
              <a:rPr lang="pt-BR" dirty="0" smtClean="0"/>
              <a:t>Verifica se tem a informação no lançamento Fiscal</a:t>
            </a:r>
          </a:p>
          <a:p>
            <a:pPr marL="1226344" lvl="1" indent="-342900">
              <a:buFont typeface="Wingdings" panose="05000000000000000000" pitchFamily="2" charset="2"/>
              <a:buChar char="ü"/>
            </a:pPr>
            <a:r>
              <a:rPr lang="pt-BR" dirty="0" smtClean="0"/>
              <a:t>Se houve a informação no lançamento, busca automaticamente do cadastro do cliente\fornecedor.</a:t>
            </a:r>
            <a:endParaRPr lang="pt-BR" dirty="0"/>
          </a:p>
        </p:txBody>
      </p:sp>
    </p:spTree>
    <p:extLst>
      <p:ext uri="{BB962C8B-B14F-4D97-AF65-F5344CB8AC3E}">
        <p14:creationId xmlns:p14="http://schemas.microsoft.com/office/powerpoint/2010/main" val="314495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Estarão obrigadas a apresentar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as seguintes pessoas jurídicas e físicas que pagaram ou creditaram rendimentos sobre os quais tenha incidido retenção do Imposto sobre a Renda Retido na Fonte (IRRF), ainda que em um único mês do ano-calendário, por si ou como representantes de terceiros</a:t>
            </a:r>
            <a:r>
              <a:rPr lang="pt-BR" sz="1500" b="1" dirty="0" smtClean="0">
                <a:solidFill>
                  <a:srgbClr val="4A5C61"/>
                </a:solidFill>
                <a:latin typeface="Arial Narrow" pitchFamily="34" charset="0"/>
                <a:cs typeface="Helvetica"/>
              </a:rPr>
              <a:t>:</a:t>
            </a:r>
          </a:p>
          <a:p>
            <a:pPr algn="just"/>
            <a:endParaRPr lang="pt-BR" sz="1500" b="1" dirty="0">
              <a:solidFill>
                <a:srgbClr val="4A5C61"/>
              </a:solidFill>
              <a:latin typeface="Arial Narrow" pitchFamily="34" charset="0"/>
              <a:cs typeface="Helvetica"/>
            </a:endParaRP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estabelecimentos </a:t>
            </a:r>
            <a:r>
              <a:rPr lang="pt-BR" sz="1500" b="1" dirty="0">
                <a:solidFill>
                  <a:srgbClr val="4A5C61"/>
                </a:solidFill>
                <a:latin typeface="Arial Narrow" pitchFamily="34" charset="0"/>
                <a:cs typeface="Helvetica"/>
              </a:rPr>
              <a:t>matrizes de pessoas jurídicas de direito privado domiciliadas no Brasil, inclusive as imunes ou </a:t>
            </a:r>
            <a:r>
              <a:rPr lang="pt-BR" sz="1500" b="1" dirty="0" smtClean="0">
                <a:solidFill>
                  <a:srgbClr val="4A5C61"/>
                </a:solidFill>
                <a:latin typeface="Arial Narrow" pitchFamily="34" charset="0"/>
                <a:cs typeface="Helvetica"/>
              </a:rPr>
              <a:t>isentas;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pessoas </a:t>
            </a:r>
            <a:r>
              <a:rPr lang="pt-BR" sz="1500" b="1" dirty="0">
                <a:solidFill>
                  <a:srgbClr val="4A5C61"/>
                </a:solidFill>
                <a:latin typeface="Arial Narrow" pitchFamily="34" charset="0"/>
                <a:cs typeface="Helvetica"/>
              </a:rPr>
              <a:t>jurídicas de direito público, inclusive os fundos públicos de que trata o art. 71 da Lei nº 4.320, de 17 de março de </a:t>
            </a:r>
            <a:r>
              <a:rPr lang="pt-BR" sz="1500" b="1" dirty="0" smtClean="0">
                <a:solidFill>
                  <a:srgbClr val="4A5C61"/>
                </a:solidFill>
                <a:latin typeface="Arial Narrow" pitchFamily="34" charset="0"/>
                <a:cs typeface="Helvetica"/>
              </a:rPr>
              <a:t>1964;</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filiais</a:t>
            </a:r>
            <a:r>
              <a:rPr lang="pt-BR" sz="1500" b="1" dirty="0">
                <a:solidFill>
                  <a:srgbClr val="4A5C61"/>
                </a:solidFill>
                <a:latin typeface="Arial Narrow" pitchFamily="34" charset="0"/>
                <a:cs typeface="Helvetica"/>
              </a:rPr>
              <a:t>, sucursais ou representações de pessoas jurídicas com sede no </a:t>
            </a:r>
            <a:r>
              <a:rPr lang="pt-BR" sz="1500" b="1" dirty="0" smtClean="0">
                <a:solidFill>
                  <a:srgbClr val="4A5C61"/>
                </a:solidFill>
                <a:latin typeface="Arial Narrow" pitchFamily="34" charset="0"/>
                <a:cs typeface="Helvetica"/>
              </a:rPr>
              <a:t>exterior;</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empresas individuais;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caixas</a:t>
            </a:r>
            <a:r>
              <a:rPr lang="pt-BR" sz="1500" b="1" dirty="0">
                <a:solidFill>
                  <a:srgbClr val="4A5C61"/>
                </a:solidFill>
                <a:latin typeface="Arial Narrow" pitchFamily="34" charset="0"/>
                <a:cs typeface="Helvetica"/>
              </a:rPr>
              <a:t>, associações e organizações sindicais de empregados e </a:t>
            </a:r>
            <a:r>
              <a:rPr lang="pt-BR" sz="1500" b="1" dirty="0" smtClean="0">
                <a:solidFill>
                  <a:srgbClr val="4A5C61"/>
                </a:solidFill>
                <a:latin typeface="Arial Narrow" pitchFamily="34" charset="0"/>
                <a:cs typeface="Helvetica"/>
              </a:rPr>
              <a:t>empregadores;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titulares </a:t>
            </a:r>
            <a:r>
              <a:rPr lang="pt-BR" sz="1500" b="1" dirty="0">
                <a:solidFill>
                  <a:srgbClr val="4A5C61"/>
                </a:solidFill>
                <a:latin typeface="Arial Narrow" pitchFamily="34" charset="0"/>
                <a:cs typeface="Helvetica"/>
              </a:rPr>
              <a:t>de serviços notariais e de </a:t>
            </a:r>
            <a:r>
              <a:rPr lang="pt-BR" sz="1500" b="1" dirty="0" smtClean="0">
                <a:solidFill>
                  <a:srgbClr val="4A5C61"/>
                </a:solidFill>
                <a:latin typeface="Arial Narrow" pitchFamily="34" charset="0"/>
                <a:cs typeface="Helvetica"/>
              </a:rPr>
              <a:t>registro;</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condomínios edilícios;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pessoas físicas;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instituições </a:t>
            </a:r>
            <a:r>
              <a:rPr lang="pt-BR" sz="1500" b="1" dirty="0">
                <a:solidFill>
                  <a:srgbClr val="4A5C61"/>
                </a:solidFill>
                <a:latin typeface="Arial Narrow" pitchFamily="34" charset="0"/>
                <a:cs typeface="Helvetica"/>
              </a:rPr>
              <a:t>administradoras ou intermediadoras de fundos ou clubes de </a:t>
            </a:r>
            <a:r>
              <a:rPr lang="pt-BR" sz="1500" b="1" dirty="0" smtClean="0">
                <a:solidFill>
                  <a:srgbClr val="4A5C61"/>
                </a:solidFill>
                <a:latin typeface="Arial Narrow" pitchFamily="34" charset="0"/>
                <a:cs typeface="Helvetica"/>
              </a:rPr>
              <a:t>investimentos;</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órgãos </a:t>
            </a:r>
            <a:r>
              <a:rPr lang="pt-BR" sz="1500" b="1" dirty="0">
                <a:solidFill>
                  <a:srgbClr val="4A5C61"/>
                </a:solidFill>
                <a:latin typeface="Arial Narrow" pitchFamily="34" charset="0"/>
                <a:cs typeface="Helvetica"/>
              </a:rPr>
              <a:t>gestores de mão de obra do trabalho </a:t>
            </a:r>
            <a:r>
              <a:rPr lang="pt-BR" sz="1500" b="1" dirty="0" smtClean="0">
                <a:solidFill>
                  <a:srgbClr val="4A5C61"/>
                </a:solidFill>
                <a:latin typeface="Arial Narrow" pitchFamily="34" charset="0"/>
                <a:cs typeface="Helvetica"/>
              </a:rPr>
              <a:t>portuário;</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candidatos </a:t>
            </a:r>
            <a:r>
              <a:rPr lang="pt-BR" sz="1500" b="1" dirty="0">
                <a:solidFill>
                  <a:srgbClr val="4A5C61"/>
                </a:solidFill>
                <a:latin typeface="Arial Narrow" pitchFamily="34" charset="0"/>
                <a:cs typeface="Helvetica"/>
              </a:rPr>
              <a:t>a cargos eletivos, inclusive vices e suplentes; </a:t>
            </a:r>
            <a:r>
              <a:rPr lang="pt-BR" sz="1500" b="1" dirty="0" smtClean="0">
                <a:solidFill>
                  <a:srgbClr val="4A5C61"/>
                </a:solidFill>
                <a:latin typeface="Arial Narrow" pitchFamily="34" charset="0"/>
                <a:cs typeface="Helvetica"/>
              </a:rPr>
              <a:t>e</a:t>
            </a:r>
          </a:p>
          <a:p>
            <a:pPr marL="285750" indent="-285750" algn="just">
              <a:buFont typeface="Wingdings" panose="05000000000000000000" pitchFamily="2" charset="2"/>
              <a:buChar char="ü"/>
            </a:pPr>
            <a:r>
              <a:rPr lang="pt-BR" sz="1500" b="1" dirty="0" smtClean="0">
                <a:solidFill>
                  <a:srgbClr val="4A5C61"/>
                </a:solidFill>
                <a:latin typeface="Arial Narrow" pitchFamily="34" charset="0"/>
                <a:cs typeface="Helvetica"/>
              </a:rPr>
              <a:t>comitês </a:t>
            </a:r>
            <a:r>
              <a:rPr lang="pt-BR" sz="1500" b="1" dirty="0">
                <a:solidFill>
                  <a:srgbClr val="4A5C61"/>
                </a:solidFill>
                <a:latin typeface="Arial Narrow" pitchFamily="34" charset="0"/>
                <a:cs typeface="Helvetica"/>
              </a:rPr>
              <a:t>financeiros dos partidos políticos</a:t>
            </a:r>
            <a:r>
              <a:rPr lang="pt-BR" sz="1500" b="1" dirty="0" smtClean="0">
                <a:solidFill>
                  <a:srgbClr val="4A5C61"/>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r>
              <a:rPr lang="pt-BR" sz="1800" b="1" dirty="0">
                <a:solidFill>
                  <a:srgbClr val="ED9C2E"/>
                </a:solidFill>
                <a:latin typeface="Arial Narrow" pitchFamily="34" charset="0"/>
                <a:cs typeface="Helvetica"/>
              </a:rPr>
              <a:t>QUEM ESTÁ OBRIGADO A ENTREGAR A </a:t>
            </a:r>
            <a:r>
              <a:rPr lang="pt-BR" sz="1800" b="1" dirty="0" smtClean="0">
                <a:solidFill>
                  <a:srgbClr val="ED9C2E"/>
                </a:solidFill>
                <a:latin typeface="Arial Narrow" pitchFamily="34" charset="0"/>
                <a:cs typeface="Helvetica"/>
              </a:rPr>
              <a:t>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5</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4113091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DIRf</a:t>
            </a:r>
            <a:endParaRPr lang="pt-BR" dirty="0"/>
          </a:p>
        </p:txBody>
      </p:sp>
      <p:sp>
        <p:nvSpPr>
          <p:cNvPr id="3" name="Espaço Reservado para Texto 2"/>
          <p:cNvSpPr>
            <a:spLocks noGrp="1"/>
          </p:cNvSpPr>
          <p:nvPr>
            <p:ph type="body" idx="13"/>
          </p:nvPr>
        </p:nvSpPr>
        <p:spPr/>
        <p:txBody>
          <a:bodyPr/>
          <a:lstStyle/>
          <a:p>
            <a:r>
              <a:rPr lang="pt-BR" dirty="0" smtClean="0"/>
              <a:t>Importação de Arquivo</a:t>
            </a:r>
            <a:endParaRPr lang="pt-BR" dirty="0"/>
          </a:p>
        </p:txBody>
      </p:sp>
      <p:sp>
        <p:nvSpPr>
          <p:cNvPr id="4" name="Espaço Reservado para Conteúdo 3"/>
          <p:cNvSpPr>
            <a:spLocks noGrp="1"/>
          </p:cNvSpPr>
          <p:nvPr>
            <p:ph idx="14"/>
          </p:nvPr>
        </p:nvSpPr>
        <p:spPr>
          <a:xfrm>
            <a:off x="453732" y="1568146"/>
            <a:ext cx="11284536" cy="4993989"/>
          </a:xfrm>
        </p:spPr>
        <p:txBody>
          <a:bodyPr/>
          <a:lstStyle/>
          <a:p>
            <a:pPr marL="342900" indent="-342900">
              <a:buFont typeface="Wingdings" panose="05000000000000000000" pitchFamily="2" charset="2"/>
              <a:buChar char="Ø"/>
            </a:pPr>
            <a:endParaRPr lang="pt-BR" dirty="0" smtClean="0"/>
          </a:p>
          <a:p>
            <a:pPr marL="342900" indent="-342900">
              <a:buFont typeface="Wingdings" panose="05000000000000000000" pitchFamily="2" charset="2"/>
              <a:buChar char="Ø"/>
            </a:pPr>
            <a:r>
              <a:rPr lang="pt-BR" dirty="0" smtClean="0"/>
              <a:t>Na Linha RM são gerados 02 arquivos da DIRF:</a:t>
            </a:r>
          </a:p>
          <a:p>
            <a:pPr marL="1702594" lvl="2" indent="-342900">
              <a:buFont typeface="Wingdings" panose="05000000000000000000" pitchFamily="2" charset="2"/>
              <a:buChar char="ü"/>
            </a:pPr>
            <a:r>
              <a:rPr lang="pt-BR" dirty="0" smtClean="0"/>
              <a:t>No </a:t>
            </a:r>
            <a:r>
              <a:rPr lang="pt-BR" dirty="0" err="1" smtClean="0"/>
              <a:t>Totvs</a:t>
            </a:r>
            <a:r>
              <a:rPr lang="pt-BR" dirty="0" smtClean="0"/>
              <a:t> Gestão de Pessoas ( RM Labore)</a:t>
            </a:r>
          </a:p>
          <a:p>
            <a:pPr marL="1702594" lvl="2" indent="-342900">
              <a:buFont typeface="Wingdings" panose="05000000000000000000" pitchFamily="2" charset="2"/>
              <a:buChar char="ü"/>
            </a:pPr>
            <a:r>
              <a:rPr lang="pt-BR" dirty="0" smtClean="0"/>
              <a:t>No </a:t>
            </a:r>
            <a:r>
              <a:rPr lang="pt-BR" dirty="0" err="1" smtClean="0"/>
              <a:t>Totvs</a:t>
            </a:r>
            <a:r>
              <a:rPr lang="pt-BR" dirty="0" smtClean="0"/>
              <a:t> Gestão Fiscal.</a:t>
            </a:r>
          </a:p>
          <a:p>
            <a:pPr marL="342900" indent="-342900">
              <a:buFont typeface="Wingdings" panose="05000000000000000000" pitchFamily="2" charset="2"/>
              <a:buChar char="Ø"/>
            </a:pPr>
            <a:r>
              <a:rPr lang="pt-BR" dirty="0"/>
              <a:t>Atualmente não temos integração entre estes aplicativos então não conseguimos gerar o arquivo unificado. </a:t>
            </a:r>
          </a:p>
          <a:p>
            <a:r>
              <a:rPr lang="pt-BR" dirty="0"/>
              <a:t>Como a Rotina da DIRF permite somente a importação de único arquivo, para conseguimos importar os arquivos gerados no RM </a:t>
            </a:r>
            <a:r>
              <a:rPr lang="pt-BR" dirty="0" err="1"/>
              <a:t>Liber</a:t>
            </a:r>
            <a:r>
              <a:rPr lang="pt-BR" dirty="0"/>
              <a:t> e no RM Labore sem sobrepor as informações de um ou outros. </a:t>
            </a:r>
            <a:r>
              <a:rPr lang="pt-BR" dirty="0" err="1"/>
              <a:t>È</a:t>
            </a:r>
            <a:r>
              <a:rPr lang="pt-BR" dirty="0"/>
              <a:t> necessário habilitado o campo “</a:t>
            </a:r>
            <a:r>
              <a:rPr lang="pt-BR" b="1" dirty="0"/>
              <a:t>Substituir pela soma dos dois</a:t>
            </a:r>
            <a:r>
              <a:rPr lang="pt-BR" dirty="0"/>
              <a:t>. O registro atual </a:t>
            </a:r>
            <a:r>
              <a:rPr lang="pt-BR" dirty="0" smtClean="0"/>
              <a:t>terá </a:t>
            </a:r>
            <a:r>
              <a:rPr lang="pt-BR" dirty="0"/>
              <a:t>seus valores </a:t>
            </a:r>
            <a:r>
              <a:rPr lang="pt-BR" b="1" dirty="0"/>
              <a:t>somados </a:t>
            </a:r>
            <a:r>
              <a:rPr lang="pt-BR" dirty="0"/>
              <a:t>aos valores do registro que esta sendo importado”, na tela do Programa da Receita. </a:t>
            </a:r>
          </a:p>
          <a:p>
            <a:pPr marL="1702594" lvl="2" indent="-342900">
              <a:buFont typeface="Wingdings" panose="05000000000000000000" pitchFamily="2" charset="2"/>
              <a:buChar char="ü"/>
            </a:pPr>
            <a:endParaRPr lang="pt-BR" dirty="0" smtClean="0"/>
          </a:p>
        </p:txBody>
      </p:sp>
    </p:spTree>
    <p:extLst>
      <p:ext uri="{BB962C8B-B14F-4D97-AF65-F5344CB8AC3E}">
        <p14:creationId xmlns:p14="http://schemas.microsoft.com/office/powerpoint/2010/main" val="19229205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pt-BR"/>
          </a:p>
        </p:txBody>
      </p:sp>
      <p:sp>
        <p:nvSpPr>
          <p:cNvPr id="3" name="Espaço Reservado para Texto 2"/>
          <p:cNvSpPr>
            <a:spLocks noGrp="1"/>
          </p:cNvSpPr>
          <p:nvPr>
            <p:ph type="body" idx="13"/>
          </p:nvPr>
        </p:nvSpPr>
        <p:spPr/>
        <p:txBody>
          <a:bodyPr/>
          <a:lstStyle/>
          <a:p>
            <a:endParaRPr lang="pt-BR"/>
          </a:p>
        </p:txBody>
      </p:sp>
      <p:sp>
        <p:nvSpPr>
          <p:cNvPr id="4" name="Espaço Reservado para Conteúdo 3"/>
          <p:cNvSpPr>
            <a:spLocks noGrp="1"/>
          </p:cNvSpPr>
          <p:nvPr>
            <p:ph idx="14"/>
          </p:nvPr>
        </p:nvSpPr>
        <p:spPr>
          <a:xfrm>
            <a:off x="453731" y="1568146"/>
            <a:ext cx="11284536" cy="4993989"/>
          </a:xfrm>
        </p:spPr>
        <p:txBody>
          <a:bodyPr/>
          <a:lstStyle/>
          <a:p>
            <a:pPr marL="342900" indent="-342900">
              <a:buFont typeface="Wingdings" panose="05000000000000000000" pitchFamily="2" charset="2"/>
              <a:buChar char="Ø"/>
            </a:pPr>
            <a:r>
              <a:rPr lang="pt-BR" dirty="0" smtClean="0"/>
              <a:t>Desobrigado </a:t>
            </a:r>
            <a:r>
              <a:rPr lang="pt-BR" dirty="0"/>
              <a:t>de apresentar a DIRF quando não houver feito nenhuma retenção nos códigos da tabela constante da DIRF </a:t>
            </a:r>
            <a:r>
              <a:rPr lang="pt-BR" dirty="0" smtClean="0"/>
              <a:t>no ano calendário.</a:t>
            </a:r>
          </a:p>
          <a:p>
            <a:pPr marL="342900" indent="-342900">
              <a:buFont typeface="Wingdings" panose="05000000000000000000" pitchFamily="2" charset="2"/>
              <a:buChar char="Ø"/>
            </a:pPr>
            <a:endParaRPr lang="pt-BR" dirty="0"/>
          </a:p>
          <a:p>
            <a:pPr marL="342900" indent="-342900">
              <a:buFont typeface="Wingdings" panose="05000000000000000000" pitchFamily="2" charset="2"/>
              <a:buChar char="Ø"/>
            </a:pPr>
            <a:endParaRPr lang="pt-BR" dirty="0"/>
          </a:p>
        </p:txBody>
      </p:sp>
    </p:spTree>
    <p:extLst>
      <p:ext uri="{BB962C8B-B14F-4D97-AF65-F5344CB8AC3E}">
        <p14:creationId xmlns:p14="http://schemas.microsoft.com/office/powerpoint/2010/main" val="23906290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219" y="-19702"/>
            <a:ext cx="12187238" cy="685557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rcRect l="77292" t="31482" r="17188" b="56851"/>
          <a:stretch>
            <a:fillRect/>
          </a:stretch>
        </p:blipFill>
        <p:spPr bwMode="auto">
          <a:xfrm>
            <a:off x="9998869" y="2388911"/>
            <a:ext cx="504825" cy="600075"/>
          </a:xfrm>
          <a:prstGeom prst="rect">
            <a:avLst/>
          </a:prstGeom>
          <a:noFill/>
          <a:ln>
            <a:noFill/>
          </a:ln>
          <a:effectLst>
            <a:outerShdw dist="152400" dir="2700000" algn="tl" rotWithShape="0">
              <a:srgbClr val="808080">
                <a:alpha val="20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rcRect l="82396" t="25371" r="12292" b="62407"/>
          <a:stretch>
            <a:fillRect/>
          </a:stretch>
        </p:blipFill>
        <p:spPr bwMode="auto">
          <a:xfrm>
            <a:off x="10246519" y="1998386"/>
            <a:ext cx="485775" cy="628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rcRect l="88437" t="46666" r="6979" b="42409"/>
          <a:stretch>
            <a:fillRect/>
          </a:stretch>
        </p:blipFill>
        <p:spPr bwMode="auto">
          <a:xfrm>
            <a:off x="10827544" y="2846111"/>
            <a:ext cx="419100" cy="56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rcRect l="86667" t="17778" r="9271" b="72963"/>
          <a:stretch>
            <a:fillRect/>
          </a:stretch>
        </p:blipFill>
        <p:spPr bwMode="auto">
          <a:xfrm>
            <a:off x="10617994" y="1607861"/>
            <a:ext cx="371475" cy="476250"/>
          </a:xfrm>
          <a:prstGeom prst="rect">
            <a:avLst/>
          </a:prstGeom>
          <a:noFill/>
          <a:ln>
            <a:noFill/>
          </a:ln>
          <a:effectLst>
            <a:outerShdw dist="152400" dir="2700000" algn="tl" rotWithShape="0">
              <a:srgbClr val="808080">
                <a:alpha val="20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rcRect l="88229" t="31482" r="5104" b="53703"/>
          <a:stretch>
            <a:fillRect/>
          </a:stretch>
        </p:blipFill>
        <p:spPr bwMode="auto">
          <a:xfrm>
            <a:off x="10827544" y="2053154"/>
            <a:ext cx="60960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rcRect l="77499" t="24815" r="18230" b="66667"/>
          <a:stretch>
            <a:fillRect/>
          </a:stretch>
        </p:blipFill>
        <p:spPr bwMode="auto">
          <a:xfrm>
            <a:off x="9779794" y="1969811"/>
            <a:ext cx="390525" cy="438150"/>
          </a:xfrm>
          <a:prstGeom prst="rect">
            <a:avLst/>
          </a:prstGeom>
          <a:noFill/>
          <a:ln>
            <a:noFill/>
          </a:ln>
          <a:effectLst>
            <a:outerShdw dist="152400" dir="2700000" algn="tl" rotWithShape="0">
              <a:srgbClr val="808080">
                <a:alpha val="20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rcRect l="81354" t="38148" r="12396" b="52222"/>
          <a:stretch>
            <a:fillRect/>
          </a:stretch>
        </p:blipFill>
        <p:spPr bwMode="auto">
          <a:xfrm>
            <a:off x="10389394" y="2588936"/>
            <a:ext cx="571500" cy="495300"/>
          </a:xfrm>
          <a:prstGeom prst="rect">
            <a:avLst/>
          </a:prstGeom>
          <a:noFill/>
          <a:ln>
            <a:noFill/>
          </a:ln>
          <a:effectLst>
            <a:outerShdw dist="152400" dir="2700000" algn="tl" rotWithShape="0">
              <a:srgbClr val="808080">
                <a:alpha val="20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Picture 19"/>
          <p:cNvPicPr>
            <a:picLocks noChangeAspect="1"/>
          </p:cNvPicPr>
          <p:nvPr/>
        </p:nvPicPr>
        <p:blipFill>
          <a:blip r:embed="rId11">
            <a:extLst>
              <a:ext uri="{28A0092B-C50C-407E-A947-70E740481C1C}">
                <a14:useLocalDpi xmlns:a14="http://schemas.microsoft.com/office/drawing/2010/main" val="0"/>
              </a:ext>
            </a:extLst>
          </a:blip>
          <a:srcRect l="21771" t="12407" r="66771" b="60556"/>
          <a:stretch>
            <a:fillRect/>
          </a:stretch>
        </p:blipFill>
        <p:spPr bwMode="auto">
          <a:xfrm rot="21146810">
            <a:off x="11132344" y="1231623"/>
            <a:ext cx="1047750" cy="1390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20"/>
          <p:cNvPicPr>
            <a:picLocks noChangeAspect="1"/>
          </p:cNvPicPr>
          <p:nvPr/>
        </p:nvPicPr>
        <p:blipFill>
          <a:blip r:embed="rId11">
            <a:extLst>
              <a:ext uri="{28A0092B-C50C-407E-A947-70E740481C1C}">
                <a14:useLocalDpi xmlns:a14="http://schemas.microsoft.com/office/drawing/2010/main" val="0"/>
              </a:ext>
            </a:extLst>
          </a:blip>
          <a:srcRect l="34167" t="28703" r="54375" b="44260"/>
          <a:stretch>
            <a:fillRect/>
          </a:stretch>
        </p:blipFill>
        <p:spPr bwMode="auto">
          <a:xfrm>
            <a:off x="11141869" y="1968620"/>
            <a:ext cx="1047750" cy="1390650"/>
          </a:xfrm>
          <a:prstGeom prst="rect">
            <a:avLst/>
          </a:prstGeom>
          <a:noFill/>
          <a:ln>
            <a:noFill/>
          </a:ln>
          <a:effectLst>
            <a:outerShdw dist="406400" dir="2700000" algn="tl" rotWithShape="0">
              <a:srgbClr val="808080">
                <a:alpha val="17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 name="Picture 21"/>
          <p:cNvPicPr>
            <a:picLocks noChangeAspect="1"/>
          </p:cNvPicPr>
          <p:nvPr/>
        </p:nvPicPr>
        <p:blipFill>
          <a:blip r:embed="rId11">
            <a:extLst>
              <a:ext uri="{28A0092B-C50C-407E-A947-70E740481C1C}">
                <a14:useLocalDpi xmlns:a14="http://schemas.microsoft.com/office/drawing/2010/main" val="0"/>
              </a:ext>
            </a:extLst>
          </a:blip>
          <a:srcRect l="47083" t="44258" r="41460" b="28705"/>
          <a:stretch>
            <a:fillRect/>
          </a:stretch>
        </p:blipFill>
        <p:spPr bwMode="auto">
          <a:xfrm>
            <a:off x="10913269" y="2836586"/>
            <a:ext cx="1047750" cy="1390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Espaço Reservado para Número de Slide 4"/>
          <p:cNvSpPr txBox="1">
            <a:spLocks/>
          </p:cNvSpPr>
          <p:nvPr/>
        </p:nvSpPr>
        <p:spPr>
          <a:xfrm>
            <a:off x="9193550" y="6356749"/>
            <a:ext cx="2843213" cy="364331"/>
          </a:xfrm>
          <a:prstGeom prst="rect">
            <a:avLst/>
          </a:prstGeom>
        </p:spPr>
        <p:txBody>
          <a:bodyPr vert="horz" lIns="68572" tIns="34286" rIns="68572" bIns="3428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4053">
              <a:defRPr/>
            </a:pPr>
            <a:fld id="{03940D1D-B147-43FC-A96B-779C25C7BB73}" type="slidenum">
              <a:rPr lang="pt-BR" sz="900">
                <a:solidFill>
                  <a:srgbClr val="019ABE"/>
                </a:solidFill>
              </a:rPr>
              <a:pPr defTabSz="544053">
                <a:defRPr/>
              </a:pPr>
              <a:t>52</a:t>
            </a:fld>
            <a:endParaRPr lang="pt-BR" sz="900" dirty="0">
              <a:solidFill>
                <a:srgbClr val="019ABE"/>
              </a:solidFill>
            </a:endParaRPr>
          </a:p>
        </p:txBody>
      </p:sp>
      <p:grpSp>
        <p:nvGrpSpPr>
          <p:cNvPr id="25" name="Grupo 24"/>
          <p:cNvGrpSpPr/>
          <p:nvPr/>
        </p:nvGrpSpPr>
        <p:grpSpPr>
          <a:xfrm>
            <a:off x="-61110" y="778646"/>
            <a:ext cx="2340671" cy="1745613"/>
            <a:chOff x="7460288" y="1950624"/>
            <a:chExt cx="2513657" cy="2006150"/>
          </a:xfrm>
        </p:grpSpPr>
        <p:pic>
          <p:nvPicPr>
            <p:cNvPr id="26" name="Picture 5" descr="visao_3.png"/>
            <p:cNvPicPr>
              <a:picLocks noChangeAspect="1"/>
            </p:cNvPicPr>
            <p:nvPr/>
          </p:nvPicPr>
          <p:blipFill rotWithShape="1">
            <a:blip r:embed="rId12">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27" name="Picture 5" descr="visao_3.png"/>
            <p:cNvPicPr>
              <a:picLocks noChangeAspect="1"/>
            </p:cNvPicPr>
            <p:nvPr/>
          </p:nvPicPr>
          <p:blipFill rotWithShape="1">
            <a:blip r:embed="rId12">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28" name="Imagem 27"/>
            <p:cNvPicPr>
              <a:picLocks noChangeAspect="1"/>
            </p:cNvPicPr>
            <p:nvPr/>
          </p:nvPicPr>
          <p:blipFill rotWithShape="1">
            <a:blip r:embed="rId13"/>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Imagem 2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30" name="Content Placeholder 3"/>
          <p:cNvSpPr>
            <a:spLocks noGrp="1"/>
          </p:cNvSpPr>
          <p:nvPr>
            <p:ph idx="4294967295"/>
          </p:nvPr>
        </p:nvSpPr>
        <p:spPr>
          <a:xfrm>
            <a:off x="261714" y="1691387"/>
            <a:ext cx="8858698" cy="2097861"/>
          </a:xfrm>
          <a:prstGeom prst="rect">
            <a:avLst/>
          </a:prstGeom>
        </p:spPr>
        <p:txBody>
          <a:bodyPr/>
          <a:lstStyle/>
          <a:p>
            <a:pPr marL="0" indent="0">
              <a:buNone/>
            </a:pPr>
            <a:r>
              <a:rPr lang="pt-BR" sz="2400" dirty="0"/>
              <a:t> </a:t>
            </a:r>
          </a:p>
          <a:p>
            <a:pPr marL="0" indent="0" algn="ctr">
              <a:buNone/>
            </a:pPr>
            <a:endParaRPr lang="en-US" sz="3600" dirty="0"/>
          </a:p>
          <a:p>
            <a:pPr marL="0" indent="0" algn="ctr">
              <a:buNone/>
            </a:pPr>
            <a:r>
              <a:rPr lang="en-US" sz="4500" b="1" dirty="0" smtClean="0">
                <a:solidFill>
                  <a:srgbClr val="019ABE"/>
                </a:solidFill>
              </a:rPr>
              <a:t>ESPAÇO PARA AS DÚVIDAS</a:t>
            </a:r>
          </a:p>
        </p:txBody>
      </p:sp>
    </p:spTree>
    <p:extLst>
      <p:ext uri="{BB962C8B-B14F-4D97-AF65-F5344CB8AC3E}">
        <p14:creationId xmlns:p14="http://schemas.microsoft.com/office/powerpoint/2010/main" val="38086698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path" presetSubtype="0" decel="100000" fill="hold" nodeType="withEffect">
                                  <p:stCondLst>
                                    <p:cond delay="0"/>
                                  </p:stCondLst>
                                  <p:childTnLst>
                                    <p:animMotion origin="layout" path="M -0.23959 0.20532 L 3.33333E-6 2.96296E-6 " pathEditMode="relative" rAng="0" ptsTypes="AA">
                                      <p:cBhvr>
                                        <p:cTn id="9" dur="500" fill="hold"/>
                                        <p:tgtEl>
                                          <p:spTgt spid="20"/>
                                        </p:tgtEl>
                                        <p:attrNameLst>
                                          <p:attrName>ppt_x</p:attrName>
                                          <p:attrName>ppt_y</p:attrName>
                                        </p:attrNameLst>
                                      </p:cBhvr>
                                      <p:rCtr x="11979" y="-10278"/>
                                    </p:animMotion>
                                  </p:childTnLst>
                                </p:cTn>
                              </p:par>
                              <p:par>
                                <p:cTn id="10" presetID="10" presetClass="entr" presetSubtype="0" fill="hold" nodeType="withEffect">
                                  <p:stCondLst>
                                    <p:cond delay="15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42" presetClass="path" presetSubtype="0" decel="100000" fill="hold" nodeType="withEffect">
                                  <p:stCondLst>
                                    <p:cond delay="150"/>
                                  </p:stCondLst>
                                  <p:childTnLst>
                                    <p:animMotion origin="layout" path="M -0.24063 0.04121 L 1.66667E-6 -4.07407E-6 " pathEditMode="relative" rAng="0" ptsTypes="AA">
                                      <p:cBhvr>
                                        <p:cTn id="14" dur="500" fill="hold"/>
                                        <p:tgtEl>
                                          <p:spTgt spid="21"/>
                                        </p:tgtEl>
                                        <p:attrNameLst>
                                          <p:attrName>ppt_x</p:attrName>
                                          <p:attrName>ppt_y</p:attrName>
                                        </p:attrNameLst>
                                      </p:cBhvr>
                                      <p:rCtr x="12031" y="-2060"/>
                                    </p:animMotion>
                                  </p:childTnLst>
                                </p:cTn>
                              </p:par>
                              <p:par>
                                <p:cTn id="15" presetID="10" presetClass="entr" presetSubtype="0" fill="hold" nodeType="withEffect">
                                  <p:stCondLst>
                                    <p:cond delay="3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42" presetClass="path" presetSubtype="0" decel="100000" fill="hold" nodeType="withEffect">
                                  <p:stCondLst>
                                    <p:cond delay="300"/>
                                  </p:stCondLst>
                                  <p:childTnLst>
                                    <p:animMotion origin="layout" path="M -0.23438 -0.13726 L 1.66667E-6 -4.07407E-6 " pathEditMode="relative" rAng="0" ptsTypes="AA">
                                      <p:cBhvr>
                                        <p:cTn id="19" dur="500" fill="hold"/>
                                        <p:tgtEl>
                                          <p:spTgt spid="22"/>
                                        </p:tgtEl>
                                        <p:attrNameLst>
                                          <p:attrName>ppt_x</p:attrName>
                                          <p:attrName>ppt_y</p:attrName>
                                        </p:attrNameLst>
                                      </p:cBhvr>
                                      <p:rCtr x="11719" y="6852"/>
                                    </p:animMotion>
                                  </p:childTnLst>
                                </p:cTn>
                              </p:par>
                              <p:par>
                                <p:cTn id="20" presetID="10" presetClass="entr" presetSubtype="0" fill="hold" nodeType="withEffect">
                                  <p:stCondLst>
                                    <p:cond delay="45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42" presetClass="path" presetSubtype="0" decel="100000" fill="hold" nodeType="withEffect">
                                  <p:stCondLst>
                                    <p:cond delay="450"/>
                                  </p:stCondLst>
                                  <p:childTnLst>
                                    <p:animMotion origin="layout" path="M -0.15833 -0.08426 L 1.66667E-6 -3.7037E-7 " pathEditMode="relative" rAng="0" ptsTypes="AA">
                                      <p:cBhvr>
                                        <p:cTn id="24" dur="500" fill="hold"/>
                                        <p:tgtEl>
                                          <p:spTgt spid="14"/>
                                        </p:tgtEl>
                                        <p:attrNameLst>
                                          <p:attrName>ppt_x</p:attrName>
                                          <p:attrName>ppt_y</p:attrName>
                                        </p:attrNameLst>
                                      </p:cBhvr>
                                      <p:rCtr x="7917" y="4213"/>
                                    </p:animMotion>
                                  </p:childTnLst>
                                </p:cTn>
                              </p:par>
                              <p:par>
                                <p:cTn id="25" presetID="10" presetClass="entr" presetSubtype="0" fill="hold" nodeType="withEffect">
                                  <p:stCondLst>
                                    <p:cond delay="6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42" presetClass="path" presetSubtype="0" decel="100000" fill="hold" nodeType="withEffect">
                                  <p:stCondLst>
                                    <p:cond delay="600"/>
                                  </p:stCondLst>
                                  <p:childTnLst>
                                    <p:animMotion origin="layout" path="M -0.17396 0.0537 L 5E-6 1.85185E-6 " pathEditMode="relative" rAng="0" ptsTypes="AA">
                                      <p:cBhvr>
                                        <p:cTn id="29" dur="500" fill="hold"/>
                                        <p:tgtEl>
                                          <p:spTgt spid="17"/>
                                        </p:tgtEl>
                                        <p:attrNameLst>
                                          <p:attrName>ppt_x</p:attrName>
                                          <p:attrName>ppt_y</p:attrName>
                                        </p:attrNameLst>
                                      </p:cBhvr>
                                      <p:rCtr x="8698" y="-2685"/>
                                    </p:animMotion>
                                  </p:childTnLst>
                                </p:cTn>
                              </p:par>
                              <p:par>
                                <p:cTn id="30" presetID="10" presetClass="entr" presetSubtype="0" fill="hold" nodeType="withEffect">
                                  <p:stCondLst>
                                    <p:cond delay="75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42" presetClass="path" presetSubtype="0" decel="100000" fill="hold" nodeType="withEffect">
                                  <p:stCondLst>
                                    <p:cond delay="750"/>
                                  </p:stCondLst>
                                  <p:childTnLst>
                                    <p:animMotion origin="layout" path="M -0.1349 0.2074 L 2.5E-6 3.7037E-6 " pathEditMode="relative" rAng="0" ptsTypes="AA">
                                      <p:cBhvr>
                                        <p:cTn id="34" dur="500" fill="hold"/>
                                        <p:tgtEl>
                                          <p:spTgt spid="15"/>
                                        </p:tgtEl>
                                        <p:attrNameLst>
                                          <p:attrName>ppt_x</p:attrName>
                                          <p:attrName>ppt_y</p:attrName>
                                        </p:attrNameLst>
                                      </p:cBhvr>
                                      <p:rCtr x="6745" y="-10370"/>
                                    </p:animMotion>
                                  </p:childTnLst>
                                </p:cTn>
                              </p:par>
                              <p:par>
                                <p:cTn id="35" presetID="10" presetClass="entr" presetSubtype="0" fill="hold" nodeType="withEffect">
                                  <p:stCondLst>
                                    <p:cond delay="105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42" presetClass="path" presetSubtype="0" decel="100000" fill="hold" nodeType="withEffect">
                                  <p:stCondLst>
                                    <p:cond delay="1050"/>
                                  </p:stCondLst>
                                  <p:childTnLst>
                                    <p:animMotion origin="layout" path="M -0.09687 0.00741 L 5E-6 1.11111E-6 " pathEditMode="relative" rAng="0" ptsTypes="AA">
                                      <p:cBhvr>
                                        <p:cTn id="39" dur="500" fill="hold"/>
                                        <p:tgtEl>
                                          <p:spTgt spid="19"/>
                                        </p:tgtEl>
                                        <p:attrNameLst>
                                          <p:attrName>ppt_x</p:attrName>
                                          <p:attrName>ppt_y</p:attrName>
                                        </p:attrNameLst>
                                      </p:cBhvr>
                                      <p:rCtr x="4844" y="-370"/>
                                    </p:animMotion>
                                  </p:childTnLst>
                                </p:cTn>
                              </p:par>
                              <p:par>
                                <p:cTn id="40" presetID="10" presetClass="entr" presetSubtype="0" fill="hold" nodeType="withEffect">
                                  <p:stCondLst>
                                    <p:cond delay="12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42" presetClass="path" presetSubtype="0" decel="100000" fill="hold" nodeType="withEffect">
                                  <p:stCondLst>
                                    <p:cond delay="1200"/>
                                  </p:stCondLst>
                                  <p:childTnLst>
                                    <p:animMotion origin="layout" path="M -0.10364 0.12222 L -2.5E-6 2.96296E-6 " pathEditMode="relative" rAng="0" ptsTypes="AA">
                                      <p:cBhvr>
                                        <p:cTn id="44" dur="500" fill="hold"/>
                                        <p:tgtEl>
                                          <p:spTgt spid="13"/>
                                        </p:tgtEl>
                                        <p:attrNameLst>
                                          <p:attrName>ppt_x</p:attrName>
                                          <p:attrName>ppt_y</p:attrName>
                                        </p:attrNameLst>
                                      </p:cBhvr>
                                      <p:rCtr x="5182" y="-6111"/>
                                    </p:animMotion>
                                  </p:childTnLst>
                                </p:cTn>
                              </p:par>
                              <p:par>
                                <p:cTn id="45" presetID="10" presetClass="entr" presetSubtype="0" fill="hold" nodeType="withEffect">
                                  <p:stCondLst>
                                    <p:cond delay="13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42" presetClass="path" presetSubtype="0" decel="100000" fill="hold" nodeType="withEffect">
                                  <p:stCondLst>
                                    <p:cond delay="1350"/>
                                  </p:stCondLst>
                                  <p:childTnLst>
                                    <p:animMotion origin="layout" path="M -0.05364 0.07314 L -8.33333E-7 4.81481E-6 " pathEditMode="relative" rAng="0" ptsTypes="AA">
                                      <p:cBhvr>
                                        <p:cTn id="49" dur="500" fill="hold"/>
                                        <p:tgtEl>
                                          <p:spTgt spid="12"/>
                                        </p:tgtEl>
                                        <p:attrNameLst>
                                          <p:attrName>ppt_x</p:attrName>
                                          <p:attrName>ppt_y</p:attrName>
                                        </p:attrNameLst>
                                      </p:cBhvr>
                                      <p:rCtr x="2682" y="-3657"/>
                                    </p:animMotion>
                                  </p:childTnLst>
                                </p:cTn>
                              </p:par>
                              <p:par>
                                <p:cTn id="50" presetID="10" presetClass="entr" presetSubtype="0" fill="hold" nodeType="withEffect">
                                  <p:stCondLst>
                                    <p:cond delay="150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42" presetClass="path" presetSubtype="0" decel="100000" fill="hold" nodeType="withEffect">
                                  <p:stCondLst>
                                    <p:cond delay="1500"/>
                                  </p:stCondLst>
                                  <p:childTnLst>
                                    <p:animMotion origin="layout" path="M -0.04948 0.14074 L -2.5E-6 -2.96296E-6 " pathEditMode="relative" rAng="0" ptsTypes="AA">
                                      <p:cBhvr>
                                        <p:cTn id="54" dur="500" fill="hold"/>
                                        <p:tgtEl>
                                          <p:spTgt spid="18"/>
                                        </p:tgtEl>
                                        <p:attrNameLst>
                                          <p:attrName>ppt_x</p:attrName>
                                          <p:attrName>ppt_y</p:attrName>
                                        </p:attrNameLst>
                                      </p:cBhvr>
                                      <p:rCtr x="2474" y="-7037"/>
                                    </p:animMotion>
                                  </p:childTnLst>
                                </p:cTn>
                              </p:par>
                              <p:par>
                                <p:cTn id="55" presetID="10" presetClass="entr" presetSubtype="0" fill="hold" grpId="0" nodeType="withEffect">
                                  <p:stCondLst>
                                    <p:cond delay="1500"/>
                                  </p:stCondLst>
                                  <p:childTnLst>
                                    <p:set>
                                      <p:cBhvr>
                                        <p:cTn id="56" dur="1" fill="hold">
                                          <p:stCondLst>
                                            <p:cond delay="0"/>
                                          </p:stCondLst>
                                        </p:cTn>
                                        <p:tgtEl>
                                          <p:spTgt spid="30">
                                            <p:txEl>
                                              <p:pRg st="0" end="0"/>
                                            </p:txEl>
                                          </p:spTgt>
                                        </p:tgtEl>
                                        <p:attrNameLst>
                                          <p:attrName>style.visibility</p:attrName>
                                        </p:attrNameLst>
                                      </p:cBhvr>
                                      <p:to>
                                        <p:strVal val="visible"/>
                                      </p:to>
                                    </p:set>
                                    <p:animEffect transition="in" filter="fade">
                                      <p:cBhvr>
                                        <p:cTn id="57" dur="500"/>
                                        <p:tgtEl>
                                          <p:spTgt spid="30">
                                            <p:txEl>
                                              <p:pRg st="0" end="0"/>
                                            </p:txEl>
                                          </p:spTgt>
                                        </p:tgtEl>
                                      </p:cBhvr>
                                    </p:animEffect>
                                  </p:childTnLst>
                                </p:cTn>
                              </p:par>
                              <p:par>
                                <p:cTn id="58" presetID="10" presetClass="entr" presetSubtype="0" fill="hold" grpId="0" nodeType="withEffect">
                                  <p:stCondLst>
                                    <p:cond delay="1500"/>
                                  </p:stCondLst>
                                  <p:childTnLst>
                                    <p:set>
                                      <p:cBhvr>
                                        <p:cTn id="59" dur="1" fill="hold">
                                          <p:stCondLst>
                                            <p:cond delay="0"/>
                                          </p:stCondLst>
                                        </p:cTn>
                                        <p:tgtEl>
                                          <p:spTgt spid="30">
                                            <p:txEl>
                                              <p:pRg st="2" end="2"/>
                                            </p:txEl>
                                          </p:spTgt>
                                        </p:tgtEl>
                                        <p:attrNameLst>
                                          <p:attrName>style.visibility</p:attrName>
                                        </p:attrNameLst>
                                      </p:cBhvr>
                                      <p:to>
                                        <p:strVal val="visible"/>
                                      </p:to>
                                    </p:set>
                                    <p:animEffect transition="in" filter="fade">
                                      <p:cBhvr>
                                        <p:cTn id="60" dur="500"/>
                                        <p:tgtEl>
                                          <p:spTgt spid="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relativa ao ano-calendário de 2015, deverá ser apresentada até às </a:t>
            </a:r>
            <a:r>
              <a:rPr lang="pt-BR" sz="1500" b="1" dirty="0">
                <a:solidFill>
                  <a:srgbClr val="FF0000"/>
                </a:solidFill>
                <a:latin typeface="Arial Narrow" pitchFamily="34" charset="0"/>
                <a:cs typeface="Helvetica"/>
              </a:rPr>
              <a:t>23h59min59s</a:t>
            </a:r>
            <a:r>
              <a:rPr lang="pt-BR" sz="1500" b="1" dirty="0">
                <a:solidFill>
                  <a:srgbClr val="4A5C61"/>
                </a:solidFill>
                <a:latin typeface="Arial Narrow" pitchFamily="34" charset="0"/>
                <a:cs typeface="Helvetica"/>
              </a:rPr>
              <a:t> (vinte e três horas, cinquenta e nove minutos e cinquenta e nove segundos), horário de Brasília, </a:t>
            </a:r>
            <a:r>
              <a:rPr lang="pt-BR" sz="1500" b="1" dirty="0">
                <a:solidFill>
                  <a:srgbClr val="FF0000"/>
                </a:solidFill>
                <a:latin typeface="Arial Narrow" pitchFamily="34" charset="0"/>
                <a:cs typeface="Helvetica"/>
              </a:rPr>
              <a:t>de 29 de fevereiro de 2016</a:t>
            </a:r>
            <a:r>
              <a:rPr lang="pt-BR" sz="1500" b="1" dirty="0" smtClean="0">
                <a:solidFill>
                  <a:srgbClr val="4A5C61"/>
                </a:solidFill>
                <a:latin typeface="Arial Narrow" pitchFamily="34" charset="0"/>
                <a:cs typeface="Helvetica"/>
              </a:rPr>
              <a:t>.</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No caso de extinção decorrente de liquidação, incorporação, fusão ou cisão total ocorrida no ano-calendário de 2016, a pessoa jurídica extinta deverá apresentar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relativa ao ano-calendário de 2016 até o último dia útil do mês subsequente ao da ocorrência do evento, exceto se o evento ocorrer no mês de janeiro de 2016, caso em que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poderá ser apresentada até o último dia útil do mês de março de 2016.</a:t>
            </a:r>
          </a:p>
          <a:p>
            <a:pPr algn="just"/>
            <a:endParaRPr lang="pt-BR" sz="1500" b="1" dirty="0" smtClean="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Na </a:t>
            </a:r>
            <a:r>
              <a:rPr lang="pt-BR" sz="1500" b="1" dirty="0">
                <a:solidFill>
                  <a:srgbClr val="4A5C61"/>
                </a:solidFill>
                <a:latin typeface="Arial Narrow" pitchFamily="34" charset="0"/>
                <a:cs typeface="Helvetica"/>
              </a:rPr>
              <a:t>hipótese de saída definitiva do Brasil ou de encerramento de espólio ocorrido no ano-calendário de 2016,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de fonte pagadora pessoa física relativa a esse ano-calendário deverá ser apresentada:</a:t>
            </a:r>
          </a:p>
          <a:p>
            <a:pPr lvl="1" algn="just"/>
            <a:r>
              <a:rPr lang="pt-BR" sz="1500" b="1" dirty="0">
                <a:solidFill>
                  <a:srgbClr val="4A5C61"/>
                </a:solidFill>
                <a:latin typeface="Arial Narrow" pitchFamily="34" charset="0"/>
                <a:cs typeface="Helvetica"/>
              </a:rPr>
              <a:t>no caso de saída definitiva, até:</a:t>
            </a:r>
          </a:p>
          <a:p>
            <a:pPr lvl="2" algn="just"/>
            <a:r>
              <a:rPr lang="pt-BR" sz="1500" b="1" dirty="0">
                <a:solidFill>
                  <a:srgbClr val="4A5C61"/>
                </a:solidFill>
                <a:latin typeface="Arial Narrow" pitchFamily="34" charset="0"/>
                <a:cs typeface="Helvetica"/>
              </a:rPr>
              <a:t>a) a data da saída em caráter permanente; ou</a:t>
            </a:r>
          </a:p>
          <a:p>
            <a:pPr lvl="2" algn="just"/>
            <a:r>
              <a:rPr lang="pt-BR" sz="1500" b="1" dirty="0">
                <a:solidFill>
                  <a:srgbClr val="4A5C61"/>
                </a:solidFill>
                <a:latin typeface="Arial Narrow" pitchFamily="34" charset="0"/>
                <a:cs typeface="Helvetica"/>
              </a:rPr>
              <a:t>b) 30 (trinta) dias contados da data em que a pessoa física declarante completar 12 (doze) meses consecutivos de ausência, no caso de saída em caráter temporário; e</a:t>
            </a:r>
          </a:p>
          <a:p>
            <a:pPr lvl="1" algn="just"/>
            <a:r>
              <a:rPr lang="pt-BR" sz="1500" b="1" dirty="0">
                <a:solidFill>
                  <a:srgbClr val="4A5C61"/>
                </a:solidFill>
                <a:latin typeface="Arial Narrow" pitchFamily="34" charset="0"/>
                <a:cs typeface="Helvetica"/>
              </a:rPr>
              <a:t>no caso de encerramento de espólio, até o último dia útil do mês subsequente ao da ocorrência do evento, exceto quando o evento ocorrer no mês de janeiro, caso em que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poderá ser até o último dia útil do mês de março</a:t>
            </a:r>
            <a:r>
              <a:rPr lang="pt-BR" sz="1500" b="1" dirty="0" smtClean="0">
                <a:solidFill>
                  <a:srgbClr val="4A5C61"/>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r>
              <a:rPr lang="pt-BR" sz="1800" b="1" dirty="0" smtClean="0">
                <a:solidFill>
                  <a:srgbClr val="ED9C2E"/>
                </a:solidFill>
                <a:latin typeface="Arial Narrow" pitchFamily="34" charset="0"/>
                <a:cs typeface="Helvetica"/>
              </a:rPr>
              <a:t>QUAL O PRAZO DE ENTREGA DA DIRF ANO-CALENDÁRIO 2015?</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6</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270827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Os valores a seguir somente serão informados na DIRF no caso de a empresa ter realizado a retenção na fonte de algum rendimento, ainda que em um único mês do ano-calendário. Caso a empresa não tenha procedido à retenção na fonte de nenhum beneficiário e/ou não tenha efetuado pagamento, crédito emprego ou remessa a residentes ou domiciliados no exterior, não haverá entrega da DIRF 2016 e, consequentemente, não serão informados à Receita Federal do Brasil.</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As pessoas obrigadas a entregar 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deverão informar todos os beneficiários de rendimentos:</a:t>
            </a:r>
          </a:p>
          <a:p>
            <a:pPr algn="just"/>
            <a:endParaRPr lang="pt-BR" sz="1500" b="1" dirty="0">
              <a:solidFill>
                <a:srgbClr val="4A5C61"/>
              </a:solidFill>
              <a:latin typeface="Arial Narrow" pitchFamily="34" charset="0"/>
              <a:cs typeface="Helvetica"/>
            </a:endParaRPr>
          </a:p>
          <a:p>
            <a:pPr marL="342900" indent="-342900" algn="just">
              <a:buFont typeface="+mj-lt"/>
              <a:buAutoNum type="alphaLcParenR"/>
            </a:pPr>
            <a:r>
              <a:rPr lang="pt-BR" sz="1500" b="1" dirty="0" smtClean="0">
                <a:solidFill>
                  <a:srgbClr val="4A5C61"/>
                </a:solidFill>
                <a:latin typeface="Arial Narrow" pitchFamily="34" charset="0"/>
                <a:cs typeface="Helvetica"/>
              </a:rPr>
              <a:t>que </a:t>
            </a:r>
            <a:r>
              <a:rPr lang="pt-BR" sz="1500" b="1" dirty="0">
                <a:solidFill>
                  <a:srgbClr val="4A5C61"/>
                </a:solidFill>
                <a:latin typeface="Arial Narrow" pitchFamily="34" charset="0"/>
                <a:cs typeface="Helvetica"/>
              </a:rPr>
              <a:t>tenham sofrido retenção do imposto sobre a renda ou de contribuições, ainda que em um único mês do </a:t>
            </a:r>
            <a:r>
              <a:rPr lang="pt-BR" sz="1500" b="1" dirty="0" smtClean="0">
                <a:solidFill>
                  <a:srgbClr val="4A5C61"/>
                </a:solidFill>
                <a:latin typeface="Arial Narrow" pitchFamily="34" charset="0"/>
                <a:cs typeface="Helvetica"/>
              </a:rPr>
              <a:t>ano-calendário;</a:t>
            </a:r>
          </a:p>
          <a:p>
            <a:pPr marL="342900" indent="-342900" algn="just">
              <a:buFont typeface="+mj-lt"/>
              <a:buAutoNum type="alphaLcParenR"/>
            </a:pPr>
            <a:r>
              <a:rPr lang="pt-BR" sz="1500" b="1" dirty="0" smtClean="0">
                <a:solidFill>
                  <a:srgbClr val="4A5C61"/>
                </a:solidFill>
                <a:latin typeface="Arial Narrow" pitchFamily="34" charset="0"/>
                <a:cs typeface="Helvetica"/>
              </a:rPr>
              <a:t>do </a:t>
            </a:r>
            <a:r>
              <a:rPr lang="pt-BR" sz="1500" b="1" dirty="0">
                <a:solidFill>
                  <a:srgbClr val="4A5C61"/>
                </a:solidFill>
                <a:latin typeface="Arial Narrow" pitchFamily="34" charset="0"/>
                <a:cs typeface="Helvetica"/>
              </a:rPr>
              <a:t>trabalho assalariado, quando o valor pago durante o ano-calendário for igual ou superior a </a:t>
            </a:r>
            <a:r>
              <a:rPr lang="pt-BR" sz="1500" b="1" dirty="0">
                <a:solidFill>
                  <a:srgbClr val="FF0000"/>
                </a:solidFill>
                <a:latin typeface="Arial Narrow" pitchFamily="34" charset="0"/>
                <a:cs typeface="Helvetica"/>
              </a:rPr>
              <a:t>R$28.123,91</a:t>
            </a:r>
            <a:r>
              <a:rPr lang="pt-BR" sz="1500" b="1" dirty="0">
                <a:solidFill>
                  <a:srgbClr val="4A5C61"/>
                </a:solidFill>
                <a:latin typeface="Arial Narrow" pitchFamily="34" charset="0"/>
                <a:cs typeface="Helvetica"/>
              </a:rPr>
              <a:t> (vinte e oito mil, cento e vinte e três reais e noventa e um </a:t>
            </a:r>
            <a:r>
              <a:rPr lang="pt-BR" sz="1500" b="1" dirty="0" smtClean="0">
                <a:solidFill>
                  <a:srgbClr val="4A5C61"/>
                </a:solidFill>
                <a:latin typeface="Arial Narrow" pitchFamily="34" charset="0"/>
                <a:cs typeface="Helvetica"/>
              </a:rPr>
              <a:t>centavos)</a:t>
            </a:r>
          </a:p>
          <a:p>
            <a:pPr lvl="3" algn="just"/>
            <a:r>
              <a:rPr lang="pt-BR" sz="1400" b="1" dirty="0" smtClean="0">
                <a:solidFill>
                  <a:srgbClr val="4A5C61"/>
                </a:solidFill>
                <a:latin typeface="Arial Narrow" pitchFamily="34" charset="0"/>
                <a:cs typeface="Helvetica"/>
              </a:rPr>
              <a:t>O valor do pró-labore é considerado rendimento do trabalho assalariado.</a:t>
            </a:r>
          </a:p>
          <a:p>
            <a:pPr marL="342900" indent="-342900" algn="just">
              <a:buFont typeface="+mj-lt"/>
              <a:buAutoNum type="alphaLcParenR"/>
            </a:pPr>
            <a:r>
              <a:rPr lang="pt-BR" sz="1500" b="1" dirty="0" smtClean="0">
                <a:solidFill>
                  <a:srgbClr val="4A5C61"/>
                </a:solidFill>
                <a:latin typeface="Arial Narrow" pitchFamily="34" charset="0"/>
                <a:cs typeface="Helvetica"/>
              </a:rPr>
              <a:t>do </a:t>
            </a:r>
            <a:r>
              <a:rPr lang="pt-BR" sz="1500" b="1" dirty="0">
                <a:solidFill>
                  <a:srgbClr val="4A5C61"/>
                </a:solidFill>
                <a:latin typeface="Arial Narrow" pitchFamily="34" charset="0"/>
                <a:cs typeface="Helvetica"/>
              </a:rPr>
              <a:t>trabalho sem vínculo empregatício, de alugueis e de royalties, acima de </a:t>
            </a:r>
            <a:r>
              <a:rPr lang="pt-BR" sz="1500" b="1" dirty="0">
                <a:solidFill>
                  <a:srgbClr val="FF0000"/>
                </a:solidFill>
                <a:latin typeface="Arial Narrow" pitchFamily="34" charset="0"/>
                <a:cs typeface="Helvetica"/>
              </a:rPr>
              <a:t>R$ 6.000,00 </a:t>
            </a:r>
            <a:r>
              <a:rPr lang="pt-BR" sz="1500" b="1" dirty="0">
                <a:solidFill>
                  <a:srgbClr val="4A5C61"/>
                </a:solidFill>
                <a:latin typeface="Arial Narrow" pitchFamily="34" charset="0"/>
                <a:cs typeface="Helvetica"/>
              </a:rPr>
              <a:t>(seis mil reais), pagos durante o ano calendário, ainda que não tenham sofrido retenção do imposto sobre a renda</a:t>
            </a:r>
            <a:r>
              <a:rPr lang="pt-BR" sz="1500" b="1" dirty="0" smtClean="0">
                <a:solidFill>
                  <a:srgbClr val="4A5C61"/>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r>
              <a:rPr lang="pt-BR" sz="1800" b="1" dirty="0" smtClean="0">
                <a:solidFill>
                  <a:srgbClr val="ED9C2E"/>
                </a:solidFill>
                <a:latin typeface="Arial Narrow" pitchFamily="34" charset="0"/>
                <a:cs typeface="Helvetica"/>
              </a:rPr>
              <a:t>Estou </a:t>
            </a:r>
            <a:r>
              <a:rPr lang="pt-BR" sz="1800" b="1" dirty="0">
                <a:solidFill>
                  <a:srgbClr val="ED9C2E"/>
                </a:solidFill>
                <a:latin typeface="Arial Narrow" pitchFamily="34" charset="0"/>
                <a:cs typeface="Helvetica"/>
              </a:rPr>
              <a:t>obrigado a informar beneficiários que não tiveram imposto retido na fonte</a:t>
            </a:r>
            <a:r>
              <a:rPr lang="pt-BR" sz="1800" b="1" dirty="0" smtClean="0">
                <a:solidFill>
                  <a:srgbClr val="ED9C2E"/>
                </a:solidFill>
                <a:latin typeface="Arial Narrow" pitchFamily="34" charset="0"/>
                <a:cs typeface="Helvetica"/>
              </a:rPr>
              <a:t>?</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7</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18" name="Imagem 17"/>
          <p:cNvPicPr>
            <a:picLocks noChangeAspect="1"/>
          </p:cNvPicPr>
          <p:nvPr/>
        </p:nvPicPr>
        <p:blipFill>
          <a:blip r:embed="rId10"/>
          <a:stretch>
            <a:fillRect/>
          </a:stretch>
        </p:blipFill>
        <p:spPr>
          <a:xfrm>
            <a:off x="3779399" y="4632884"/>
            <a:ext cx="818728" cy="276454"/>
          </a:xfrm>
          <a:prstGeom prst="rect">
            <a:avLst/>
          </a:prstGeom>
        </p:spPr>
      </p:pic>
    </p:spTree>
    <p:extLst>
      <p:ext uri="{BB962C8B-B14F-4D97-AF65-F5344CB8AC3E}">
        <p14:creationId xmlns:p14="http://schemas.microsoft.com/office/powerpoint/2010/main" val="1619136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par>
                                <p:cTn id="20" presetID="22" presetClass="entr" presetSubtype="1"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Os valores relativos às deduções a serem informados nas fichas da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devem ser aqueles calculados sobre os rendimentos tributáveis do respectivo mês.</a:t>
            </a:r>
          </a:p>
          <a:p>
            <a:pPr algn="just"/>
            <a:endParaRPr lang="pt-BR" sz="1500" b="1" dirty="0">
              <a:solidFill>
                <a:srgbClr val="4A5C61"/>
              </a:solidFill>
              <a:latin typeface="Arial Narrow" pitchFamily="34" charset="0"/>
              <a:cs typeface="Helvetica"/>
            </a:endParaRPr>
          </a:p>
          <a:p>
            <a:pPr algn="just"/>
            <a:r>
              <a:rPr lang="pt-BR" sz="1500" b="1" dirty="0">
                <a:solidFill>
                  <a:srgbClr val="4A5C61"/>
                </a:solidFill>
                <a:latin typeface="Arial Narrow" pitchFamily="34" charset="0"/>
                <a:cs typeface="Helvetica"/>
              </a:rPr>
              <a:t>Como o imposto de renda retido é apurado pelo regime de caixa, a informação das deduções deve seguir o mesmo critério.</a:t>
            </a:r>
          </a:p>
          <a:p>
            <a:pPr algn="just"/>
            <a:endParaRPr lang="pt-BR" sz="1500" b="1" dirty="0">
              <a:solidFill>
                <a:srgbClr val="4A5C61"/>
              </a:solidFill>
              <a:latin typeface="Arial Narrow" pitchFamily="34" charset="0"/>
              <a:cs typeface="Helvetica"/>
            </a:endParaRPr>
          </a:p>
          <a:p>
            <a:pPr algn="just"/>
            <a:r>
              <a:rPr lang="pt-BR" sz="1500" b="1" u="sng" dirty="0">
                <a:solidFill>
                  <a:srgbClr val="4A5C61"/>
                </a:solidFill>
                <a:latin typeface="Arial Narrow" pitchFamily="34" charset="0"/>
                <a:cs typeface="Helvetica"/>
              </a:rPr>
              <a:t>Exemplo: </a:t>
            </a:r>
            <a:r>
              <a:rPr lang="pt-BR" sz="1500" b="1" dirty="0">
                <a:solidFill>
                  <a:srgbClr val="4A5C61"/>
                </a:solidFill>
                <a:latin typeface="Arial Narrow" pitchFamily="34" charset="0"/>
                <a:cs typeface="Helvetica"/>
              </a:rPr>
              <a:t>Rendimento tributável referente ao mês de fevereiro, pago ao beneficiário em março. Esse rendimento, as respectivas deduções e o imposto retido devem ser informados na linha referente ao mês de março</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Como deve ser informada na DIRF a contribuição previdenciária oficial, já que ela é apurada pelo regime de competência e não pelo regime de caixa, como o imposto de renda </a:t>
            </a:r>
            <a:r>
              <a:rPr lang="pt-BR" sz="1800" b="1" dirty="0" smtClean="0">
                <a:solidFill>
                  <a:srgbClr val="ED9C2E"/>
                </a:solidFill>
                <a:latin typeface="Arial Narrow" pitchFamily="34" charset="0"/>
                <a:cs typeface="Helvetica"/>
              </a:rPr>
              <a:t>retido?</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5"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8</a:t>
            </a:fld>
            <a:endParaRPr lang="pt-BR" sz="900" dirty="0">
              <a:solidFill>
                <a:srgbClr val="019ABE"/>
              </a:solidFill>
            </a:endParaRPr>
          </a:p>
        </p:txBody>
      </p:sp>
      <p:pic>
        <p:nvPicPr>
          <p:cNvPr id="27" name="Picture 27"/>
          <p:cNvPicPr>
            <a:picLocks noChangeAspect="1"/>
          </p:cNvPicPr>
          <p:nvPr/>
        </p:nvPicPr>
        <p:blipFill>
          <a:blip r:embed="rId6"/>
          <a:stretch>
            <a:fillRect/>
          </a:stretch>
        </p:blipFill>
        <p:spPr>
          <a:xfrm>
            <a:off x="2975453" y="724829"/>
            <a:ext cx="150806" cy="200329"/>
          </a:xfrm>
          <a:prstGeom prst="rect">
            <a:avLst/>
          </a:prstGeom>
        </p:spPr>
      </p:pic>
      <p:pic>
        <p:nvPicPr>
          <p:cNvPr id="30" name="Picture 29"/>
          <p:cNvPicPr>
            <a:picLocks noChangeAspect="1"/>
          </p:cNvPicPr>
          <p:nvPr/>
        </p:nvPicPr>
        <p:blipFill>
          <a:blip r:embed="rId6"/>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7">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8"/>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1682585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fundo de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6" y="-2980"/>
            <a:ext cx="12182477" cy="6860980"/>
          </a:xfrm>
          <a:prstGeom prst="rect">
            <a:avLst/>
          </a:prstGeom>
        </p:spPr>
      </p:pic>
      <p:sp>
        <p:nvSpPr>
          <p:cNvPr id="32" name="Retângulo de cantos arredondados 31"/>
          <p:cNvSpPr/>
          <p:nvPr/>
        </p:nvSpPr>
        <p:spPr>
          <a:xfrm>
            <a:off x="2851397" y="1523328"/>
            <a:ext cx="7842521" cy="5057776"/>
          </a:xfrm>
          <a:prstGeom prst="roundRect">
            <a:avLst>
              <a:gd name="adj" fmla="val 441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54" name="Título 2"/>
          <p:cNvSpPr txBox="1">
            <a:spLocks/>
          </p:cNvSpPr>
          <p:nvPr/>
        </p:nvSpPr>
        <p:spPr>
          <a:xfrm>
            <a:off x="3156944" y="1630043"/>
            <a:ext cx="7480967" cy="2986977"/>
          </a:xfrm>
          <a:prstGeom prst="rect">
            <a:avLst/>
          </a:prstGeom>
        </p:spPr>
        <p:txBody>
          <a:bodyPr vert="horz" lIns="121402" tIns="60703" rIns="121402" bIns="60703" rtlCol="0" anchor="t">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500" b="1" dirty="0">
                <a:solidFill>
                  <a:srgbClr val="4A5C61"/>
                </a:solidFill>
                <a:latin typeface="Arial Narrow" pitchFamily="34" charset="0"/>
                <a:cs typeface="Helvetica"/>
              </a:rPr>
              <a:t>O 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de uso obrigatório pelas fontes pagadoras, pessoas físicas e jurídicas, para preenchimento da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ou importação de dados, utilizável em equipamentos da linha PC ou compatíveis, será aprovado por ato do Secretário da Receita Federal do Brasil e disponibilizado pela Secretaria da Receita Federal do Brasil (RFB) em seu sítio na Internet, no endereço </a:t>
            </a:r>
            <a:r>
              <a:rPr lang="pt-BR" sz="1500" b="1" dirty="0">
                <a:solidFill>
                  <a:srgbClr val="4A5C61"/>
                </a:solidFill>
                <a:latin typeface="Arial Narrow" pitchFamily="34" charset="0"/>
                <a:cs typeface="Helvetica"/>
                <a:hlinkClick r:id="rId4"/>
              </a:rPr>
              <a:t>http://www.receita.fazenda.gov.br</a:t>
            </a:r>
            <a:r>
              <a:rPr lang="pt-BR" sz="1500" b="1" dirty="0" smtClean="0">
                <a:solidFill>
                  <a:srgbClr val="4A5C61"/>
                </a:solidFill>
                <a:latin typeface="Arial Narrow" pitchFamily="34" charset="0"/>
                <a:cs typeface="Helvetica"/>
              </a:rPr>
              <a:t>.</a:t>
            </a:r>
          </a:p>
          <a:p>
            <a:pPr algn="just"/>
            <a:endParaRPr lang="pt-BR" sz="1500" b="1" dirty="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O PGD </a:t>
            </a:r>
            <a:r>
              <a:rPr lang="pt-BR" sz="1500" b="1" dirty="0">
                <a:solidFill>
                  <a:srgbClr val="4A5C61"/>
                </a:solidFill>
                <a:latin typeface="Arial Narrow" pitchFamily="34" charset="0"/>
                <a:cs typeface="Helvetica"/>
              </a:rPr>
              <a:t>deverá ser utilizado para apresentação das declarações relativas ao ano-calendário de 2015, bem como das relativas ao ano-calendário de 2016 nos casos de extinção de pessoa jurídica em decorrência de liquidação, incorporação, fusão ou cisão total, e nos casos de pessoas físicas que saírem definitivamente do País e de encerramento de espólio.</a:t>
            </a:r>
          </a:p>
          <a:p>
            <a:pPr algn="just"/>
            <a:endParaRPr lang="pt-BR" sz="1500" b="1" dirty="0" smtClean="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A </a:t>
            </a:r>
            <a:r>
              <a:rPr lang="pt-BR" sz="1500" b="1" dirty="0">
                <a:solidFill>
                  <a:srgbClr val="4A5C61"/>
                </a:solidFill>
                <a:latin typeface="Arial Narrow" pitchFamily="34" charset="0"/>
                <a:cs typeface="Helvetica"/>
              </a:rPr>
              <a:t>utilização do 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gerará arquivo contendo a declaração validada, em condições de transmissão à RFB.</a:t>
            </a:r>
          </a:p>
          <a:p>
            <a:pPr algn="just"/>
            <a:endParaRPr lang="pt-BR" sz="1500" b="1" dirty="0" smtClean="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Cada </a:t>
            </a:r>
            <a:r>
              <a:rPr lang="pt-BR" sz="1500" b="1" dirty="0">
                <a:solidFill>
                  <a:srgbClr val="4A5C61"/>
                </a:solidFill>
                <a:latin typeface="Arial Narrow" pitchFamily="34" charset="0"/>
                <a:cs typeface="Helvetica"/>
              </a:rPr>
              <a:t>arquivo gerado conterá somente uma declaração.</a:t>
            </a:r>
          </a:p>
          <a:p>
            <a:pPr algn="just"/>
            <a:endParaRPr lang="pt-BR" sz="1500" b="1" dirty="0" smtClean="0">
              <a:solidFill>
                <a:srgbClr val="4A5C61"/>
              </a:solidFill>
              <a:latin typeface="Arial Narrow" pitchFamily="34" charset="0"/>
              <a:cs typeface="Helvetica"/>
            </a:endParaRPr>
          </a:p>
          <a:p>
            <a:pPr algn="just"/>
            <a:r>
              <a:rPr lang="pt-BR" sz="1500" b="1" dirty="0" smtClean="0">
                <a:solidFill>
                  <a:srgbClr val="4A5C61"/>
                </a:solidFill>
                <a:latin typeface="Arial Narrow" pitchFamily="34" charset="0"/>
                <a:cs typeface="Helvetica"/>
              </a:rPr>
              <a:t>O </a:t>
            </a:r>
            <a:r>
              <a:rPr lang="pt-BR" sz="1500" b="1" dirty="0">
                <a:solidFill>
                  <a:srgbClr val="4A5C61"/>
                </a:solidFill>
                <a:latin typeface="Arial Narrow" pitchFamily="34" charset="0"/>
                <a:cs typeface="Helvetica"/>
              </a:rPr>
              <a:t>arquivo de texto importado pelo 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2016 que vier a sofrer qualquer tipo de alteração deverá ser novamente submetido ao PGD </a:t>
            </a:r>
            <a:r>
              <a:rPr lang="pt-BR" sz="1500" b="1" dirty="0" err="1">
                <a:solidFill>
                  <a:srgbClr val="4A5C61"/>
                </a:solidFill>
                <a:latin typeface="Arial Narrow" pitchFamily="34" charset="0"/>
                <a:cs typeface="Helvetica"/>
              </a:rPr>
              <a:t>Dirf</a:t>
            </a:r>
            <a:r>
              <a:rPr lang="pt-BR" sz="1500" b="1" dirty="0">
                <a:solidFill>
                  <a:srgbClr val="4A5C61"/>
                </a:solidFill>
                <a:latin typeface="Arial Narrow" pitchFamily="34" charset="0"/>
                <a:cs typeface="Helvetica"/>
              </a:rPr>
              <a:t> </a:t>
            </a:r>
            <a:r>
              <a:rPr lang="pt-BR" sz="1500" b="1" dirty="0" smtClean="0">
                <a:solidFill>
                  <a:srgbClr val="4A5C61"/>
                </a:solidFill>
                <a:latin typeface="Arial Narrow" pitchFamily="34" charset="0"/>
                <a:cs typeface="Helvetica"/>
              </a:rPr>
              <a:t>2016</a:t>
            </a:r>
            <a:endParaRPr lang="en-US" sz="1500" b="1" dirty="0">
              <a:solidFill>
                <a:srgbClr val="4A5C61"/>
              </a:solidFill>
              <a:latin typeface="Arial Narrow" pitchFamily="34" charset="0"/>
              <a:cs typeface="Helvetica"/>
            </a:endParaRPr>
          </a:p>
        </p:txBody>
      </p:sp>
      <p:sp>
        <p:nvSpPr>
          <p:cNvPr id="67" name="Retângulo de cantos arredondados 66"/>
          <p:cNvSpPr/>
          <p:nvPr/>
        </p:nvSpPr>
        <p:spPr>
          <a:xfrm>
            <a:off x="2816963" y="373256"/>
            <a:ext cx="7820948" cy="952482"/>
          </a:xfrm>
          <a:prstGeom prst="roundRect">
            <a:avLst>
              <a:gd name="adj" fmla="val 15181"/>
            </a:avLst>
          </a:prstGeom>
          <a:solidFill>
            <a:srgbClr val="FFFFFF"/>
          </a:solidFill>
          <a:ln>
            <a:solidFill>
              <a:srgbClr val="00A0C0"/>
            </a:solidFill>
          </a:ln>
        </p:spPr>
        <p:style>
          <a:lnRef idx="2">
            <a:schemeClr val="accent1">
              <a:shade val="50000"/>
            </a:schemeClr>
          </a:lnRef>
          <a:fillRef idx="1">
            <a:schemeClr val="accent1"/>
          </a:fillRef>
          <a:effectRef idx="0">
            <a:schemeClr val="accent1"/>
          </a:effectRef>
          <a:fontRef idx="minor">
            <a:schemeClr val="lt1"/>
          </a:fontRef>
        </p:style>
        <p:txBody>
          <a:bodyPr lIns="91280" tIns="45632" rIns="91280" bIns="45632" rtlCol="0" anchor="ctr"/>
          <a:lstStyle/>
          <a:p>
            <a:pPr algn="ctr" defTabSz="913319"/>
            <a:endParaRPr lang="pt-BR" sz="1425">
              <a:solidFill>
                <a:prstClr val="white"/>
              </a:solidFill>
              <a:latin typeface="Calibri"/>
            </a:endParaRPr>
          </a:p>
        </p:txBody>
      </p:sp>
      <p:sp>
        <p:nvSpPr>
          <p:cNvPr id="68" name="Título 2"/>
          <p:cNvSpPr txBox="1">
            <a:spLocks/>
          </p:cNvSpPr>
          <p:nvPr/>
        </p:nvSpPr>
        <p:spPr>
          <a:xfrm>
            <a:off x="3111137" y="466453"/>
            <a:ext cx="7548200" cy="727351"/>
          </a:xfrm>
          <a:prstGeom prst="rect">
            <a:avLst/>
          </a:prstGeom>
        </p:spPr>
        <p:txBody>
          <a:bodyPr vert="horz" lIns="121402" tIns="60703" rIns="121402" bIns="60703" rtlCol="0" anchor="ctr">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just"/>
            <a:r>
              <a:rPr lang="pt-BR" sz="1800" b="1" dirty="0">
                <a:solidFill>
                  <a:srgbClr val="ED9C2E"/>
                </a:solidFill>
                <a:latin typeface="Arial Narrow" pitchFamily="34" charset="0"/>
                <a:cs typeface="Helvetica"/>
              </a:rPr>
              <a:t>PROGRAMA GERADOR DA </a:t>
            </a:r>
            <a:r>
              <a:rPr lang="pt-BR" sz="1800" b="1" dirty="0" smtClean="0">
                <a:solidFill>
                  <a:srgbClr val="ED9C2E"/>
                </a:solidFill>
                <a:latin typeface="Arial Narrow" pitchFamily="34" charset="0"/>
                <a:cs typeface="Helvetica"/>
              </a:rPr>
              <a:t>DIRF</a:t>
            </a:r>
            <a:endParaRPr lang="en-US" sz="1500" b="1" dirty="0">
              <a:solidFill>
                <a:srgbClr val="4A5C61"/>
              </a:solidFill>
              <a:latin typeface="Arial Narrow" pitchFamily="34" charset="0"/>
              <a:cs typeface="Helvetica"/>
            </a:endParaRPr>
          </a:p>
        </p:txBody>
      </p:sp>
      <p:sp>
        <p:nvSpPr>
          <p:cNvPr id="74" name="Título 2"/>
          <p:cNvSpPr txBox="1">
            <a:spLocks/>
          </p:cNvSpPr>
          <p:nvPr/>
        </p:nvSpPr>
        <p:spPr>
          <a:xfrm>
            <a:off x="4762" y="6406941"/>
            <a:ext cx="7833512" cy="443662"/>
          </a:xfrm>
          <a:prstGeom prst="rect">
            <a:avLst/>
          </a:prstGeom>
        </p:spPr>
        <p:txBody>
          <a:bodyPr vert="horz" lIns="121402" tIns="60703" rIns="121402" bIns="60703" rtlCol="0" anchor="b">
            <a:noAutofit/>
          </a:bodyPr>
          <a:lstStyle>
            <a:lvl1pPr algn="ctr" defTabSz="457189" rtl="0" eaLnBrk="1" latinLnBrk="0" hangingPunct="1">
              <a:spcBef>
                <a:spcPct val="0"/>
              </a:spcBef>
              <a:buNone/>
              <a:defRPr sz="2200" b="0" kern="1200">
                <a:solidFill>
                  <a:schemeClr val="bg1"/>
                </a:solidFill>
                <a:latin typeface="Helvetica"/>
                <a:ea typeface="+mj-ea"/>
                <a:cs typeface="+mj-cs"/>
              </a:defRPr>
            </a:lvl1pPr>
          </a:lstStyle>
          <a:p>
            <a:pPr algn="l"/>
            <a:endParaRPr lang="pt-BR" sz="1200" dirty="0">
              <a:solidFill>
                <a:srgbClr val="FF0000"/>
              </a:solidFill>
              <a:latin typeface="Arial Narrow" pitchFamily="34" charset="0"/>
              <a:cs typeface="Helvetica"/>
            </a:endParaRPr>
          </a:p>
        </p:txBody>
      </p:sp>
      <p:pic>
        <p:nvPicPr>
          <p:cNvPr id="82" name="Picture 81" descr="TOTVS_pos.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1942" y="283993"/>
            <a:ext cx="993271" cy="398675"/>
          </a:xfrm>
          <a:prstGeom prst="rect">
            <a:avLst/>
          </a:prstGeom>
        </p:spPr>
      </p:pic>
      <p:pic>
        <p:nvPicPr>
          <p:cNvPr id="83" name="Picture 24"/>
          <p:cNvPicPr>
            <a:picLocks noChangeAspect="1"/>
          </p:cNvPicPr>
          <p:nvPr/>
        </p:nvPicPr>
        <p:blipFill>
          <a:blip r:embed="rId6" cstate="print"/>
          <a:stretch>
            <a:fillRect/>
          </a:stretch>
        </p:blipFill>
        <p:spPr>
          <a:xfrm>
            <a:off x="2181604" y="729578"/>
            <a:ext cx="548717" cy="1794682"/>
          </a:xfrm>
          <a:prstGeom prst="rect">
            <a:avLst/>
          </a:prstGeom>
        </p:spPr>
      </p:pic>
      <p:sp>
        <p:nvSpPr>
          <p:cNvPr id="21" name="Espaço Reservado para Número de Slide 4"/>
          <p:cNvSpPr txBox="1">
            <a:spLocks/>
          </p:cNvSpPr>
          <p:nvPr/>
        </p:nvSpPr>
        <p:spPr>
          <a:xfrm>
            <a:off x="9192341" y="6356758"/>
            <a:ext cx="2842103" cy="364331"/>
          </a:xfrm>
          <a:prstGeom prst="rect">
            <a:avLst/>
          </a:prstGeom>
        </p:spPr>
        <p:txBody>
          <a:bodyPr vert="horz" lIns="68491" tIns="34246" rIns="68491" bIns="34246" rtlCol="0" anchor="ctr"/>
          <a:lstStyle>
            <a:defPPr>
              <a:defRPr lang="en-US"/>
            </a:defPPr>
            <a:lvl1pPr algn="r" defTabSz="725488" rtl="0" fontAlgn="base">
              <a:spcBef>
                <a:spcPct val="0"/>
              </a:spcBef>
              <a:spcAft>
                <a:spcPct val="0"/>
              </a:spcAft>
              <a:defRPr sz="1200" kern="1200">
                <a:solidFill>
                  <a:schemeClr val="tx1">
                    <a:lumMod val="50000"/>
                    <a:lumOff val="50000"/>
                  </a:schemeClr>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a:lstStyle>
          <a:p>
            <a:pPr defTabSz="543413">
              <a:defRPr/>
            </a:pPr>
            <a:fld id="{03940D1D-B147-43FC-A96B-779C25C7BB73}" type="slidenum">
              <a:rPr lang="pt-BR" sz="900">
                <a:solidFill>
                  <a:srgbClr val="019ABE"/>
                </a:solidFill>
              </a:rPr>
              <a:pPr defTabSz="543413">
                <a:defRPr/>
              </a:pPr>
              <a:t>9</a:t>
            </a:fld>
            <a:endParaRPr lang="pt-BR" sz="900" dirty="0">
              <a:solidFill>
                <a:srgbClr val="019ABE"/>
              </a:solidFill>
            </a:endParaRPr>
          </a:p>
        </p:txBody>
      </p:sp>
      <p:pic>
        <p:nvPicPr>
          <p:cNvPr id="27" name="Picture 27"/>
          <p:cNvPicPr>
            <a:picLocks noChangeAspect="1"/>
          </p:cNvPicPr>
          <p:nvPr/>
        </p:nvPicPr>
        <p:blipFill>
          <a:blip r:embed="rId7"/>
          <a:stretch>
            <a:fillRect/>
          </a:stretch>
        </p:blipFill>
        <p:spPr>
          <a:xfrm>
            <a:off x="2975453" y="724829"/>
            <a:ext cx="150806" cy="200329"/>
          </a:xfrm>
          <a:prstGeom prst="rect">
            <a:avLst/>
          </a:prstGeom>
        </p:spPr>
      </p:pic>
      <p:pic>
        <p:nvPicPr>
          <p:cNvPr id="30" name="Picture 29"/>
          <p:cNvPicPr>
            <a:picLocks noChangeAspect="1"/>
          </p:cNvPicPr>
          <p:nvPr/>
        </p:nvPicPr>
        <p:blipFill>
          <a:blip r:embed="rId7"/>
          <a:stretch>
            <a:fillRect/>
          </a:stretch>
        </p:blipFill>
        <p:spPr>
          <a:xfrm>
            <a:off x="3031834" y="1756266"/>
            <a:ext cx="150806" cy="200329"/>
          </a:xfrm>
          <a:prstGeom prst="rect">
            <a:avLst/>
          </a:prstGeom>
        </p:spPr>
      </p:pic>
      <p:grpSp>
        <p:nvGrpSpPr>
          <p:cNvPr id="31" name="Grupo 30"/>
          <p:cNvGrpSpPr/>
          <p:nvPr/>
        </p:nvGrpSpPr>
        <p:grpSpPr>
          <a:xfrm>
            <a:off x="-61110" y="778646"/>
            <a:ext cx="2340671" cy="1745613"/>
            <a:chOff x="7460288" y="1950624"/>
            <a:chExt cx="2513657" cy="2006150"/>
          </a:xfrm>
        </p:grpSpPr>
        <p:pic>
          <p:nvPicPr>
            <p:cNvPr id="34" name="Picture 5" descr="visao_3.png"/>
            <p:cNvPicPr>
              <a:picLocks noChangeAspect="1"/>
            </p:cNvPicPr>
            <p:nvPr/>
          </p:nvPicPr>
          <p:blipFill rotWithShape="1">
            <a:blip r:embed="rId8">
              <a:extLst>
                <a:ext uri="{28A0092B-C50C-407E-A947-70E740481C1C}">
                  <a14:useLocalDpi xmlns:a14="http://schemas.microsoft.com/office/drawing/2010/main" val="0"/>
                </a:ext>
              </a:extLst>
            </a:blip>
            <a:srcRect l="3705" t="29398" r="81071" b="44311"/>
            <a:stretch/>
          </p:blipFill>
          <p:spPr>
            <a:xfrm>
              <a:off x="7588013" y="1950624"/>
              <a:ext cx="2385932" cy="1171458"/>
            </a:xfrm>
            <a:prstGeom prst="rect">
              <a:avLst/>
            </a:prstGeom>
          </p:spPr>
        </p:pic>
        <p:pic>
          <p:nvPicPr>
            <p:cNvPr id="35" name="Picture 5" descr="visao_3.png"/>
            <p:cNvPicPr>
              <a:picLocks noChangeAspect="1"/>
            </p:cNvPicPr>
            <p:nvPr/>
          </p:nvPicPr>
          <p:blipFill rotWithShape="1">
            <a:blip r:embed="rId8">
              <a:extLst>
                <a:ext uri="{28A0092B-C50C-407E-A947-70E740481C1C}">
                  <a14:useLocalDpi xmlns:a14="http://schemas.microsoft.com/office/drawing/2010/main" val="0"/>
                </a:ext>
              </a:extLst>
            </a:blip>
            <a:srcRect l="3705" t="29398" r="81071" b="44311"/>
            <a:stretch/>
          </p:blipFill>
          <p:spPr>
            <a:xfrm rot="10800000">
              <a:off x="7460288" y="2821059"/>
              <a:ext cx="2348247" cy="1135715"/>
            </a:xfrm>
            <a:prstGeom prst="rect">
              <a:avLst/>
            </a:prstGeom>
          </p:spPr>
        </p:pic>
        <p:pic>
          <p:nvPicPr>
            <p:cNvPr id="36" name="Imagem 35"/>
            <p:cNvPicPr>
              <a:picLocks noChangeAspect="1"/>
            </p:cNvPicPr>
            <p:nvPr/>
          </p:nvPicPr>
          <p:blipFill rotWithShape="1">
            <a:blip r:embed="rId9"/>
            <a:srcRect t="7576" r="18554" b="14212"/>
            <a:stretch/>
          </p:blipFill>
          <p:spPr>
            <a:xfrm>
              <a:off x="7701605" y="3109202"/>
              <a:ext cx="1933966" cy="698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m 3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58151" y="2111596"/>
              <a:ext cx="1991849" cy="72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2873836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up)">
                                      <p:cBhvr>
                                        <p:cTn id="1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8" grpId="0"/>
    </p:bld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1798</TotalTime>
  <Words>5343</Words>
  <Application>Microsoft Office PowerPoint</Application>
  <PresentationFormat>Widescreen</PresentationFormat>
  <Paragraphs>501</Paragraphs>
  <Slides>52</Slides>
  <Notes>52</Notes>
  <HiddenSlides>0</HiddenSlides>
  <MMClips>0</MMClips>
  <ScaleCrop>false</ScaleCrop>
  <HeadingPairs>
    <vt:vector size="6" baseType="variant">
      <vt:variant>
        <vt:lpstr>Fontes usadas</vt:lpstr>
      </vt:variant>
      <vt:variant>
        <vt:i4>10</vt:i4>
      </vt:variant>
      <vt:variant>
        <vt:lpstr>Tema</vt:lpstr>
      </vt:variant>
      <vt:variant>
        <vt:i4>1</vt:i4>
      </vt:variant>
      <vt:variant>
        <vt:lpstr>Títulos de slides</vt:lpstr>
      </vt:variant>
      <vt:variant>
        <vt:i4>52</vt:i4>
      </vt:variant>
    </vt:vector>
  </HeadingPairs>
  <TitlesOfParts>
    <vt:vector size="63" baseType="lpstr">
      <vt:lpstr>Arial</vt:lpstr>
      <vt:lpstr>Arial Narrow</vt:lpstr>
      <vt:lpstr>Calibri</vt:lpstr>
      <vt:lpstr>Calibri Light</vt:lpstr>
      <vt:lpstr>Courier New</vt:lpstr>
      <vt:lpstr>Helvetica</vt:lpstr>
      <vt:lpstr>Lucida Grande</vt:lpstr>
      <vt:lpstr>Segoe UI</vt:lpstr>
      <vt:lpstr>Wingdings</vt:lpstr>
      <vt:lpstr>ヒラギノ角ゴ Pro W3</vt:lpstr>
      <vt:lpstr>Tema do Office</vt:lpstr>
      <vt:lpstr>  FEVEREIRO/2016</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CAMPOS DE CADASTRO</vt:lpstr>
      <vt:lpstr>CAMPOS DE CADASTRO</vt:lpstr>
      <vt:lpstr>CAMPOS DE CADASTRO</vt:lpstr>
      <vt:lpstr>CAMPOS DE CADASTRO</vt:lpstr>
      <vt:lpstr>Apresentação do PowerPoint</vt:lpstr>
      <vt:lpstr>EMISSÃO</vt:lpstr>
      <vt:lpstr>EMISSÃO</vt:lpstr>
      <vt:lpstr>EMISSÃO</vt:lpstr>
      <vt:lpstr>EMISSÃO</vt:lpstr>
      <vt:lpstr>EMISSÃO</vt:lpstr>
      <vt:lpstr>EMISSÃO</vt:lpstr>
      <vt:lpstr>Apresentação do PowerPoint</vt:lpstr>
      <vt:lpstr>DICAS E SOLUÇÕES</vt:lpstr>
      <vt:lpstr>DICAS E SOLUÇÕES</vt:lpstr>
      <vt:lpstr>DICAS E SOLUÇÕES</vt:lpstr>
      <vt:lpstr>DICAS E SOLUÇÕES</vt:lpstr>
      <vt:lpstr>DICAS E SOLUÇÕES</vt:lpstr>
      <vt:lpstr>DICAS E SOLUÇÕES</vt:lpstr>
      <vt:lpstr>DICAS E SOLUÇÕES</vt:lpstr>
      <vt:lpstr>Apresentação do PowerPoint</vt:lpstr>
      <vt:lpstr>DIRF</vt:lpstr>
      <vt:lpstr>Apresentação do PowerPoint</vt:lpstr>
      <vt:lpstr>DIRF</vt:lpstr>
      <vt:lpstr>DIRF</vt:lpstr>
      <vt:lpstr>DIRf</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ELISÂNGELA DAMASCO ,  JANEIRO/2015</dc:title>
  <dc:creator>Elisangela Cristina Damasco</dc:creator>
  <cp:lastModifiedBy>Luciana de Freitas Antonio</cp:lastModifiedBy>
  <cp:revision>61</cp:revision>
  <dcterms:created xsi:type="dcterms:W3CDTF">2016-01-19T20:32:24Z</dcterms:created>
  <dcterms:modified xsi:type="dcterms:W3CDTF">2016-02-04T15:43:51Z</dcterms:modified>
</cp:coreProperties>
</file>