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7" r:id="rId2"/>
    <p:sldId id="258" r:id="rId3"/>
    <p:sldId id="259" r:id="rId4"/>
    <p:sldId id="263" r:id="rId5"/>
    <p:sldId id="272" r:id="rId6"/>
    <p:sldId id="314" r:id="rId7"/>
    <p:sldId id="315" r:id="rId8"/>
    <p:sldId id="317" r:id="rId9"/>
    <p:sldId id="270" r:id="rId10"/>
    <p:sldId id="271" r:id="rId11"/>
    <p:sldId id="269" r:id="rId12"/>
    <p:sldId id="294" r:id="rId13"/>
    <p:sldId id="323" r:id="rId14"/>
    <p:sldId id="295" r:id="rId15"/>
    <p:sldId id="326" r:id="rId16"/>
    <p:sldId id="305" r:id="rId17"/>
    <p:sldId id="308" r:id="rId18"/>
    <p:sldId id="309" r:id="rId19"/>
    <p:sldId id="296" r:id="rId20"/>
    <p:sldId id="304" r:id="rId21"/>
    <p:sldId id="306" r:id="rId22"/>
    <p:sldId id="299" r:id="rId23"/>
    <p:sldId id="322" r:id="rId24"/>
    <p:sldId id="311" r:id="rId25"/>
    <p:sldId id="312" r:id="rId26"/>
    <p:sldId id="321" r:id="rId27"/>
    <p:sldId id="324" r:id="rId28"/>
    <p:sldId id="273" r:id="rId29"/>
    <p:sldId id="275" r:id="rId30"/>
    <p:sldId id="329" r:id="rId31"/>
    <p:sldId id="318" r:id="rId32"/>
    <p:sldId id="274" r:id="rId33"/>
    <p:sldId id="319" r:id="rId34"/>
    <p:sldId id="279" r:id="rId35"/>
    <p:sldId id="320" r:id="rId36"/>
    <p:sldId id="280" r:id="rId37"/>
    <p:sldId id="260" r:id="rId38"/>
    <p:sldId id="281" r:id="rId39"/>
    <p:sldId id="283" r:id="rId40"/>
    <p:sldId id="284" r:id="rId41"/>
    <p:sldId id="285" r:id="rId42"/>
    <p:sldId id="286" r:id="rId43"/>
    <p:sldId id="282" r:id="rId44"/>
    <p:sldId id="302" r:id="rId45"/>
    <p:sldId id="303" r:id="rId46"/>
    <p:sldId id="327" r:id="rId47"/>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é Oliveira Trindade" initials="AOT" lastIdx="1" clrIdx="0">
    <p:extLst>
      <p:ext uri="{19B8F6BF-5375-455C-9EA6-DF929625EA0E}">
        <p15:presenceInfo xmlns:p15="http://schemas.microsoft.com/office/powerpoint/2012/main" userId="S-1-5-21-122357091-1196166148-3457567213-121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AF2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6" autoAdjust="0"/>
    <p:restoredTop sz="91513" autoAdjust="0"/>
  </p:normalViewPr>
  <p:slideViewPr>
    <p:cSldViewPr snapToGrid="0">
      <p:cViewPr varScale="1">
        <p:scale>
          <a:sx n="80" d="100"/>
          <a:sy n="80" d="100"/>
        </p:scale>
        <p:origin x="60" y="47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32305E-BDC4-4A2F-83AF-3373AE92F00B}" type="datetimeFigureOut">
              <a:rPr lang="pt-BR" smtClean="0"/>
              <a:t>30/01/2017</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DFFC4B-D78C-495B-8669-17122D9AA6CF}" type="slidenum">
              <a:rPr lang="pt-BR" smtClean="0"/>
              <a:t>‹nº›</a:t>
            </a:fld>
            <a:endParaRPr lang="pt-BR"/>
          </a:p>
        </p:txBody>
      </p:sp>
    </p:spTree>
    <p:extLst>
      <p:ext uri="{BB962C8B-B14F-4D97-AF65-F5344CB8AC3E}">
        <p14:creationId xmlns:p14="http://schemas.microsoft.com/office/powerpoint/2010/main" val="429113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ea typeface="ヒラギノ角ゴ Pro W3" pitchFamily="-84" charset="-128"/>
            </a:endParaRPr>
          </a:p>
        </p:txBody>
      </p:sp>
      <p:sp>
        <p:nvSpPr>
          <p:cNvPr id="15363" name="Slide Number Placeholder 3"/>
          <p:cNvSpPr>
            <a:spLocks noGrp="1"/>
          </p:cNvSpPr>
          <p:nvPr>
            <p:ph type="sldNum" sz="quarter" idx="5"/>
          </p:nvPr>
        </p:nvSpPr>
        <p:spPr bwMode="auto">
          <a:noFill/>
          <a:ln>
            <a:miter lim="800000"/>
            <a:headEnd/>
            <a:tailEnd/>
          </a:ln>
        </p:spPr>
        <p:txBody>
          <a:bodyPr/>
          <a:lstStyle/>
          <a:p>
            <a:fld id="{FE0C5FFE-B865-4CB0-BDE1-F3A4F6F261ED}" type="slidenum">
              <a:rPr lang="en-US"/>
              <a:pPr/>
              <a:t>1</a:t>
            </a:fld>
            <a:endParaRPr lang="en-US"/>
          </a:p>
        </p:txBody>
      </p:sp>
    </p:spTree>
    <p:extLst>
      <p:ext uri="{BB962C8B-B14F-4D97-AF65-F5344CB8AC3E}">
        <p14:creationId xmlns:p14="http://schemas.microsoft.com/office/powerpoint/2010/main" val="2394754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20</a:t>
            </a:fld>
            <a:endParaRPr lang="pt-BR"/>
          </a:p>
        </p:txBody>
      </p:sp>
    </p:spTree>
    <p:extLst>
      <p:ext uri="{BB962C8B-B14F-4D97-AF65-F5344CB8AC3E}">
        <p14:creationId xmlns:p14="http://schemas.microsoft.com/office/powerpoint/2010/main" val="26669972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21</a:t>
            </a:fld>
            <a:endParaRPr lang="pt-BR"/>
          </a:p>
        </p:txBody>
      </p:sp>
    </p:spTree>
    <p:extLst>
      <p:ext uri="{BB962C8B-B14F-4D97-AF65-F5344CB8AC3E}">
        <p14:creationId xmlns:p14="http://schemas.microsoft.com/office/powerpoint/2010/main" val="10431755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23</a:t>
            </a:fld>
            <a:endParaRPr lang="pt-BR"/>
          </a:p>
        </p:txBody>
      </p:sp>
    </p:spTree>
    <p:extLst>
      <p:ext uri="{BB962C8B-B14F-4D97-AF65-F5344CB8AC3E}">
        <p14:creationId xmlns:p14="http://schemas.microsoft.com/office/powerpoint/2010/main" val="20856565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35</a:t>
            </a:fld>
            <a:endParaRPr lang="pt-BR"/>
          </a:p>
        </p:txBody>
      </p:sp>
    </p:spTree>
    <p:extLst>
      <p:ext uri="{BB962C8B-B14F-4D97-AF65-F5344CB8AC3E}">
        <p14:creationId xmlns:p14="http://schemas.microsoft.com/office/powerpoint/2010/main" val="31459881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39</a:t>
            </a:fld>
            <a:endParaRPr lang="pt-BR"/>
          </a:p>
        </p:txBody>
      </p:sp>
    </p:spTree>
    <p:extLst>
      <p:ext uri="{BB962C8B-B14F-4D97-AF65-F5344CB8AC3E}">
        <p14:creationId xmlns:p14="http://schemas.microsoft.com/office/powerpoint/2010/main" val="37894870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ea typeface="ヒラギノ角ゴ Pro W3" pitchFamily="-84" charset="-128"/>
            </a:endParaRPr>
          </a:p>
        </p:txBody>
      </p:sp>
      <p:sp>
        <p:nvSpPr>
          <p:cNvPr id="15363" name="Slide Number Placeholder 3"/>
          <p:cNvSpPr>
            <a:spLocks noGrp="1"/>
          </p:cNvSpPr>
          <p:nvPr>
            <p:ph type="sldNum" sz="quarter" idx="5"/>
          </p:nvPr>
        </p:nvSpPr>
        <p:spPr bwMode="auto">
          <a:noFill/>
          <a:ln>
            <a:miter lim="800000"/>
            <a:headEnd/>
            <a:tailEnd/>
          </a:ln>
        </p:spPr>
        <p:txBody>
          <a:bodyPr/>
          <a:lstStyle/>
          <a:p>
            <a:fld id="{FE0C5FFE-B865-4CB0-BDE1-F3A4F6F261ED}" type="slidenum">
              <a:rPr lang="en-US"/>
              <a:pPr/>
              <a:t>46</a:t>
            </a:fld>
            <a:endParaRPr lang="en-US"/>
          </a:p>
        </p:txBody>
      </p:sp>
    </p:spTree>
    <p:extLst>
      <p:ext uri="{BB962C8B-B14F-4D97-AF65-F5344CB8AC3E}">
        <p14:creationId xmlns:p14="http://schemas.microsoft.com/office/powerpoint/2010/main" val="4250297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6</a:t>
            </a:fld>
            <a:endParaRPr lang="pt-BR"/>
          </a:p>
        </p:txBody>
      </p:sp>
    </p:spTree>
    <p:extLst>
      <p:ext uri="{BB962C8B-B14F-4D97-AF65-F5344CB8AC3E}">
        <p14:creationId xmlns:p14="http://schemas.microsoft.com/office/powerpoint/2010/main" val="4058606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7</a:t>
            </a:fld>
            <a:endParaRPr lang="pt-BR"/>
          </a:p>
        </p:txBody>
      </p:sp>
    </p:spTree>
    <p:extLst>
      <p:ext uri="{BB962C8B-B14F-4D97-AF65-F5344CB8AC3E}">
        <p14:creationId xmlns:p14="http://schemas.microsoft.com/office/powerpoint/2010/main" val="4061888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8</a:t>
            </a:fld>
            <a:endParaRPr lang="pt-BR"/>
          </a:p>
        </p:txBody>
      </p:sp>
    </p:spTree>
    <p:extLst>
      <p:ext uri="{BB962C8B-B14F-4D97-AF65-F5344CB8AC3E}">
        <p14:creationId xmlns:p14="http://schemas.microsoft.com/office/powerpoint/2010/main" val="351554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14</a:t>
            </a:fld>
            <a:endParaRPr lang="pt-BR"/>
          </a:p>
        </p:txBody>
      </p:sp>
    </p:spTree>
    <p:extLst>
      <p:ext uri="{BB962C8B-B14F-4D97-AF65-F5344CB8AC3E}">
        <p14:creationId xmlns:p14="http://schemas.microsoft.com/office/powerpoint/2010/main" val="2562502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15</a:t>
            </a:fld>
            <a:endParaRPr lang="pt-BR"/>
          </a:p>
        </p:txBody>
      </p:sp>
    </p:spTree>
    <p:extLst>
      <p:ext uri="{BB962C8B-B14F-4D97-AF65-F5344CB8AC3E}">
        <p14:creationId xmlns:p14="http://schemas.microsoft.com/office/powerpoint/2010/main" val="33812350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16</a:t>
            </a:fld>
            <a:endParaRPr lang="pt-BR"/>
          </a:p>
        </p:txBody>
      </p:sp>
    </p:spTree>
    <p:extLst>
      <p:ext uri="{BB962C8B-B14F-4D97-AF65-F5344CB8AC3E}">
        <p14:creationId xmlns:p14="http://schemas.microsoft.com/office/powerpoint/2010/main" val="36890658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17</a:t>
            </a:fld>
            <a:endParaRPr lang="pt-BR"/>
          </a:p>
        </p:txBody>
      </p:sp>
    </p:spTree>
    <p:extLst>
      <p:ext uri="{BB962C8B-B14F-4D97-AF65-F5344CB8AC3E}">
        <p14:creationId xmlns:p14="http://schemas.microsoft.com/office/powerpoint/2010/main" val="1277142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18</a:t>
            </a:fld>
            <a:endParaRPr lang="pt-BR"/>
          </a:p>
        </p:txBody>
      </p:sp>
    </p:spTree>
    <p:extLst>
      <p:ext uri="{BB962C8B-B14F-4D97-AF65-F5344CB8AC3E}">
        <p14:creationId xmlns:p14="http://schemas.microsoft.com/office/powerpoint/2010/main" val="10531352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BR" smtClean="0"/>
              <a:t>Clique para editar o título mestre</a:t>
            </a:r>
            <a:endParaRPr lang="pt-B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23A264E1-6584-414A-A1D7-2C8244F1F4BB}" type="datetimeFigureOut">
              <a:rPr lang="pt-BR" smtClean="0"/>
              <a:t>30/01/2017</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64231A18-75CF-412A-B0B7-D6F009AED5B7}" type="slidenum">
              <a:rPr lang="pt-BR" smtClean="0"/>
              <a:t>‹nº›</a:t>
            </a:fld>
            <a:endParaRPr lang="pt-BR"/>
          </a:p>
        </p:txBody>
      </p:sp>
    </p:spTree>
    <p:extLst>
      <p:ext uri="{BB962C8B-B14F-4D97-AF65-F5344CB8AC3E}">
        <p14:creationId xmlns:p14="http://schemas.microsoft.com/office/powerpoint/2010/main" val="797475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23A264E1-6584-414A-A1D7-2C8244F1F4BB}" type="datetimeFigureOut">
              <a:rPr lang="pt-BR" smtClean="0"/>
              <a:t>30/01/2017</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64231A18-75CF-412A-B0B7-D6F009AED5B7}" type="slidenum">
              <a:rPr lang="pt-BR" smtClean="0"/>
              <a:t>‹nº›</a:t>
            </a:fld>
            <a:endParaRPr lang="pt-BR"/>
          </a:p>
        </p:txBody>
      </p:sp>
    </p:spTree>
    <p:extLst>
      <p:ext uri="{BB962C8B-B14F-4D97-AF65-F5344CB8AC3E}">
        <p14:creationId xmlns:p14="http://schemas.microsoft.com/office/powerpoint/2010/main" val="2063099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23A264E1-6584-414A-A1D7-2C8244F1F4BB}" type="datetimeFigureOut">
              <a:rPr lang="pt-BR" smtClean="0"/>
              <a:t>30/01/2017</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64231A18-75CF-412A-B0B7-D6F009AED5B7}" type="slidenum">
              <a:rPr lang="pt-BR" smtClean="0"/>
              <a:t>‹nº›</a:t>
            </a:fld>
            <a:endParaRPr lang="pt-BR"/>
          </a:p>
        </p:txBody>
      </p:sp>
    </p:spTree>
    <p:extLst>
      <p:ext uri="{BB962C8B-B14F-4D97-AF65-F5344CB8AC3E}">
        <p14:creationId xmlns:p14="http://schemas.microsoft.com/office/powerpoint/2010/main" val="10553453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5516884" y="3539729"/>
            <a:ext cx="6040201" cy="322659"/>
          </a:xfrm>
          <a:prstGeom prst="rect">
            <a:avLst/>
          </a:prstGeom>
        </p:spPr>
        <p:txBody>
          <a:bodyPr anchor="ctr"/>
          <a:lstStyle>
            <a:lvl1pPr algn="r">
              <a:defRPr sz="1650" b="1">
                <a:solidFill>
                  <a:srgbClr val="1CB5C5"/>
                </a:solidFill>
                <a:latin typeface="Arial Narrow"/>
                <a:cs typeface="Arial Narrow"/>
              </a:defRPr>
            </a:lvl1pPr>
          </a:lstStyle>
          <a:p>
            <a:r>
              <a:rPr lang="en-US" dirty="0" smtClean="0"/>
              <a:t>NOME SOBRENOME, MÊS ANO</a:t>
            </a:r>
            <a:endParaRPr lang="en-US" dirty="0"/>
          </a:p>
        </p:txBody>
      </p:sp>
      <p:sp>
        <p:nvSpPr>
          <p:cNvPr id="5" name="Text Placeholder 2"/>
          <p:cNvSpPr>
            <a:spLocks noGrp="1"/>
          </p:cNvSpPr>
          <p:nvPr>
            <p:ph type="body" idx="13" hasCustomPrompt="1"/>
          </p:nvPr>
        </p:nvSpPr>
        <p:spPr>
          <a:xfrm>
            <a:off x="5516884" y="998935"/>
            <a:ext cx="6040201" cy="1833241"/>
          </a:xfrm>
          <a:prstGeom prst="rect">
            <a:avLst/>
          </a:prstGeom>
        </p:spPr>
        <p:txBody>
          <a:bodyPr anchor="t"/>
          <a:lstStyle>
            <a:lvl1pPr marL="0" indent="0" algn="r">
              <a:buNone/>
              <a:defRPr sz="4650" b="0">
                <a:solidFill>
                  <a:schemeClr val="bg1"/>
                </a:solidFill>
                <a:latin typeface="Arial Narrow"/>
                <a:cs typeface="Arial Narrow"/>
              </a:defRPr>
            </a:lvl1pPr>
            <a:lvl2pPr marL="544148" indent="0">
              <a:buNone/>
              <a:defRPr sz="2400" b="1"/>
            </a:lvl2pPr>
            <a:lvl3pPr marL="1088296" indent="0">
              <a:buNone/>
              <a:defRPr sz="2175" b="1"/>
            </a:lvl3pPr>
            <a:lvl4pPr marL="1632444" indent="0">
              <a:buNone/>
              <a:defRPr sz="1875" b="1"/>
            </a:lvl4pPr>
            <a:lvl5pPr marL="2176592" indent="0">
              <a:buNone/>
              <a:defRPr sz="1875" b="1"/>
            </a:lvl5pPr>
            <a:lvl6pPr marL="2720740" indent="0">
              <a:buNone/>
              <a:defRPr sz="1875" b="1"/>
            </a:lvl6pPr>
            <a:lvl7pPr marL="3264888" indent="0">
              <a:buNone/>
              <a:defRPr sz="1875" b="1"/>
            </a:lvl7pPr>
            <a:lvl8pPr marL="3809036" indent="0">
              <a:buNone/>
              <a:defRPr sz="1875" b="1"/>
            </a:lvl8pPr>
            <a:lvl9pPr marL="4353184" indent="0">
              <a:buNone/>
              <a:defRPr sz="1875" b="1"/>
            </a:lvl9pPr>
          </a:lstStyle>
          <a:p>
            <a:pPr lvl="0"/>
            <a:r>
              <a:rPr lang="en-US" dirty="0" smtClean="0"/>
              <a:t>CLICK TO EDIT TITLE</a:t>
            </a:r>
          </a:p>
        </p:txBody>
      </p:sp>
    </p:spTree>
    <p:extLst>
      <p:ext uri="{BB962C8B-B14F-4D97-AF65-F5344CB8AC3E}">
        <p14:creationId xmlns:p14="http://schemas.microsoft.com/office/powerpoint/2010/main" val="8316696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Index">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5" name="Picture 10"/>
          <p:cNvPicPr>
            <a:picLocks noChangeAspect="1"/>
          </p:cNvPicPr>
          <p:nvPr userDrawn="1"/>
        </p:nvPicPr>
        <p:blipFill>
          <a:blip r:embed="rId3"/>
          <a:srcRect/>
          <a:stretch>
            <a:fillRect/>
          </a:stretch>
        </p:blipFill>
        <p:spPr bwMode="auto">
          <a:xfrm>
            <a:off x="4227180" y="1388269"/>
            <a:ext cx="1486481" cy="1524000"/>
          </a:xfrm>
          <a:prstGeom prst="rect">
            <a:avLst/>
          </a:prstGeom>
          <a:noFill/>
          <a:ln w="9525">
            <a:noFill/>
            <a:miter lim="800000"/>
            <a:headEnd/>
            <a:tailEnd/>
          </a:ln>
        </p:spPr>
      </p:pic>
      <p:sp>
        <p:nvSpPr>
          <p:cNvPr id="9" name="Content Placeholder 2"/>
          <p:cNvSpPr>
            <a:spLocks noGrp="1"/>
          </p:cNvSpPr>
          <p:nvPr>
            <p:ph idx="1" hasCustomPrompt="1"/>
          </p:nvPr>
        </p:nvSpPr>
        <p:spPr>
          <a:xfrm>
            <a:off x="6096000" y="3429000"/>
            <a:ext cx="5141601" cy="3062447"/>
          </a:xfrm>
          <a:prstGeom prst="rect">
            <a:avLst/>
          </a:prstGeom>
        </p:spPr>
        <p:txBody>
          <a:bodyPr/>
          <a:lstStyle>
            <a:lvl1pPr marL="342900" indent="-342900">
              <a:spcBef>
                <a:spcPts val="38"/>
              </a:spcBef>
              <a:buFont typeface="+mj-lt"/>
              <a:buAutoNum type="arabicPeriod"/>
              <a:defRPr sz="1650" b="0" i="0" baseline="0">
                <a:solidFill>
                  <a:srgbClr val="4A5C61"/>
                </a:solidFill>
                <a:latin typeface="Arial Narrow"/>
                <a:cs typeface="Arial Narrow"/>
              </a:defRPr>
            </a:lvl1pPr>
            <a:lvl2pPr marL="929878" indent="-385763">
              <a:buSzPct val="100000"/>
              <a:buFont typeface="+mj-lt"/>
              <a:buAutoNum type="arabicPeriod"/>
              <a:defRPr sz="2100">
                <a:solidFill>
                  <a:srgbClr val="4A5C61"/>
                </a:solidFill>
                <a:latin typeface="Arial Narrow"/>
                <a:cs typeface="Arial Narrow"/>
              </a:defRPr>
            </a:lvl2pPr>
            <a:lvl3pPr marL="1473994" indent="-385763">
              <a:buFont typeface="+mj-lt"/>
              <a:buAutoNum type="arabicPeriod"/>
              <a:defRPr sz="2100">
                <a:solidFill>
                  <a:srgbClr val="4A5C61"/>
                </a:solidFill>
                <a:latin typeface="Arial Narrow"/>
                <a:cs typeface="Arial Narrow"/>
              </a:defRPr>
            </a:lvl3pPr>
            <a:lvl4pPr marL="2018110" indent="-385763">
              <a:buSzPct val="70000"/>
              <a:buFont typeface="+mj-lt"/>
              <a:buAutoNum type="arabicPeriod"/>
              <a:defRPr sz="2100">
                <a:solidFill>
                  <a:srgbClr val="4A5C61"/>
                </a:solidFill>
                <a:latin typeface="Arial Narrow"/>
                <a:cs typeface="Arial Narrow"/>
              </a:defRPr>
            </a:lvl4pPr>
            <a:lvl5pPr marL="2562225" indent="-385763">
              <a:buFont typeface="+mj-lt"/>
              <a:buAutoNum type="arabicPeriod"/>
              <a:defRPr sz="2100">
                <a:solidFill>
                  <a:srgbClr val="4A5C61"/>
                </a:solidFill>
                <a:latin typeface="Arial Narrow"/>
                <a:cs typeface="Arial Narrow"/>
              </a:defRPr>
            </a:lvl5pPr>
          </a:lstStyle>
          <a:p>
            <a:pPr lvl="0"/>
            <a:r>
              <a:rPr lang="en-US" dirty="0" smtClean="0"/>
              <a:t>CLICK TO EDIT TEXT</a:t>
            </a:r>
          </a:p>
          <a:p>
            <a:pPr lvl="0"/>
            <a:endParaRPr lang="en-US" dirty="0" smtClean="0"/>
          </a:p>
        </p:txBody>
      </p:sp>
      <p:sp>
        <p:nvSpPr>
          <p:cNvPr id="11" name="Text Placeholder 2"/>
          <p:cNvSpPr>
            <a:spLocks noGrp="1"/>
          </p:cNvSpPr>
          <p:nvPr>
            <p:ph type="body" idx="13" hasCustomPrompt="1"/>
          </p:nvPr>
        </p:nvSpPr>
        <p:spPr>
          <a:xfrm>
            <a:off x="6096000" y="998935"/>
            <a:ext cx="3955977" cy="2259320"/>
          </a:xfrm>
          <a:prstGeom prst="rect">
            <a:avLst/>
          </a:prstGeom>
        </p:spPr>
        <p:txBody>
          <a:bodyPr anchor="t"/>
          <a:lstStyle>
            <a:lvl1pPr marL="0" indent="0">
              <a:buNone/>
              <a:defRPr sz="4650" b="0">
                <a:solidFill>
                  <a:srgbClr val="00739C"/>
                </a:solidFill>
                <a:latin typeface="Arial Narrow"/>
                <a:cs typeface="Arial Narrow"/>
              </a:defRPr>
            </a:lvl1pPr>
            <a:lvl2pPr marL="544148" indent="0">
              <a:buNone/>
              <a:defRPr sz="2400" b="1"/>
            </a:lvl2pPr>
            <a:lvl3pPr marL="1088296" indent="0">
              <a:buNone/>
              <a:defRPr sz="2175" b="1"/>
            </a:lvl3pPr>
            <a:lvl4pPr marL="1632444" indent="0">
              <a:buNone/>
              <a:defRPr sz="1875" b="1"/>
            </a:lvl4pPr>
            <a:lvl5pPr marL="2176592" indent="0">
              <a:buNone/>
              <a:defRPr sz="1875" b="1"/>
            </a:lvl5pPr>
            <a:lvl6pPr marL="2720740" indent="0">
              <a:buNone/>
              <a:defRPr sz="1875" b="1"/>
            </a:lvl6pPr>
            <a:lvl7pPr marL="3264888" indent="0">
              <a:buNone/>
              <a:defRPr sz="1875" b="1"/>
            </a:lvl7pPr>
            <a:lvl8pPr marL="3809036" indent="0">
              <a:buNone/>
              <a:defRPr sz="1875" b="1"/>
            </a:lvl8pPr>
            <a:lvl9pPr marL="4353184" indent="0">
              <a:buNone/>
              <a:defRPr sz="1875" b="1"/>
            </a:lvl9pPr>
          </a:lstStyle>
          <a:p>
            <a:pPr lvl="0"/>
            <a:r>
              <a:rPr lang="en-US" dirty="0" smtClean="0"/>
              <a:t>HOJE FALAREMOS SOBRE</a:t>
            </a:r>
          </a:p>
        </p:txBody>
      </p:sp>
    </p:spTree>
    <p:extLst>
      <p:ext uri="{BB962C8B-B14F-4D97-AF65-F5344CB8AC3E}">
        <p14:creationId xmlns:p14="http://schemas.microsoft.com/office/powerpoint/2010/main" val="18359048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hapter_2">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Picture Placeholder 9"/>
          <p:cNvSpPr>
            <a:spLocks noGrp="1"/>
          </p:cNvSpPr>
          <p:nvPr>
            <p:ph type="pic" sz="quarter" idx="15" hasCustomPrompt="1"/>
          </p:nvPr>
        </p:nvSpPr>
        <p:spPr>
          <a:xfrm>
            <a:off x="6069796" y="2027648"/>
            <a:ext cx="1001693" cy="1001301"/>
          </a:xfrm>
          <a:prstGeom prst="rect">
            <a:avLst/>
          </a:prstGeom>
        </p:spPr>
        <p:txBody>
          <a:bodyPr vert="horz" anchor="ctr"/>
          <a:lstStyle>
            <a:lvl1pPr marL="0" indent="0" algn="ctr">
              <a:buNone/>
              <a:defRPr sz="825">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r>
              <a:rPr lang="en-US" dirty="0" err="1" smtClean="0"/>
              <a:t>disponível</a:t>
            </a:r>
            <a:r>
              <a:rPr lang="en-US" dirty="0" smtClean="0"/>
              <a:t> no </a:t>
            </a:r>
            <a:r>
              <a:rPr lang="en-US" dirty="0" err="1" smtClean="0"/>
              <a:t>Guia</a:t>
            </a:r>
            <a:r>
              <a:rPr lang="en-US" dirty="0" smtClean="0"/>
              <a:t> de </a:t>
            </a:r>
            <a:r>
              <a:rPr lang="en-US" dirty="0" err="1" smtClean="0"/>
              <a:t>Uso</a:t>
            </a:r>
            <a:r>
              <a:rPr lang="en-US" dirty="0" smtClean="0"/>
              <a:t> do PPT</a:t>
            </a:r>
            <a:endParaRPr lang="en-US" dirty="0"/>
          </a:p>
        </p:txBody>
      </p:sp>
      <p:sp>
        <p:nvSpPr>
          <p:cNvPr id="5" name="Title 1"/>
          <p:cNvSpPr>
            <a:spLocks noGrp="1"/>
          </p:cNvSpPr>
          <p:nvPr>
            <p:ph type="title" hasCustomPrompt="1"/>
          </p:nvPr>
        </p:nvSpPr>
        <p:spPr>
          <a:xfrm>
            <a:off x="6096000" y="3429000"/>
            <a:ext cx="6096000" cy="553641"/>
          </a:xfrm>
          <a:prstGeom prst="rect">
            <a:avLst/>
          </a:prstGeom>
        </p:spPr>
        <p:txBody>
          <a:bodyPr anchor="t"/>
          <a:lstStyle>
            <a:lvl1pPr algn="l">
              <a:defRPr sz="3000">
                <a:solidFill>
                  <a:schemeClr val="bg1"/>
                </a:solidFill>
                <a:latin typeface="Arial Narrow"/>
                <a:cs typeface="Arial Narrow"/>
              </a:defRPr>
            </a:lvl1pPr>
          </a:lstStyle>
          <a:p>
            <a:r>
              <a:rPr lang="en-US" dirty="0" smtClean="0"/>
              <a:t>CLICK TO EDIT CHAPTER</a:t>
            </a:r>
            <a:endParaRPr lang="en-US" dirty="0"/>
          </a:p>
        </p:txBody>
      </p:sp>
    </p:spTree>
    <p:extLst>
      <p:ext uri="{BB962C8B-B14F-4D97-AF65-F5344CB8AC3E}">
        <p14:creationId xmlns:p14="http://schemas.microsoft.com/office/powerpoint/2010/main" val="1587142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ntent">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8" name="Picture 7" descr="TOTVS_pos.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17498" y="283980"/>
            <a:ext cx="994047" cy="398675"/>
          </a:xfrm>
          <a:prstGeom prst="rect">
            <a:avLst/>
          </a:prstGeom>
        </p:spPr>
      </p:pic>
      <p:sp>
        <p:nvSpPr>
          <p:cNvPr id="11" name="Title 1"/>
          <p:cNvSpPr>
            <a:spLocks noGrp="1"/>
          </p:cNvSpPr>
          <p:nvPr>
            <p:ph type="title" hasCustomPrompt="1"/>
          </p:nvPr>
        </p:nvSpPr>
        <p:spPr>
          <a:xfrm>
            <a:off x="3848412" y="283979"/>
            <a:ext cx="7892061" cy="419100"/>
          </a:xfrm>
          <a:prstGeom prst="rect">
            <a:avLst/>
          </a:prstGeom>
        </p:spPr>
        <p:txBody>
          <a:bodyPr anchor="t"/>
          <a:lstStyle>
            <a:lvl1pPr algn="r">
              <a:defRPr sz="2400" b="1">
                <a:solidFill>
                  <a:srgbClr val="4A5C61"/>
                </a:solidFill>
                <a:latin typeface="Arial Narrow"/>
                <a:cs typeface="Arial Narrow"/>
              </a:defRPr>
            </a:lvl1pPr>
          </a:lstStyle>
          <a:p>
            <a:r>
              <a:rPr lang="en-US" dirty="0" smtClean="0"/>
              <a:t>CLICK TO EDIT TITLE</a:t>
            </a:r>
            <a:endParaRPr lang="en-US" dirty="0"/>
          </a:p>
        </p:txBody>
      </p:sp>
      <p:sp>
        <p:nvSpPr>
          <p:cNvPr id="12" name="Text Placeholder 2"/>
          <p:cNvSpPr>
            <a:spLocks noGrp="1"/>
          </p:cNvSpPr>
          <p:nvPr>
            <p:ph type="body" idx="13" hasCustomPrompt="1"/>
          </p:nvPr>
        </p:nvSpPr>
        <p:spPr>
          <a:xfrm>
            <a:off x="451527" y="881350"/>
            <a:ext cx="2771831" cy="639762"/>
          </a:xfrm>
          <a:prstGeom prst="rect">
            <a:avLst/>
          </a:prstGeom>
        </p:spPr>
        <p:txBody>
          <a:bodyPr anchor="t"/>
          <a:lstStyle>
            <a:lvl1pPr marL="0" indent="0">
              <a:buNone/>
              <a:defRPr sz="1800" b="0">
                <a:solidFill>
                  <a:srgbClr val="00739C"/>
                </a:solidFill>
                <a:latin typeface="Arial Narrow"/>
                <a:cs typeface="Arial Narrow"/>
              </a:defRPr>
            </a:lvl1pPr>
            <a:lvl2pPr marL="544148" indent="0">
              <a:buNone/>
              <a:defRPr sz="2400" b="1"/>
            </a:lvl2pPr>
            <a:lvl3pPr marL="1088296" indent="0">
              <a:buNone/>
              <a:defRPr sz="2175" b="1"/>
            </a:lvl3pPr>
            <a:lvl4pPr marL="1632444" indent="0">
              <a:buNone/>
              <a:defRPr sz="1875" b="1"/>
            </a:lvl4pPr>
            <a:lvl5pPr marL="2176592" indent="0">
              <a:buNone/>
              <a:defRPr sz="1875" b="1"/>
            </a:lvl5pPr>
            <a:lvl6pPr marL="2720740" indent="0">
              <a:buNone/>
              <a:defRPr sz="1875" b="1"/>
            </a:lvl6pPr>
            <a:lvl7pPr marL="3264888" indent="0">
              <a:buNone/>
              <a:defRPr sz="1875" b="1"/>
            </a:lvl7pPr>
            <a:lvl8pPr marL="3809036" indent="0">
              <a:buNone/>
              <a:defRPr sz="1875" b="1"/>
            </a:lvl8pPr>
            <a:lvl9pPr marL="4353184" indent="0">
              <a:buNone/>
              <a:defRPr sz="1875" b="1"/>
            </a:lvl9pPr>
          </a:lstStyle>
          <a:p>
            <a:pPr lvl="0"/>
            <a:r>
              <a:rPr lang="en-US" dirty="0" smtClean="0"/>
              <a:t>CLICK TO EDIT SUBTITLE</a:t>
            </a:r>
          </a:p>
        </p:txBody>
      </p:sp>
      <p:sp>
        <p:nvSpPr>
          <p:cNvPr id="13" name="Content Placeholder 2"/>
          <p:cNvSpPr>
            <a:spLocks noGrp="1"/>
          </p:cNvSpPr>
          <p:nvPr>
            <p:ph idx="14"/>
          </p:nvPr>
        </p:nvSpPr>
        <p:spPr>
          <a:xfrm>
            <a:off x="3848412" y="1568146"/>
            <a:ext cx="7892061" cy="4993989"/>
          </a:xfrm>
          <a:prstGeom prst="rect">
            <a:avLst/>
          </a:prstGeom>
        </p:spPr>
        <p:txBody>
          <a:bodyPr/>
          <a:lstStyle>
            <a:lvl1pPr marL="0" indent="0">
              <a:buFontTx/>
              <a:buNone/>
              <a:defRPr sz="2100">
                <a:solidFill>
                  <a:srgbClr val="4A5C61"/>
                </a:solidFill>
                <a:latin typeface="Arial Narrow"/>
                <a:cs typeface="Arial Narrow"/>
              </a:defRPr>
            </a:lvl1pPr>
            <a:lvl2pPr marL="883444" indent="-339329">
              <a:buSzPct val="100000"/>
              <a:buFont typeface="Arial"/>
              <a:buChar char="•"/>
              <a:defRPr sz="2100">
                <a:solidFill>
                  <a:srgbClr val="4A5C61"/>
                </a:solidFill>
                <a:latin typeface="Arial Narrow"/>
                <a:cs typeface="Arial Narrow"/>
              </a:defRPr>
            </a:lvl2pPr>
            <a:lvl3pPr marL="1359694" indent="-271463">
              <a:buSzPct val="70000"/>
              <a:buFont typeface="Courier New"/>
              <a:buChar char="o"/>
              <a:defRPr sz="2100">
                <a:solidFill>
                  <a:srgbClr val="4A5C61"/>
                </a:solidFill>
                <a:latin typeface="Arial Narrow"/>
                <a:cs typeface="Arial Narrow"/>
              </a:defRPr>
            </a:lvl3pPr>
            <a:lvl4pPr marL="1903810" indent="-271463">
              <a:buSzPct val="100000"/>
              <a:buFont typeface="Lucida Grande"/>
              <a:buChar char="–"/>
              <a:defRPr sz="2100">
                <a:solidFill>
                  <a:srgbClr val="4A5C61"/>
                </a:solidFill>
                <a:latin typeface="Arial Narrow"/>
                <a:cs typeface="Arial Narrow"/>
              </a:defRPr>
            </a:lvl4pPr>
            <a:lvl5pPr>
              <a:defRPr sz="2100">
                <a:solidFill>
                  <a:srgbClr val="4A5C61"/>
                </a:solidFill>
                <a:latin typeface="Arial Narrow"/>
                <a:cs typeface="Arial Narrow"/>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1813129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23A264E1-6584-414A-A1D7-2C8244F1F4BB}" type="datetimeFigureOut">
              <a:rPr lang="pt-BR" smtClean="0"/>
              <a:t>30/01/2017</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64231A18-75CF-412A-B0B7-D6F009AED5B7}" type="slidenum">
              <a:rPr lang="pt-BR" smtClean="0"/>
              <a:t>‹nº›</a:t>
            </a:fld>
            <a:endParaRPr lang="pt-BR"/>
          </a:p>
        </p:txBody>
      </p:sp>
    </p:spTree>
    <p:extLst>
      <p:ext uri="{BB962C8B-B14F-4D97-AF65-F5344CB8AC3E}">
        <p14:creationId xmlns:p14="http://schemas.microsoft.com/office/powerpoint/2010/main" val="3324267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smtClean="0"/>
              <a:t>Clique para editar o título mestre</a:t>
            </a:r>
            <a:endParaRPr lang="pt-B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p>
            <a:fld id="{23A264E1-6584-414A-A1D7-2C8244F1F4BB}" type="datetimeFigureOut">
              <a:rPr lang="pt-BR" smtClean="0"/>
              <a:t>30/01/2017</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64231A18-75CF-412A-B0B7-D6F009AED5B7}" type="slidenum">
              <a:rPr lang="pt-BR" smtClean="0"/>
              <a:t>‹nº›</a:t>
            </a:fld>
            <a:endParaRPr lang="pt-BR"/>
          </a:p>
        </p:txBody>
      </p:sp>
    </p:spTree>
    <p:extLst>
      <p:ext uri="{BB962C8B-B14F-4D97-AF65-F5344CB8AC3E}">
        <p14:creationId xmlns:p14="http://schemas.microsoft.com/office/powerpoint/2010/main" val="1057145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838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172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23A264E1-6584-414A-A1D7-2C8244F1F4BB}" type="datetimeFigureOut">
              <a:rPr lang="pt-BR" smtClean="0"/>
              <a:t>30/01/2017</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64231A18-75CF-412A-B0B7-D6F009AED5B7}" type="slidenum">
              <a:rPr lang="pt-BR" smtClean="0"/>
              <a:t>‹nº›</a:t>
            </a:fld>
            <a:endParaRPr lang="pt-BR"/>
          </a:p>
        </p:txBody>
      </p:sp>
    </p:spTree>
    <p:extLst>
      <p:ext uri="{BB962C8B-B14F-4D97-AF65-F5344CB8AC3E}">
        <p14:creationId xmlns:p14="http://schemas.microsoft.com/office/powerpoint/2010/main" val="941358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smtClean="0"/>
              <a:t>Clique para editar o título mestre</a:t>
            </a:r>
            <a:endParaRPr lang="pt-B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23A264E1-6584-414A-A1D7-2C8244F1F4BB}" type="datetimeFigureOut">
              <a:rPr lang="pt-BR" smtClean="0"/>
              <a:t>30/01/2017</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64231A18-75CF-412A-B0B7-D6F009AED5B7}" type="slidenum">
              <a:rPr lang="pt-BR" smtClean="0"/>
              <a:t>‹nº›</a:t>
            </a:fld>
            <a:endParaRPr lang="pt-BR"/>
          </a:p>
        </p:txBody>
      </p:sp>
    </p:spTree>
    <p:extLst>
      <p:ext uri="{BB962C8B-B14F-4D97-AF65-F5344CB8AC3E}">
        <p14:creationId xmlns:p14="http://schemas.microsoft.com/office/powerpoint/2010/main" val="2093716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23A264E1-6584-414A-A1D7-2C8244F1F4BB}" type="datetimeFigureOut">
              <a:rPr lang="pt-BR" smtClean="0"/>
              <a:t>30/01/2017</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64231A18-75CF-412A-B0B7-D6F009AED5B7}" type="slidenum">
              <a:rPr lang="pt-BR" smtClean="0"/>
              <a:t>‹nº›</a:t>
            </a:fld>
            <a:endParaRPr lang="pt-BR"/>
          </a:p>
        </p:txBody>
      </p:sp>
    </p:spTree>
    <p:extLst>
      <p:ext uri="{BB962C8B-B14F-4D97-AF65-F5344CB8AC3E}">
        <p14:creationId xmlns:p14="http://schemas.microsoft.com/office/powerpoint/2010/main" val="456194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23A264E1-6584-414A-A1D7-2C8244F1F4BB}" type="datetimeFigureOut">
              <a:rPr lang="pt-BR" smtClean="0"/>
              <a:t>30/01/2017</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64231A18-75CF-412A-B0B7-D6F009AED5B7}" type="slidenum">
              <a:rPr lang="pt-BR" smtClean="0"/>
              <a:t>‹nº›</a:t>
            </a:fld>
            <a:endParaRPr lang="pt-BR"/>
          </a:p>
        </p:txBody>
      </p:sp>
    </p:spTree>
    <p:extLst>
      <p:ext uri="{BB962C8B-B14F-4D97-AF65-F5344CB8AC3E}">
        <p14:creationId xmlns:p14="http://schemas.microsoft.com/office/powerpoint/2010/main" val="484732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23A264E1-6584-414A-A1D7-2C8244F1F4BB}" type="datetimeFigureOut">
              <a:rPr lang="pt-BR" smtClean="0"/>
              <a:t>30/01/2017</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64231A18-75CF-412A-B0B7-D6F009AED5B7}" type="slidenum">
              <a:rPr lang="pt-BR" smtClean="0"/>
              <a:t>‹nº›</a:t>
            </a:fld>
            <a:endParaRPr lang="pt-BR"/>
          </a:p>
        </p:txBody>
      </p:sp>
    </p:spTree>
    <p:extLst>
      <p:ext uri="{BB962C8B-B14F-4D97-AF65-F5344CB8AC3E}">
        <p14:creationId xmlns:p14="http://schemas.microsoft.com/office/powerpoint/2010/main" val="4188273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23A264E1-6584-414A-A1D7-2C8244F1F4BB}" type="datetimeFigureOut">
              <a:rPr lang="pt-BR" smtClean="0"/>
              <a:t>30/01/2017</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64231A18-75CF-412A-B0B7-D6F009AED5B7}" type="slidenum">
              <a:rPr lang="pt-BR" smtClean="0"/>
              <a:t>‹nº›</a:t>
            </a:fld>
            <a:endParaRPr lang="pt-BR"/>
          </a:p>
        </p:txBody>
      </p:sp>
    </p:spTree>
    <p:extLst>
      <p:ext uri="{BB962C8B-B14F-4D97-AF65-F5344CB8AC3E}">
        <p14:creationId xmlns:p14="http://schemas.microsoft.com/office/powerpoint/2010/main" val="3180253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A264E1-6584-414A-A1D7-2C8244F1F4BB}" type="datetimeFigureOut">
              <a:rPr lang="pt-BR" smtClean="0"/>
              <a:t>30/01/2017</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231A18-75CF-412A-B0B7-D6F009AED5B7}" type="slidenum">
              <a:rPr lang="pt-BR" smtClean="0"/>
              <a:t>‹nº›</a:t>
            </a:fld>
            <a:endParaRPr lang="pt-BR"/>
          </a:p>
        </p:txBody>
      </p:sp>
    </p:spTree>
    <p:extLst>
      <p:ext uri="{BB962C8B-B14F-4D97-AF65-F5344CB8AC3E}">
        <p14:creationId xmlns:p14="http://schemas.microsoft.com/office/powerpoint/2010/main" val="3118138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11.tmp"/></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13.tmp"/></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hyperlink" Target="http://www.totvs.com/suporte" TargetMode="Externa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image" Target="../media/image24.tmp"/><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image" Target="../media/image25.tmp"/><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image" Target="../media/image26.tmp"/><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image" Target="../media/image28.tmp"/><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image" Target="../media/image29.tmp"/><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hyperlink" Target="http://tdn.totvs.com/pages/viewpage.action?pageId=42042143" TargetMode="External"/><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hyperlink" Target="http://tdn.totvs.com/pages/viewpage.action?pageId=4812694"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HELOISA HELENA BRAGA  /  WENDEL PINHEIRO ALVES - JANEIRO 2017</a:t>
            </a:r>
            <a:endParaRPr lang="en-US" dirty="0"/>
          </a:p>
        </p:txBody>
      </p:sp>
      <p:sp>
        <p:nvSpPr>
          <p:cNvPr id="3" name="Text Placeholder 2"/>
          <p:cNvSpPr>
            <a:spLocks noGrp="1"/>
          </p:cNvSpPr>
          <p:nvPr>
            <p:ph type="body" idx="13"/>
          </p:nvPr>
        </p:nvSpPr>
        <p:spPr>
          <a:xfrm>
            <a:off x="2658979" y="998935"/>
            <a:ext cx="8895973" cy="1833241"/>
          </a:xfrm>
        </p:spPr>
        <p:txBody>
          <a:bodyPr>
            <a:normAutofit/>
          </a:bodyPr>
          <a:lstStyle/>
          <a:p>
            <a:r>
              <a:rPr lang="en-US" dirty="0" smtClean="0">
                <a:solidFill>
                  <a:srgbClr val="FFFFFF"/>
                </a:solidFill>
              </a:rPr>
              <a:t>DIRF 2017-ANO CALENDARIO 2016</a:t>
            </a:r>
            <a:endParaRPr lang="en-US" dirty="0">
              <a:solidFill>
                <a:srgbClr val="FFFFFF"/>
              </a:solidFill>
            </a:endParaRPr>
          </a:p>
        </p:txBody>
      </p:sp>
    </p:spTree>
    <p:extLst>
      <p:ext uri="{BB962C8B-B14F-4D97-AF65-F5344CB8AC3E}">
        <p14:creationId xmlns:p14="http://schemas.microsoft.com/office/powerpoint/2010/main" val="2074868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30727" name="TextBox 18"/>
          <p:cNvSpPr txBox="1">
            <a:spLocks noChangeArrowheads="1"/>
          </p:cNvSpPr>
          <p:nvPr/>
        </p:nvSpPr>
        <p:spPr bwMode="auto">
          <a:xfrm>
            <a:off x="273258" y="1989535"/>
            <a:ext cx="11284536" cy="1754326"/>
          </a:xfrm>
          <a:prstGeom prst="rect">
            <a:avLst/>
          </a:prstGeom>
          <a:noFill/>
          <a:ln w="9525">
            <a:noFill/>
            <a:miter lim="800000"/>
            <a:headEnd/>
            <a:tailEnd/>
          </a:ln>
        </p:spPr>
        <p:txBody>
          <a:bodyPr wrap="square" numCol="1">
            <a:spAutoFit/>
          </a:bodyPr>
          <a:lstStyle/>
          <a:p>
            <a:pPr marL="285750" indent="-285750">
              <a:buFont typeface="Arial" panose="020B0604020202020204" pitchFamily="34" charset="0"/>
              <a:buChar char="•"/>
            </a:pPr>
            <a:r>
              <a:rPr lang="en-US" dirty="0" err="1" smtClean="0">
                <a:solidFill>
                  <a:srgbClr val="4A5C61"/>
                </a:solidFill>
                <a:latin typeface="Arial Narrow"/>
                <a:cs typeface="Arial Narrow"/>
              </a:rPr>
              <a:t>Coligada</a:t>
            </a:r>
            <a:endParaRPr lang="en-US" dirty="0" smtClean="0">
              <a:solidFill>
                <a:srgbClr val="4A5C61"/>
              </a:solidFill>
              <a:latin typeface="Arial Narrow"/>
              <a:cs typeface="Arial Narrow"/>
            </a:endParaRPr>
          </a:p>
          <a:p>
            <a:pPr marL="742950" lvl="1" indent="-285750">
              <a:buFont typeface="Arial" panose="020B0604020202020204" pitchFamily="34" charset="0"/>
              <a:buChar char="•"/>
            </a:pPr>
            <a:r>
              <a:rPr lang="en-US" dirty="0" smtClean="0">
                <a:solidFill>
                  <a:srgbClr val="4A5C61"/>
                </a:solidFill>
                <a:latin typeface="Arial Narrow"/>
                <a:cs typeface="Arial Narrow"/>
              </a:rPr>
              <a:t>Campos </a:t>
            </a:r>
            <a:r>
              <a:rPr lang="en-US" dirty="0" err="1" smtClean="0">
                <a:solidFill>
                  <a:srgbClr val="4A5C61"/>
                </a:solidFill>
                <a:latin typeface="Arial Narrow"/>
                <a:cs typeface="Arial Narrow"/>
              </a:rPr>
              <a:t>Código</a:t>
            </a:r>
            <a:r>
              <a:rPr lang="en-US" dirty="0" smtClean="0">
                <a:solidFill>
                  <a:srgbClr val="4A5C61"/>
                </a:solidFill>
                <a:latin typeface="Arial Narrow"/>
                <a:cs typeface="Arial Narrow"/>
              </a:rPr>
              <a:t>, CNPJ, CEI, Filial</a:t>
            </a:r>
          </a:p>
          <a:p>
            <a:pPr marL="1200150" lvl="2" indent="-285750">
              <a:buFont typeface="Arial" panose="020B0604020202020204" pitchFamily="34" charset="0"/>
              <a:buChar char="•"/>
            </a:pPr>
            <a:r>
              <a:rPr lang="en-US" dirty="0" err="1" smtClean="0">
                <a:solidFill>
                  <a:srgbClr val="4A5C61"/>
                </a:solidFill>
                <a:latin typeface="Arial Narrow"/>
                <a:cs typeface="Arial Narrow"/>
              </a:rPr>
              <a:t>Administração</a:t>
            </a:r>
            <a:r>
              <a:rPr lang="en-US" dirty="0" smtClean="0">
                <a:solidFill>
                  <a:srgbClr val="4A5C61"/>
                </a:solidFill>
                <a:latin typeface="Arial Narrow"/>
                <a:cs typeface="Arial Narrow"/>
              </a:rPr>
              <a:t> de </a:t>
            </a:r>
            <a:r>
              <a:rPr lang="en-US" dirty="0" err="1" smtClean="0">
                <a:solidFill>
                  <a:srgbClr val="4A5C61"/>
                </a:solidFill>
                <a:latin typeface="Arial Narrow"/>
                <a:cs typeface="Arial Narrow"/>
              </a:rPr>
              <a:t>pessoal</a:t>
            </a:r>
            <a:r>
              <a:rPr lang="en-US" dirty="0" smtClean="0">
                <a:solidFill>
                  <a:srgbClr val="4A5C61"/>
                </a:solidFill>
                <a:latin typeface="Arial Narrow"/>
                <a:cs typeface="Arial Narrow"/>
              </a:rPr>
              <a:t> -&gt; </a:t>
            </a:r>
            <a:r>
              <a:rPr lang="en-US" dirty="0" err="1" smtClean="0">
                <a:solidFill>
                  <a:srgbClr val="4A5C61"/>
                </a:solidFill>
                <a:latin typeface="Arial Narrow"/>
                <a:cs typeface="Arial Narrow"/>
              </a:rPr>
              <a:t>Cadastros</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Globais</a:t>
            </a:r>
            <a:r>
              <a:rPr lang="en-US" dirty="0" smtClean="0">
                <a:solidFill>
                  <a:srgbClr val="4A5C61"/>
                </a:solidFill>
                <a:latin typeface="Arial Narrow"/>
                <a:cs typeface="Arial Narrow"/>
              </a:rPr>
              <a:t> -&gt; </a:t>
            </a:r>
            <a:r>
              <a:rPr lang="en-US" dirty="0" err="1" smtClean="0">
                <a:solidFill>
                  <a:srgbClr val="4A5C61"/>
                </a:solidFill>
                <a:latin typeface="Arial Narrow"/>
                <a:cs typeface="Arial Narrow"/>
              </a:rPr>
              <a:t>Coligadas</a:t>
            </a:r>
            <a:endParaRPr lang="en-US" dirty="0" smtClean="0">
              <a:solidFill>
                <a:srgbClr val="4A5C61"/>
              </a:solidFill>
              <a:latin typeface="Arial Narrow"/>
              <a:cs typeface="Arial Narrow"/>
            </a:endParaRPr>
          </a:p>
          <a:p>
            <a:pPr marL="1200150" lvl="2" indent="-285750">
              <a:buFont typeface="Arial" panose="020B0604020202020204" pitchFamily="34" charset="0"/>
              <a:buChar char="•"/>
            </a:pPr>
            <a:endParaRPr lang="en-US" dirty="0">
              <a:solidFill>
                <a:srgbClr val="4A5C61"/>
              </a:solidFill>
              <a:latin typeface="Arial Narrow"/>
              <a:cs typeface="Arial Narrow"/>
            </a:endParaRPr>
          </a:p>
          <a:p>
            <a:pPr marL="285750" indent="-285750">
              <a:buFont typeface="Arial" panose="020B0604020202020204" pitchFamily="34" charset="0"/>
              <a:buChar char="•"/>
            </a:pPr>
            <a:r>
              <a:rPr lang="en-US" dirty="0" err="1" smtClean="0">
                <a:solidFill>
                  <a:srgbClr val="4A5C61"/>
                </a:solidFill>
                <a:latin typeface="Arial Narrow"/>
                <a:cs typeface="Arial Narrow"/>
              </a:rPr>
              <a:t>Valores</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fixos</a:t>
            </a:r>
            <a:endParaRPr lang="en-US" dirty="0">
              <a:solidFill>
                <a:srgbClr val="4A5C61"/>
              </a:solidFill>
              <a:latin typeface="Arial Narrow"/>
              <a:cs typeface="Arial Narrow"/>
            </a:endParaRPr>
          </a:p>
          <a:p>
            <a:pPr marL="742950" lvl="1" indent="-285750">
              <a:buFont typeface="Arial" panose="020B0604020202020204" pitchFamily="34" charset="0"/>
              <a:buChar char="•"/>
            </a:pPr>
            <a:r>
              <a:rPr lang="en-US" dirty="0" err="1" smtClean="0">
                <a:solidFill>
                  <a:srgbClr val="4A5C61"/>
                </a:solidFill>
                <a:latin typeface="Arial Narrow"/>
                <a:cs typeface="Arial Narrow"/>
              </a:rPr>
              <a:t>Valores</a:t>
            </a:r>
            <a:r>
              <a:rPr lang="en-US" dirty="0" smtClean="0">
                <a:solidFill>
                  <a:srgbClr val="4A5C61"/>
                </a:solidFill>
                <a:latin typeface="Arial Narrow"/>
                <a:cs typeface="Arial Narrow"/>
              </a:rPr>
              <a:t> com as </a:t>
            </a:r>
            <a:r>
              <a:rPr lang="en-US" dirty="0" err="1" smtClean="0">
                <a:solidFill>
                  <a:srgbClr val="4A5C61"/>
                </a:solidFill>
                <a:latin typeface="Arial Narrow"/>
                <a:cs typeface="Arial Narrow"/>
              </a:rPr>
              <a:t>finalidades</a:t>
            </a:r>
            <a:r>
              <a:rPr lang="en-US" dirty="0" smtClean="0">
                <a:solidFill>
                  <a:srgbClr val="4A5C61"/>
                </a:solidFill>
                <a:latin typeface="Arial Narrow"/>
                <a:cs typeface="Arial Narrow"/>
              </a:rPr>
              <a:t>: </a:t>
            </a:r>
            <a:r>
              <a:rPr lang="pt-BR" dirty="0">
                <a:solidFill>
                  <a:srgbClr val="4A5C61"/>
                </a:solidFill>
                <a:latin typeface="Arial Narrow"/>
                <a:cs typeface="Arial Narrow"/>
              </a:rPr>
              <a:t>Valor a deduzir para </a:t>
            </a:r>
            <a:r>
              <a:rPr lang="pt-BR" dirty="0" smtClean="0">
                <a:solidFill>
                  <a:srgbClr val="4A5C61"/>
                </a:solidFill>
                <a:latin typeface="Arial Narrow"/>
                <a:cs typeface="Arial Narrow"/>
              </a:rPr>
              <a:t>funcionário maior </a:t>
            </a:r>
            <a:r>
              <a:rPr lang="pt-BR" dirty="0">
                <a:solidFill>
                  <a:srgbClr val="4A5C61"/>
                </a:solidFill>
                <a:latin typeface="Arial Narrow"/>
                <a:cs typeface="Arial Narrow"/>
              </a:rPr>
              <a:t>que 65 anos e Valor a deduzir de IRRF por dependente</a:t>
            </a:r>
            <a:endParaRPr lang="en-US" dirty="0">
              <a:solidFill>
                <a:srgbClr val="4A5C61"/>
              </a:solidFill>
              <a:latin typeface="Arial Narrow"/>
              <a:cs typeface="Arial Narrow"/>
            </a:endParaRPr>
          </a:p>
        </p:txBody>
      </p:sp>
      <p:sp>
        <p:nvSpPr>
          <p:cNvPr id="6" name="Text Placeholder 2"/>
          <p:cNvSpPr>
            <a:spLocks noGrp="1"/>
          </p:cNvSpPr>
          <p:nvPr>
            <p:ph type="body" idx="13"/>
          </p:nvPr>
        </p:nvSpPr>
        <p:spPr>
          <a:xfrm>
            <a:off x="273258" y="858089"/>
            <a:ext cx="4057308" cy="639762"/>
          </a:xfrm>
        </p:spPr>
        <p:txBody>
          <a:bodyPr>
            <a:normAutofit/>
          </a:bodyPr>
          <a:lstStyle/>
          <a:p>
            <a:r>
              <a:rPr lang="pt-BR" dirty="0" smtClean="0"/>
              <a:t>CADASTROS COLIGADA / VALORES FIXOS</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CAMPOS DE CADASTRO</a:t>
            </a:r>
            <a:endParaRPr lang="en-US" dirty="0"/>
          </a:p>
        </p:txBody>
      </p:sp>
      <p:sp>
        <p:nvSpPr>
          <p:cNvPr id="9" name="TextBox 18"/>
          <p:cNvSpPr txBox="1">
            <a:spLocks noChangeArrowheads="1"/>
          </p:cNvSpPr>
          <p:nvPr/>
        </p:nvSpPr>
        <p:spPr bwMode="auto">
          <a:xfrm>
            <a:off x="273258" y="4235545"/>
            <a:ext cx="11284536" cy="1200329"/>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Esteja atento aos dados presente no cadastro de coligadas. Caso a empresa esteja cadastrada com o número do CEI (</a:t>
            </a:r>
            <a:r>
              <a:rPr lang="pt-BR" b="1" dirty="0">
                <a:solidFill>
                  <a:srgbClr val="4A5C61"/>
                </a:solidFill>
                <a:latin typeface="Arial Narrow"/>
                <a:cs typeface="Arial Narrow"/>
              </a:rPr>
              <a:t>campo</a:t>
            </a:r>
            <a:r>
              <a:rPr lang="pt-BR" b="1" dirty="0"/>
              <a:t> </a:t>
            </a:r>
            <a:r>
              <a:rPr lang="pt-BR" b="1" dirty="0">
                <a:solidFill>
                  <a:srgbClr val="4A5C61"/>
                </a:solidFill>
                <a:latin typeface="Arial Narrow"/>
                <a:cs typeface="Arial Narrow"/>
              </a:rPr>
              <a:t>CNPJ / CPF / CEI</a:t>
            </a:r>
            <a:r>
              <a:rPr lang="pt-BR" dirty="0">
                <a:solidFill>
                  <a:srgbClr val="4A5C61"/>
                </a:solidFill>
                <a:latin typeface="Arial Narrow"/>
                <a:cs typeface="Arial Narrow"/>
              </a:rPr>
              <a:t> da tela de identificação) nesta coligada, podem ocorrer divergências na geração da DIRF em arquivo, pois o programa da Receita Federal (DIRF) não reconhece a </a:t>
            </a:r>
            <a:r>
              <a:rPr lang="pt-BR" dirty="0" smtClean="0">
                <a:solidFill>
                  <a:srgbClr val="4A5C61"/>
                </a:solidFill>
                <a:latin typeface="Arial Narrow"/>
                <a:cs typeface="Arial Narrow"/>
              </a:rPr>
              <a:t>identificação por </a:t>
            </a:r>
            <a:r>
              <a:rPr lang="pt-BR" dirty="0">
                <a:solidFill>
                  <a:srgbClr val="4A5C61"/>
                </a:solidFill>
                <a:latin typeface="Arial Narrow"/>
                <a:cs typeface="Arial Narrow"/>
              </a:rPr>
              <a:t>CEI, portando, neste caso, a identificação deve ser por CPF (responsável pelo CEI).</a:t>
            </a:r>
            <a:r>
              <a:rPr lang="pt-BR" dirty="0"/>
              <a:t> </a:t>
            </a:r>
            <a:r>
              <a:rPr lang="pt-BR" b="1" dirty="0">
                <a:solidFill>
                  <a:srgbClr val="4A5C61"/>
                </a:solidFill>
                <a:latin typeface="Arial Narrow"/>
                <a:cs typeface="Arial Narrow"/>
              </a:rPr>
              <a:t>Este caso é muito comum em fazendas e obras particulares.</a:t>
            </a:r>
            <a:endParaRPr lang="en-US" b="1" dirty="0">
              <a:solidFill>
                <a:srgbClr val="4A5C61"/>
              </a:solidFill>
              <a:latin typeface="Arial Narrow"/>
              <a:cs typeface="Arial Narrow"/>
            </a:endParaRPr>
          </a:p>
        </p:txBody>
      </p:sp>
    </p:spTree>
    <p:extLst>
      <p:ext uri="{BB962C8B-B14F-4D97-AF65-F5344CB8AC3E}">
        <p14:creationId xmlns:p14="http://schemas.microsoft.com/office/powerpoint/2010/main" val="1211546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8"/>
          <p:cNvSpPr txBox="1">
            <a:spLocks noChangeArrowheads="1"/>
          </p:cNvSpPr>
          <p:nvPr/>
        </p:nvSpPr>
        <p:spPr bwMode="auto">
          <a:xfrm>
            <a:off x="321384" y="3889846"/>
            <a:ext cx="11587441" cy="2844000"/>
          </a:xfrm>
          <a:prstGeom prst="rect">
            <a:avLst/>
          </a:prstGeom>
          <a:noFill/>
          <a:ln w="28575">
            <a:solidFill>
              <a:srgbClr val="FF0000"/>
            </a:solidFill>
            <a:miter lim="800000"/>
            <a:headEnd/>
            <a:tailEnd/>
          </a:ln>
        </p:spPr>
        <p:txBody>
          <a:bodyPr wrap="square" numCol="1">
            <a:spAutoFit/>
          </a:bodyPr>
          <a:lstStyle/>
          <a:p>
            <a:r>
              <a:rPr lang="pt-BR" b="1" dirty="0">
                <a:solidFill>
                  <a:srgbClr val="4A5C61"/>
                </a:solidFill>
                <a:latin typeface="Arial Narrow"/>
                <a:cs typeface="Arial Narrow"/>
              </a:rPr>
              <a:t>2 – </a:t>
            </a:r>
            <a:r>
              <a:rPr lang="pt-BR" dirty="0">
                <a:solidFill>
                  <a:srgbClr val="4A5C61"/>
                </a:solidFill>
                <a:latin typeface="Arial Narrow"/>
                <a:cs typeface="Arial Narrow"/>
              </a:rPr>
              <a:t>Os códigos de Cálculo referentes ao INSS de Alíquota Normal de folha, férias e 13º </a:t>
            </a:r>
            <a:r>
              <a:rPr lang="pt-BR" b="1" dirty="0">
                <a:solidFill>
                  <a:srgbClr val="4A5C61"/>
                </a:solidFill>
                <a:latin typeface="Arial Narrow"/>
                <a:cs typeface="Arial Narrow"/>
              </a:rPr>
              <a:t>(CC 89, CC 90, CC 91 e CC 137), </a:t>
            </a:r>
            <a:r>
              <a:rPr lang="pt-BR" dirty="0">
                <a:solidFill>
                  <a:srgbClr val="4A5C61"/>
                </a:solidFill>
                <a:latin typeface="Arial Narrow"/>
                <a:cs typeface="Arial Narrow"/>
              </a:rPr>
              <a:t>irão para o Informe de Rendimentos/DIRF automaticamente. Caso eles não constem na ficha financeira do funcionário, o sistema considerará os eventos de INSS efetivamente descontados </a:t>
            </a:r>
            <a:r>
              <a:rPr lang="pt-BR" b="1" dirty="0">
                <a:solidFill>
                  <a:srgbClr val="4A5C61"/>
                </a:solidFill>
                <a:latin typeface="Arial Narrow"/>
                <a:cs typeface="Arial Narrow"/>
              </a:rPr>
              <a:t>(CC 3, CC 82, CC 11, CC 103 e CC 130).</a:t>
            </a:r>
            <a:endParaRPr lang="pt-BR" dirty="0">
              <a:solidFill>
                <a:srgbClr val="4A5C61"/>
              </a:solidFill>
              <a:latin typeface="Arial Narrow"/>
              <a:cs typeface="Arial Narrow"/>
            </a:endParaRPr>
          </a:p>
          <a:p>
            <a:endParaRPr lang="pt-BR" b="1" dirty="0">
              <a:solidFill>
                <a:srgbClr val="4A5C61"/>
              </a:solidFill>
              <a:latin typeface="Arial Narrow"/>
              <a:cs typeface="Arial Narrow"/>
            </a:endParaRPr>
          </a:p>
          <a:p>
            <a:r>
              <a:rPr lang="pt-BR" b="1" dirty="0">
                <a:solidFill>
                  <a:srgbClr val="4A5C61"/>
                </a:solidFill>
                <a:latin typeface="Arial Narrow"/>
                <a:cs typeface="Arial Narrow"/>
              </a:rPr>
              <a:t>3 – </a:t>
            </a:r>
            <a:r>
              <a:rPr lang="pt-BR" dirty="0">
                <a:solidFill>
                  <a:srgbClr val="4A5C61"/>
                </a:solidFill>
                <a:latin typeface="Arial Narrow"/>
                <a:cs typeface="Arial Narrow"/>
              </a:rPr>
              <a:t>O evento de </a:t>
            </a:r>
            <a:r>
              <a:rPr lang="pt-BR" b="1" dirty="0">
                <a:solidFill>
                  <a:srgbClr val="4A5C61"/>
                </a:solidFill>
                <a:latin typeface="Arial Narrow"/>
                <a:cs typeface="Arial Narrow"/>
              </a:rPr>
              <a:t>CC 126</a:t>
            </a:r>
            <a:r>
              <a:rPr lang="pt-BR" dirty="0">
                <a:solidFill>
                  <a:srgbClr val="4A5C61"/>
                </a:solidFill>
                <a:latin typeface="Arial Narrow"/>
                <a:cs typeface="Arial Narrow"/>
              </a:rPr>
              <a:t> (Participação nos lucros), não deverá ser dedutível de IRRF, pois este código de cálculo é deduzido automaticamente no campo Inc. IRRF e rendimentos.</a:t>
            </a:r>
          </a:p>
          <a:p>
            <a:endParaRPr lang="pt-BR" b="1" dirty="0">
              <a:solidFill>
                <a:srgbClr val="4A5C61"/>
              </a:solidFill>
              <a:latin typeface="Arial Narrow"/>
              <a:cs typeface="Arial Narrow"/>
            </a:endParaRPr>
          </a:p>
          <a:p>
            <a:r>
              <a:rPr lang="pt-BR" b="1" dirty="0">
                <a:solidFill>
                  <a:srgbClr val="4A5C61"/>
                </a:solidFill>
                <a:latin typeface="Arial Narrow"/>
                <a:cs typeface="Arial Narrow"/>
              </a:rPr>
              <a:t>4 – </a:t>
            </a:r>
            <a:r>
              <a:rPr lang="pt-BR" dirty="0">
                <a:solidFill>
                  <a:srgbClr val="4A5C61"/>
                </a:solidFill>
                <a:latin typeface="Arial Narrow"/>
                <a:cs typeface="Arial Narrow"/>
              </a:rPr>
              <a:t>Eventos com </a:t>
            </a:r>
            <a:r>
              <a:rPr lang="pt-BR" b="1" dirty="0">
                <a:solidFill>
                  <a:srgbClr val="4A5C61"/>
                </a:solidFill>
                <a:latin typeface="Arial Narrow"/>
                <a:cs typeface="Arial Narrow"/>
              </a:rPr>
              <a:t>CC 13</a:t>
            </a:r>
            <a:r>
              <a:rPr lang="pt-BR" dirty="0">
                <a:solidFill>
                  <a:srgbClr val="4A5C61"/>
                </a:solidFill>
                <a:latin typeface="Arial Narrow"/>
                <a:cs typeface="Arial Narrow"/>
              </a:rPr>
              <a:t> (Pensão Alimentícia), </a:t>
            </a:r>
            <a:r>
              <a:rPr lang="pt-BR" b="1" dirty="0">
                <a:solidFill>
                  <a:srgbClr val="4A5C61"/>
                </a:solidFill>
                <a:latin typeface="Arial Narrow"/>
                <a:cs typeface="Arial Narrow"/>
              </a:rPr>
              <a:t>CC 113</a:t>
            </a:r>
            <a:r>
              <a:rPr lang="pt-BR" dirty="0">
                <a:solidFill>
                  <a:srgbClr val="4A5C61"/>
                </a:solidFill>
                <a:latin typeface="Arial Narrow"/>
                <a:cs typeface="Arial Narrow"/>
              </a:rPr>
              <a:t> (Pensão </a:t>
            </a:r>
            <a:r>
              <a:rPr lang="pt-BR" dirty="0" err="1">
                <a:solidFill>
                  <a:srgbClr val="4A5C61"/>
                </a:solidFill>
                <a:latin typeface="Arial Narrow"/>
                <a:cs typeface="Arial Narrow"/>
              </a:rPr>
              <a:t>Alimetícia</a:t>
            </a:r>
            <a:r>
              <a:rPr lang="pt-BR" dirty="0">
                <a:solidFill>
                  <a:srgbClr val="4A5C61"/>
                </a:solidFill>
                <a:latin typeface="Arial Narrow"/>
                <a:cs typeface="Arial Narrow"/>
              </a:rPr>
              <a:t> Férias) e </a:t>
            </a:r>
            <a:r>
              <a:rPr lang="pt-BR" b="1" dirty="0">
                <a:solidFill>
                  <a:srgbClr val="4A5C61"/>
                </a:solidFill>
                <a:latin typeface="Arial Narrow"/>
                <a:cs typeface="Arial Narrow"/>
              </a:rPr>
              <a:t>CC 121</a:t>
            </a:r>
            <a:r>
              <a:rPr lang="pt-BR" dirty="0">
                <a:solidFill>
                  <a:srgbClr val="4A5C61"/>
                </a:solidFill>
                <a:latin typeface="Arial Narrow"/>
                <a:cs typeface="Arial Narrow"/>
              </a:rPr>
              <a:t> (Pensão Alimentícia sobre PLR), são considerados automaticamente na DIRF / Informe de Rendimentos. Eventos com </a:t>
            </a:r>
            <a:r>
              <a:rPr lang="pt-BR" b="1" dirty="0">
                <a:solidFill>
                  <a:srgbClr val="4A5C61"/>
                </a:solidFill>
                <a:latin typeface="Arial Narrow"/>
                <a:cs typeface="Arial Narrow"/>
              </a:rPr>
              <a:t>CC 58</a:t>
            </a:r>
            <a:r>
              <a:rPr lang="pt-BR" dirty="0">
                <a:solidFill>
                  <a:srgbClr val="4A5C61"/>
                </a:solidFill>
                <a:latin typeface="Arial Narrow"/>
                <a:cs typeface="Arial Narrow"/>
              </a:rPr>
              <a:t>, (Dedutível de IRRF de 13º salário) vão para o campo deduções do 13º</a:t>
            </a:r>
            <a:endParaRPr lang="pt-BR" b="1" dirty="0">
              <a:solidFill>
                <a:srgbClr val="4A5C61"/>
              </a:solidFill>
              <a:latin typeface="Arial Narrow"/>
              <a:cs typeface="Arial Narrow"/>
            </a:endParaRPr>
          </a:p>
          <a:p>
            <a:endParaRPr lang="pt-BR" dirty="0">
              <a:solidFill>
                <a:srgbClr val="4A5C61"/>
              </a:solidFill>
              <a:latin typeface="Arial Narrow"/>
              <a:cs typeface="Arial Narrow"/>
            </a:endParaRPr>
          </a:p>
        </p:txBody>
      </p:sp>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30727" name="TextBox 18"/>
          <p:cNvSpPr txBox="1">
            <a:spLocks noChangeArrowheads="1"/>
          </p:cNvSpPr>
          <p:nvPr/>
        </p:nvSpPr>
        <p:spPr bwMode="auto">
          <a:xfrm>
            <a:off x="321384" y="1975414"/>
            <a:ext cx="11284536" cy="1477328"/>
          </a:xfrm>
          <a:prstGeom prst="rect">
            <a:avLst/>
          </a:prstGeom>
          <a:noFill/>
          <a:ln w="9525">
            <a:noFill/>
            <a:miter lim="800000"/>
            <a:headEnd/>
            <a:tailEnd/>
          </a:ln>
        </p:spPr>
        <p:txBody>
          <a:bodyPr wrap="square" numCol="1">
            <a:spAutoFit/>
          </a:bodyPr>
          <a:lstStyle/>
          <a:p>
            <a:pPr marL="285750" indent="-285750">
              <a:buFont typeface="Arial" panose="020B0604020202020204" pitchFamily="34" charset="0"/>
              <a:buChar char="•"/>
            </a:pPr>
            <a:r>
              <a:rPr lang="pt-BR" dirty="0" smtClean="0">
                <a:solidFill>
                  <a:srgbClr val="4A5C61"/>
                </a:solidFill>
                <a:latin typeface="Arial Narrow"/>
                <a:cs typeface="Arial Narrow"/>
              </a:rPr>
              <a:t>Incidências</a:t>
            </a:r>
          </a:p>
          <a:p>
            <a:pPr marL="742950" lvl="1" indent="-285750">
              <a:buFont typeface="Arial" panose="020B0604020202020204" pitchFamily="34" charset="0"/>
              <a:buChar char="•"/>
            </a:pPr>
            <a:r>
              <a:rPr lang="pt-BR" dirty="0" smtClean="0">
                <a:solidFill>
                  <a:srgbClr val="4A5C61"/>
                </a:solidFill>
                <a:latin typeface="Arial Narrow"/>
                <a:cs typeface="Arial Narrow"/>
              </a:rPr>
              <a:t>Aba Inc. Proventos</a:t>
            </a:r>
          </a:p>
          <a:p>
            <a:pPr marL="742950" lvl="1" indent="-285750">
              <a:buFont typeface="Arial" panose="020B0604020202020204" pitchFamily="34" charset="0"/>
              <a:buChar char="•"/>
            </a:pPr>
            <a:endParaRPr lang="pt-BR" dirty="0" smtClean="0">
              <a:solidFill>
                <a:srgbClr val="4A5C61"/>
              </a:solidFill>
              <a:latin typeface="Arial Narrow"/>
              <a:cs typeface="Arial Narrow"/>
            </a:endParaRPr>
          </a:p>
          <a:p>
            <a:pPr marL="285750" indent="-285750">
              <a:buFont typeface="Arial" panose="020B0604020202020204" pitchFamily="34" charset="0"/>
              <a:buChar char="•"/>
            </a:pPr>
            <a:r>
              <a:rPr lang="pt-BR" dirty="0" smtClean="0">
                <a:solidFill>
                  <a:srgbClr val="4A5C61"/>
                </a:solidFill>
                <a:latin typeface="Arial Narrow"/>
                <a:cs typeface="Arial Narrow"/>
              </a:rPr>
              <a:t>Código de cálculo</a:t>
            </a:r>
          </a:p>
          <a:p>
            <a:pPr marL="742950" lvl="1" indent="-285750">
              <a:buFont typeface="Arial" panose="020B0604020202020204" pitchFamily="34" charset="0"/>
              <a:buChar char="•"/>
            </a:pPr>
            <a:r>
              <a:rPr lang="pt-BR" dirty="0" smtClean="0">
                <a:solidFill>
                  <a:srgbClr val="4A5C61"/>
                </a:solidFill>
                <a:latin typeface="Arial Narrow"/>
                <a:cs typeface="Arial Narrow"/>
              </a:rPr>
              <a:t>Aba Identificação</a:t>
            </a:r>
            <a:endParaRPr lang="pt-BR" dirty="0">
              <a:solidFill>
                <a:srgbClr val="4A5C61"/>
              </a:solidFill>
              <a:latin typeface="Arial Narrow"/>
              <a:cs typeface="Arial Narrow"/>
            </a:endParaRPr>
          </a:p>
        </p:txBody>
      </p:sp>
      <p:sp>
        <p:nvSpPr>
          <p:cNvPr id="6" name="Text Placeholder 2"/>
          <p:cNvSpPr>
            <a:spLocks noGrp="1"/>
          </p:cNvSpPr>
          <p:nvPr>
            <p:ph type="body" idx="13"/>
          </p:nvPr>
        </p:nvSpPr>
        <p:spPr>
          <a:xfrm>
            <a:off x="321384" y="898548"/>
            <a:ext cx="4057308" cy="639762"/>
          </a:xfrm>
        </p:spPr>
        <p:txBody>
          <a:bodyPr>
            <a:normAutofit/>
          </a:bodyPr>
          <a:lstStyle/>
          <a:p>
            <a:r>
              <a:rPr lang="pt-BR" dirty="0" smtClean="0"/>
              <a:t>CADASTRO DE EVENTOS</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CAMPOS DE CADASTRO</a:t>
            </a:r>
            <a:endParaRPr lang="en-US" dirty="0"/>
          </a:p>
        </p:txBody>
      </p:sp>
      <p:sp>
        <p:nvSpPr>
          <p:cNvPr id="8" name="TextBox 18"/>
          <p:cNvSpPr txBox="1">
            <a:spLocks noChangeArrowheads="1"/>
          </p:cNvSpPr>
          <p:nvPr/>
        </p:nvSpPr>
        <p:spPr bwMode="auto">
          <a:xfrm>
            <a:off x="453732" y="4481586"/>
            <a:ext cx="11587441" cy="923330"/>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Como regra geral, todos os proventos que incidem </a:t>
            </a:r>
            <a:r>
              <a:rPr lang="pt-BR" b="1" dirty="0">
                <a:solidFill>
                  <a:srgbClr val="4A5C61"/>
                </a:solidFill>
                <a:latin typeface="Arial Narrow"/>
                <a:cs typeface="Arial Narrow"/>
              </a:rPr>
              <a:t>IRRF (IRRF, IRRF férias, IRRF 13º)</a:t>
            </a:r>
            <a:r>
              <a:rPr lang="pt-BR" dirty="0">
                <a:solidFill>
                  <a:srgbClr val="4A5C61"/>
                </a:solidFill>
                <a:latin typeface="Arial Narrow"/>
                <a:cs typeface="Arial Narrow"/>
              </a:rPr>
              <a:t> devem também incidir no Informe de Rendimentos (Campo </a:t>
            </a:r>
            <a:r>
              <a:rPr lang="pt-BR" dirty="0" smtClean="0">
                <a:solidFill>
                  <a:srgbClr val="4A5C61"/>
                </a:solidFill>
                <a:latin typeface="Arial Narrow"/>
                <a:cs typeface="Arial Narrow"/>
              </a:rPr>
              <a:t>Informe de Rendimentos </a:t>
            </a:r>
            <a:r>
              <a:rPr lang="pt-BR" dirty="0">
                <a:solidFill>
                  <a:srgbClr val="4A5C61"/>
                </a:solidFill>
                <a:latin typeface="Arial Narrow"/>
                <a:cs typeface="Arial Narrow"/>
              </a:rPr>
              <a:t>, na aba Inc. Proventos). Os descontos que estornam cálculo serão deduzidos do total bruto que compõe base do IRRF</a:t>
            </a:r>
            <a:endParaRPr lang="en-US" dirty="0">
              <a:solidFill>
                <a:srgbClr val="4A5C61"/>
              </a:solidFill>
              <a:latin typeface="Arial Narrow"/>
              <a:cs typeface="Arial Narrow"/>
            </a:endParaRPr>
          </a:p>
        </p:txBody>
      </p:sp>
      <p:sp>
        <p:nvSpPr>
          <p:cNvPr id="9" name="TextBox 18"/>
          <p:cNvSpPr txBox="1">
            <a:spLocks noChangeArrowheads="1"/>
          </p:cNvSpPr>
          <p:nvPr/>
        </p:nvSpPr>
        <p:spPr bwMode="auto">
          <a:xfrm>
            <a:off x="3504119" y="2170904"/>
            <a:ext cx="8234149" cy="1200329"/>
          </a:xfrm>
          <a:prstGeom prst="rect">
            <a:avLst/>
          </a:prstGeom>
          <a:noFill/>
          <a:ln w="28575">
            <a:solidFill>
              <a:srgbClr val="FF0000"/>
            </a:solidFill>
            <a:miter lim="800000"/>
            <a:headEnd/>
            <a:tailEnd/>
          </a:ln>
        </p:spPr>
        <p:txBody>
          <a:bodyPr wrap="square" numCol="1">
            <a:spAutoFit/>
          </a:bodyPr>
          <a:lstStyle/>
          <a:p>
            <a:r>
              <a:rPr lang="pt-BR" b="1" dirty="0" smtClean="0">
                <a:solidFill>
                  <a:srgbClr val="4A5C61"/>
                </a:solidFill>
                <a:latin typeface="Arial Narrow"/>
                <a:cs typeface="Arial Narrow"/>
              </a:rPr>
              <a:t>1 -</a:t>
            </a:r>
            <a:r>
              <a:rPr lang="pt-BR" dirty="0" smtClean="0">
                <a:solidFill>
                  <a:srgbClr val="4A5C61"/>
                </a:solidFill>
                <a:latin typeface="Arial Narrow"/>
                <a:cs typeface="Arial Narrow"/>
              </a:rPr>
              <a:t> Empresas nas quais, o </a:t>
            </a:r>
            <a:r>
              <a:rPr lang="pt-BR" b="1" dirty="0" smtClean="0">
                <a:solidFill>
                  <a:srgbClr val="4A5C61"/>
                </a:solidFill>
                <a:latin typeface="Arial Narrow"/>
                <a:cs typeface="Arial Narrow"/>
              </a:rPr>
              <a:t>Adiantamento (CC 34)</a:t>
            </a:r>
            <a:r>
              <a:rPr lang="pt-BR" dirty="0" smtClean="0">
                <a:solidFill>
                  <a:srgbClr val="4A5C61"/>
                </a:solidFill>
                <a:latin typeface="Arial Narrow"/>
                <a:cs typeface="Arial Narrow"/>
              </a:rPr>
              <a:t> incida em IRRF, o seu respectivo </a:t>
            </a:r>
            <a:r>
              <a:rPr lang="pt-BR" b="1" dirty="0" smtClean="0">
                <a:solidFill>
                  <a:srgbClr val="4A5C61"/>
                </a:solidFill>
                <a:latin typeface="Arial Narrow"/>
                <a:cs typeface="Arial Narrow"/>
              </a:rPr>
              <a:t>Desc. de Adiantamento (CC19)</a:t>
            </a:r>
            <a:r>
              <a:rPr lang="pt-BR" dirty="0" smtClean="0">
                <a:solidFill>
                  <a:srgbClr val="4A5C61"/>
                </a:solidFill>
                <a:latin typeface="Arial Narrow"/>
                <a:cs typeface="Arial Narrow"/>
              </a:rPr>
              <a:t>, deverá ter a opção “Dedutível IRRF marcada. Ou seja, se a empresa utiliza o sistema de regime de caixa, o CC 34 deverá incidir IRRF e o CC 19 deverá ser dedutível de IRRF.</a:t>
            </a:r>
          </a:p>
        </p:txBody>
      </p:sp>
    </p:spTree>
    <p:extLst>
      <p:ext uri="{BB962C8B-B14F-4D97-AF65-F5344CB8AC3E}">
        <p14:creationId xmlns:p14="http://schemas.microsoft.com/office/powerpoint/2010/main" val="3251216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animBg="1"/>
      <p:bldP spid="8" grpId="1"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cone-02.png"/>
          <p:cNvPicPr>
            <a:picLocks noChangeAspect="1"/>
          </p:cNvPicPr>
          <p:nvPr/>
        </p:nvPicPr>
        <p:blipFill>
          <a:blip r:embed="rId2"/>
          <a:stretch>
            <a:fillRect/>
          </a:stretch>
        </p:blipFill>
        <p:spPr>
          <a:xfrm>
            <a:off x="6274344" y="2015616"/>
            <a:ext cx="1001302" cy="1001302"/>
          </a:xfrm>
          <a:prstGeom prst="rect">
            <a:avLst/>
          </a:prstGeom>
        </p:spPr>
      </p:pic>
      <p:sp>
        <p:nvSpPr>
          <p:cNvPr id="7" name="TextBox 5"/>
          <p:cNvSpPr txBox="1">
            <a:spLocks noChangeArrowheads="1"/>
          </p:cNvSpPr>
          <p:nvPr/>
        </p:nvSpPr>
        <p:spPr bwMode="auto">
          <a:xfrm>
            <a:off x="6096000" y="3429000"/>
            <a:ext cx="6093619" cy="1061829"/>
          </a:xfrm>
          <a:prstGeom prst="rect">
            <a:avLst/>
          </a:prstGeom>
          <a:noFill/>
          <a:ln w="9525">
            <a:noFill/>
            <a:miter lim="800000"/>
            <a:headEnd/>
            <a:tailEnd/>
          </a:ln>
        </p:spPr>
        <p:txBody>
          <a:bodyPr>
            <a:spAutoFit/>
          </a:bodyPr>
          <a:lstStyle/>
          <a:p>
            <a:r>
              <a:rPr lang="en-US" sz="3150" dirty="0" smtClean="0">
                <a:solidFill>
                  <a:schemeClr val="bg1"/>
                </a:solidFill>
                <a:latin typeface="Arial Narrow"/>
                <a:cs typeface="Arial Narrow"/>
              </a:rPr>
              <a:t>ALTERAÇÕES  DIRF 2016-2017</a:t>
            </a:r>
          </a:p>
          <a:p>
            <a:endParaRPr lang="en-US" sz="3150" dirty="0">
              <a:solidFill>
                <a:schemeClr val="bg1"/>
              </a:solidFill>
              <a:latin typeface="Arial Narrow"/>
              <a:cs typeface="Arial Narrow"/>
            </a:endParaRPr>
          </a:p>
        </p:txBody>
      </p:sp>
    </p:spTree>
    <p:extLst>
      <p:ext uri="{BB962C8B-B14F-4D97-AF65-F5344CB8AC3E}">
        <p14:creationId xmlns:p14="http://schemas.microsoft.com/office/powerpoint/2010/main" val="39576383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30727" name="TextBox 18"/>
          <p:cNvSpPr txBox="1">
            <a:spLocks noChangeArrowheads="1"/>
          </p:cNvSpPr>
          <p:nvPr/>
        </p:nvSpPr>
        <p:spPr bwMode="auto">
          <a:xfrm>
            <a:off x="219932" y="1482790"/>
            <a:ext cx="11284536" cy="4431983"/>
          </a:xfrm>
          <a:prstGeom prst="rect">
            <a:avLst/>
          </a:prstGeom>
          <a:noFill/>
          <a:ln w="9525">
            <a:noFill/>
            <a:miter lim="800000"/>
            <a:headEnd/>
            <a:tailEnd/>
          </a:ln>
        </p:spPr>
        <p:txBody>
          <a:bodyPr wrap="square">
            <a:spAutoFit/>
          </a:bodyPr>
          <a:lstStyle/>
          <a:p>
            <a:r>
              <a:rPr lang="pt-BR" sz="1650" dirty="0">
                <a:solidFill>
                  <a:srgbClr val="4A5C61"/>
                </a:solidFill>
                <a:latin typeface="Arial Narrow"/>
                <a:cs typeface="Arial Narrow"/>
              </a:rPr>
              <a:t>A Secretaria da Receita Federal do Brasil promoveu alterações na DIRF 2017, entre elas destacamos as seguintes</a:t>
            </a:r>
            <a:r>
              <a:rPr lang="pt-BR" sz="1650" dirty="0" smtClean="0">
                <a:solidFill>
                  <a:srgbClr val="4A5C61"/>
                </a:solidFill>
                <a:latin typeface="Arial Narrow"/>
                <a:cs typeface="Arial Narrow"/>
              </a:rPr>
              <a:t>:</a:t>
            </a:r>
          </a:p>
          <a:p>
            <a:endParaRPr lang="pt-BR" sz="1650" dirty="0">
              <a:solidFill>
                <a:srgbClr val="4A5C61"/>
              </a:solidFill>
              <a:latin typeface="Arial Narrow"/>
              <a:cs typeface="Arial Narrow"/>
            </a:endParaRPr>
          </a:p>
          <a:p>
            <a:endParaRPr lang="pt-BR" sz="1650" dirty="0">
              <a:solidFill>
                <a:srgbClr val="4A5C61"/>
              </a:solidFill>
              <a:latin typeface="Arial Narrow"/>
              <a:cs typeface="Arial Narrow"/>
            </a:endParaRPr>
          </a:p>
          <a:p>
            <a:pPr algn="just"/>
            <a:r>
              <a:rPr lang="pt-BR" sz="1650" b="1" dirty="0">
                <a:solidFill>
                  <a:srgbClr val="4A5C61"/>
                </a:solidFill>
                <a:latin typeface="Arial Narrow"/>
                <a:cs typeface="Arial Narrow"/>
              </a:rPr>
              <a:t>1. </a:t>
            </a:r>
            <a:r>
              <a:rPr lang="pt-BR" sz="1650" dirty="0" smtClean="0">
                <a:solidFill>
                  <a:srgbClr val="4A5C61"/>
                </a:solidFill>
                <a:latin typeface="Arial Narrow"/>
                <a:cs typeface="Arial Narrow"/>
              </a:rPr>
              <a:t>Os </a:t>
            </a:r>
            <a:r>
              <a:rPr lang="pt-BR" sz="1650" dirty="0">
                <a:solidFill>
                  <a:srgbClr val="4A5C61"/>
                </a:solidFill>
                <a:latin typeface="Arial Narrow"/>
                <a:cs typeface="Arial Narrow"/>
              </a:rPr>
              <a:t>valores de pensão alimentícia passam a ser informados na DIRF discriminados mês a mês e por dependente, não mais pelo valor total da pensão</a:t>
            </a:r>
            <a:r>
              <a:rPr lang="pt-BR" sz="1650" dirty="0" smtClean="0">
                <a:solidFill>
                  <a:srgbClr val="4A5C61"/>
                </a:solidFill>
                <a:latin typeface="Arial Narrow"/>
                <a:cs typeface="Arial Narrow"/>
              </a:rPr>
              <a:t>.</a:t>
            </a:r>
          </a:p>
          <a:p>
            <a:pPr algn="just"/>
            <a:endParaRPr lang="pt-BR" sz="1650" dirty="0" smtClean="0">
              <a:solidFill>
                <a:srgbClr val="4A5C61"/>
              </a:solidFill>
              <a:latin typeface="Arial Narrow"/>
              <a:cs typeface="Arial Narrow"/>
            </a:endParaRPr>
          </a:p>
          <a:p>
            <a:pPr algn="just"/>
            <a:r>
              <a:rPr lang="pt-BR" sz="1650" b="1" dirty="0" smtClean="0">
                <a:solidFill>
                  <a:srgbClr val="4A5C61"/>
                </a:solidFill>
                <a:latin typeface="Arial Narrow"/>
                <a:cs typeface="Arial Narrow"/>
              </a:rPr>
              <a:t>2. </a:t>
            </a:r>
            <a:r>
              <a:rPr lang="pt-BR" sz="1650" dirty="0" smtClean="0">
                <a:solidFill>
                  <a:srgbClr val="4A5C61"/>
                </a:solidFill>
                <a:latin typeface="Arial Narrow"/>
                <a:cs typeface="Arial Narrow"/>
              </a:rPr>
              <a:t>As </a:t>
            </a:r>
            <a:r>
              <a:rPr lang="pt-BR" sz="1650" dirty="0">
                <a:solidFill>
                  <a:srgbClr val="4A5C61"/>
                </a:solidFill>
                <a:latin typeface="Arial Narrow"/>
                <a:cs typeface="Arial Narrow"/>
              </a:rPr>
              <a:t>empresas que pagaram rendimentos recebidos acumuladamente (RRA) ao longo de 2016 deverão informar os valores de pensão referentes aos meses da diferença salarial discriminados por dependente.</a:t>
            </a:r>
          </a:p>
          <a:p>
            <a:pPr algn="just"/>
            <a:endParaRPr lang="pt-BR" sz="1650" dirty="0" smtClean="0">
              <a:solidFill>
                <a:srgbClr val="4A5C61"/>
              </a:solidFill>
              <a:latin typeface="Arial Narrow"/>
              <a:cs typeface="Arial Narrow"/>
            </a:endParaRPr>
          </a:p>
          <a:p>
            <a:pPr algn="just"/>
            <a:r>
              <a:rPr lang="pt-BR" sz="1650" b="1" dirty="0" smtClean="0">
                <a:solidFill>
                  <a:srgbClr val="4A5C61"/>
                </a:solidFill>
                <a:latin typeface="Arial Narrow"/>
                <a:cs typeface="Arial Narrow"/>
              </a:rPr>
              <a:t>3</a:t>
            </a:r>
            <a:r>
              <a:rPr lang="pt-BR" sz="1650" b="1" dirty="0">
                <a:solidFill>
                  <a:srgbClr val="4A5C61"/>
                </a:solidFill>
                <a:latin typeface="Arial Narrow"/>
                <a:cs typeface="Arial Narrow"/>
              </a:rPr>
              <a:t>.</a:t>
            </a:r>
            <a:r>
              <a:rPr lang="pt-BR" sz="1650" dirty="0">
                <a:solidFill>
                  <a:srgbClr val="4A5C61"/>
                </a:solidFill>
                <a:latin typeface="Arial Narrow"/>
                <a:cs typeface="Arial Narrow"/>
              </a:rPr>
              <a:t> As empresas que pagaram rendimentos recebidos acumuladamente (RRA) ao longo de 2016 deverão informar na DIRF os valores pagos ao advogado</a:t>
            </a:r>
            <a:r>
              <a:rPr lang="pt-BR" sz="1650" dirty="0" smtClean="0">
                <a:solidFill>
                  <a:srgbClr val="4A5C61"/>
                </a:solidFill>
                <a:latin typeface="Arial Narrow"/>
                <a:cs typeface="Arial Narrow"/>
              </a:rPr>
              <a:t>.</a:t>
            </a:r>
          </a:p>
          <a:p>
            <a:pPr algn="just"/>
            <a:endParaRPr lang="pt-BR" sz="1650" dirty="0" smtClean="0">
              <a:solidFill>
                <a:srgbClr val="4A5C61"/>
              </a:solidFill>
              <a:latin typeface="Arial Narrow"/>
              <a:cs typeface="Arial Narrow"/>
            </a:endParaRPr>
          </a:p>
          <a:p>
            <a:pPr algn="just"/>
            <a:r>
              <a:rPr lang="pt-BR" sz="1650" b="1" dirty="0" smtClean="0">
                <a:solidFill>
                  <a:srgbClr val="4A5C61"/>
                </a:solidFill>
                <a:latin typeface="Arial Narrow"/>
                <a:cs typeface="Arial Narrow"/>
              </a:rPr>
              <a:t>4</a:t>
            </a:r>
            <a:r>
              <a:rPr lang="pt-BR" sz="1650" b="1" dirty="0">
                <a:solidFill>
                  <a:srgbClr val="4A5C61"/>
                </a:solidFill>
                <a:latin typeface="Arial Narrow"/>
                <a:cs typeface="Arial Narrow"/>
              </a:rPr>
              <a:t>.</a:t>
            </a:r>
            <a:r>
              <a:rPr lang="pt-BR" sz="1650" dirty="0">
                <a:solidFill>
                  <a:srgbClr val="4A5C61"/>
                </a:solidFill>
                <a:latin typeface="Arial Narrow"/>
                <a:cs typeface="Arial Narrow"/>
              </a:rPr>
              <a:t> Os valores descontados a título de previdência complementar passam a ser informados discriminados mês a mês por entidade e não mais pelo valor total</a:t>
            </a:r>
            <a:r>
              <a:rPr lang="pt-BR" sz="1650" dirty="0" smtClean="0">
                <a:solidFill>
                  <a:srgbClr val="4A5C61"/>
                </a:solidFill>
                <a:latin typeface="Arial Narrow"/>
                <a:cs typeface="Arial Narrow"/>
              </a:rPr>
              <a:t>.</a:t>
            </a:r>
          </a:p>
          <a:p>
            <a:pPr algn="just"/>
            <a:endParaRPr lang="pt-BR" dirty="0" smtClean="0"/>
          </a:p>
          <a:p>
            <a:pPr algn="just"/>
            <a:r>
              <a:rPr lang="pt-BR" sz="1650" b="1" dirty="0">
                <a:solidFill>
                  <a:srgbClr val="4A5C61"/>
                </a:solidFill>
                <a:latin typeface="Arial Narrow"/>
                <a:cs typeface="Arial Narrow"/>
              </a:rPr>
              <a:t>5. </a:t>
            </a:r>
            <a:r>
              <a:rPr lang="pt-BR" sz="1650" dirty="0">
                <a:solidFill>
                  <a:srgbClr val="4A5C61"/>
                </a:solidFill>
                <a:latin typeface="Arial Narrow"/>
                <a:cs typeface="Arial Narrow"/>
              </a:rPr>
              <a:t>As empresas que lançam valores a título de reembolsos de planos de saúde em folha de pagamento passam a  ter que informar na DIRF o nome e o CPF/CNPJ do prestador de serviço e o valor do reembolso.</a:t>
            </a:r>
          </a:p>
        </p:txBody>
      </p:sp>
      <p:sp>
        <p:nvSpPr>
          <p:cNvPr id="2" name="Título 1"/>
          <p:cNvSpPr>
            <a:spLocks noGrp="1"/>
          </p:cNvSpPr>
          <p:nvPr>
            <p:ph type="title"/>
          </p:nvPr>
        </p:nvSpPr>
        <p:spPr/>
        <p:txBody>
          <a:bodyPr>
            <a:normAutofit fontScale="90000"/>
          </a:bodyPr>
          <a:lstStyle/>
          <a:p>
            <a:r>
              <a:rPr lang="pt-BR" dirty="0" smtClean="0"/>
              <a:t>ALTERAÇÕES  DIRF 2017</a:t>
            </a:r>
            <a:endParaRPr lang="pt-BR" dirty="0"/>
          </a:p>
        </p:txBody>
      </p:sp>
      <p:sp>
        <p:nvSpPr>
          <p:cNvPr id="4" name="Rectangle 2"/>
          <p:cNvSpPr>
            <a:spLocks noChangeArrowheads="1"/>
          </p:cNvSpPr>
          <p:nvPr/>
        </p:nvSpPr>
        <p:spPr bwMode="auto">
          <a:xfrm>
            <a:off x="0" y="-756960"/>
            <a:ext cx="219932" cy="1971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899829" rIns="91440" bIns="899829"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000" b="0" i="0" u="none" strike="noStrike" cap="none" normalizeH="0" baseline="0" dirty="0" smtClean="0">
                <a:ln>
                  <a:noFill/>
                </a:ln>
                <a:solidFill>
                  <a:schemeClr val="tx1"/>
                </a:solidFill>
                <a:effectLst/>
                <a:latin typeface="Segoe UI" panose="020B0502040204020203" pitchFamily="34" charset="0"/>
                <a:cs typeface="Segoe UI" panose="020B0502040204020203" pitchFamily="34" charset="0"/>
              </a:rPr>
              <a:t> </a:t>
            </a:r>
            <a:endParaRPr kumimoji="0" lang="pt-BR" altLang="pt-B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52292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201458" y="1213494"/>
            <a:ext cx="4019795" cy="2585323"/>
          </a:xfrm>
          <a:prstGeom prst="rect">
            <a:avLst/>
          </a:prstGeom>
          <a:noFill/>
          <a:ln w="9525">
            <a:noFill/>
            <a:miter lim="800000"/>
            <a:headEnd/>
            <a:tailEnd/>
          </a:ln>
        </p:spPr>
        <p:txBody>
          <a:bodyPr wrap="square">
            <a:spAutoFit/>
          </a:bodyPr>
          <a:lstStyle/>
          <a:p>
            <a:pPr algn="just"/>
            <a:r>
              <a:rPr lang="pt-BR" dirty="0">
                <a:solidFill>
                  <a:srgbClr val="4A5C61"/>
                </a:solidFill>
                <a:latin typeface="Arial Narrow"/>
                <a:cs typeface="Arial Narrow"/>
              </a:rPr>
              <a:t>A </a:t>
            </a:r>
            <a:r>
              <a:rPr lang="pt-BR" dirty="0" smtClean="0">
                <a:solidFill>
                  <a:srgbClr val="4A5C61"/>
                </a:solidFill>
                <a:latin typeface="Arial Narrow"/>
                <a:cs typeface="Arial Narrow"/>
              </a:rPr>
              <a:t>Pensão Alimentícia </a:t>
            </a:r>
            <a:r>
              <a:rPr lang="pt-BR" dirty="0">
                <a:solidFill>
                  <a:srgbClr val="4A5C61"/>
                </a:solidFill>
                <a:latin typeface="Arial Narrow"/>
                <a:cs typeface="Arial Narrow"/>
              </a:rPr>
              <a:t>na DIRF de 2017 ano base 2016, sofreu as seguintes alterações:</a:t>
            </a:r>
          </a:p>
          <a:p>
            <a:pPr algn="just"/>
            <a:r>
              <a:rPr lang="pt-BR" dirty="0" smtClean="0">
                <a:solidFill>
                  <a:srgbClr val="4A5C61"/>
                </a:solidFill>
                <a:latin typeface="Arial Narrow"/>
                <a:cs typeface="Arial Narrow"/>
              </a:rPr>
              <a:t>1º: Em 2016, os dependentes eram discriminados somente no Informe de Rendimentos, em 2017, o arquivo gerado para a Receita também passou a discriminar por dependentes mês a mês e não mais pelo valor total.</a:t>
            </a:r>
          </a:p>
          <a:p>
            <a:pPr algn="just"/>
            <a:endParaRPr lang="pt-BR" dirty="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196290" y="898548"/>
            <a:ext cx="2770748" cy="639762"/>
          </a:xfrm>
        </p:spPr>
        <p:txBody>
          <a:bodyPr/>
          <a:lstStyle/>
          <a:p>
            <a:r>
              <a:rPr lang="en-US" dirty="0" smtClean="0"/>
              <a:t>ALTERAÇÕES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01 - PENSÃO ALIMENTICIA</a:t>
            </a:r>
            <a:endParaRPr lang="en-US" dirty="0"/>
          </a:p>
        </p:txBody>
      </p:sp>
      <p:sp>
        <p:nvSpPr>
          <p:cNvPr id="2" name="CaixaDeTexto 1"/>
          <p:cNvSpPr txBox="1"/>
          <p:nvPr/>
        </p:nvSpPr>
        <p:spPr>
          <a:xfrm>
            <a:off x="196290" y="3482905"/>
            <a:ext cx="3993401" cy="3693319"/>
          </a:xfrm>
          <a:prstGeom prst="rect">
            <a:avLst/>
          </a:prstGeom>
          <a:noFill/>
        </p:spPr>
        <p:txBody>
          <a:bodyPr wrap="square" rtlCol="0">
            <a:spAutoFit/>
          </a:bodyPr>
          <a:lstStyle/>
          <a:p>
            <a:pPr algn="just"/>
            <a:r>
              <a:rPr lang="pt-BR" dirty="0">
                <a:solidFill>
                  <a:srgbClr val="4A5C61"/>
                </a:solidFill>
                <a:latin typeface="Arial Narrow"/>
                <a:cs typeface="Arial Narrow"/>
              </a:rPr>
              <a:t>Ao gerar a DIRF, o sistema irá validar o </a:t>
            </a:r>
            <a:r>
              <a:rPr lang="pt-BR" dirty="0" smtClean="0">
                <a:solidFill>
                  <a:srgbClr val="4A5C61"/>
                </a:solidFill>
                <a:latin typeface="Arial Narrow"/>
                <a:cs typeface="Arial Narrow"/>
              </a:rPr>
              <a:t>valor</a:t>
            </a:r>
            <a:endParaRPr lang="pt-BR" dirty="0">
              <a:solidFill>
                <a:srgbClr val="4A5C61"/>
              </a:solidFill>
              <a:latin typeface="Arial Narrow"/>
              <a:cs typeface="Arial Narrow"/>
            </a:endParaRPr>
          </a:p>
          <a:p>
            <a:pPr algn="just"/>
            <a:r>
              <a:rPr lang="pt-BR" dirty="0" smtClean="0">
                <a:solidFill>
                  <a:srgbClr val="4A5C61"/>
                </a:solidFill>
                <a:latin typeface="Arial Narrow"/>
                <a:cs typeface="Arial Narrow"/>
              </a:rPr>
              <a:t>da </a:t>
            </a:r>
            <a:r>
              <a:rPr lang="pt-BR" dirty="0">
                <a:solidFill>
                  <a:srgbClr val="4A5C61"/>
                </a:solidFill>
                <a:latin typeface="Arial Narrow"/>
                <a:cs typeface="Arial Narrow"/>
              </a:rPr>
              <a:t>ficha </a:t>
            </a:r>
            <a:r>
              <a:rPr lang="pt-BR" dirty="0" smtClean="0">
                <a:solidFill>
                  <a:srgbClr val="4A5C61"/>
                </a:solidFill>
                <a:latin typeface="Arial Narrow"/>
                <a:cs typeface="Arial Narrow"/>
              </a:rPr>
              <a:t> financeira  do  funcionário    com  o  </a:t>
            </a:r>
            <a:endParaRPr lang="pt-BR" dirty="0">
              <a:solidFill>
                <a:srgbClr val="4A5C61"/>
              </a:solidFill>
              <a:latin typeface="Arial Narrow"/>
              <a:cs typeface="Arial Narrow"/>
            </a:endParaRPr>
          </a:p>
          <a:p>
            <a:pPr algn="just"/>
            <a:r>
              <a:rPr lang="pt-BR" dirty="0" smtClean="0">
                <a:solidFill>
                  <a:srgbClr val="4A5C61"/>
                </a:solidFill>
                <a:latin typeface="Arial Narrow"/>
                <a:cs typeface="Arial Narrow"/>
              </a:rPr>
              <a:t>valor da </a:t>
            </a:r>
            <a:r>
              <a:rPr lang="pt-BR" dirty="0">
                <a:solidFill>
                  <a:srgbClr val="4A5C61"/>
                </a:solidFill>
                <a:latin typeface="Arial Narrow"/>
                <a:cs typeface="Arial Narrow"/>
              </a:rPr>
              <a:t>movimentação da </a:t>
            </a:r>
            <a:r>
              <a:rPr lang="pt-BR" dirty="0" smtClean="0">
                <a:solidFill>
                  <a:srgbClr val="4A5C61"/>
                </a:solidFill>
                <a:latin typeface="Arial Narrow"/>
                <a:cs typeface="Arial Narrow"/>
              </a:rPr>
              <a:t>Pensão Alimentícia</a:t>
            </a:r>
            <a:r>
              <a:rPr lang="pt-BR" dirty="0">
                <a:solidFill>
                  <a:srgbClr val="4A5C61"/>
                </a:solidFill>
                <a:latin typeface="Arial Narrow"/>
                <a:cs typeface="Arial Narrow"/>
              </a:rPr>
              <a:t>, </a:t>
            </a:r>
            <a:r>
              <a:rPr lang="pt-BR" dirty="0" smtClean="0">
                <a:solidFill>
                  <a:srgbClr val="4A5C61"/>
                </a:solidFill>
                <a:latin typeface="Arial Narrow"/>
                <a:cs typeface="Arial Narrow"/>
              </a:rPr>
              <a:t> caso  tenha </a:t>
            </a:r>
            <a:r>
              <a:rPr lang="pt-BR" dirty="0">
                <a:solidFill>
                  <a:srgbClr val="4A5C61"/>
                </a:solidFill>
                <a:latin typeface="Arial Narrow"/>
                <a:cs typeface="Arial Narrow"/>
              </a:rPr>
              <a:t>alguma divergência,</a:t>
            </a:r>
          </a:p>
          <a:p>
            <a:pPr algn="just"/>
            <a:r>
              <a:rPr lang="pt-BR" dirty="0" smtClean="0">
                <a:solidFill>
                  <a:srgbClr val="4A5C61"/>
                </a:solidFill>
                <a:latin typeface="Arial Narrow"/>
                <a:cs typeface="Arial Narrow"/>
              </a:rPr>
              <a:t>o </a:t>
            </a:r>
            <a:r>
              <a:rPr lang="pt-BR" dirty="0">
                <a:solidFill>
                  <a:srgbClr val="4A5C61"/>
                </a:solidFill>
                <a:latin typeface="Arial Narrow"/>
                <a:cs typeface="Arial Narrow"/>
              </a:rPr>
              <a:t>mesmo </a:t>
            </a:r>
            <a:r>
              <a:rPr lang="pt-BR" dirty="0" smtClean="0">
                <a:solidFill>
                  <a:srgbClr val="4A5C61"/>
                </a:solidFill>
                <a:latin typeface="Arial Narrow"/>
                <a:cs typeface="Arial Narrow"/>
              </a:rPr>
              <a:t> irá  gerar </a:t>
            </a:r>
            <a:r>
              <a:rPr lang="pt-BR" dirty="0">
                <a:solidFill>
                  <a:srgbClr val="4A5C61"/>
                </a:solidFill>
                <a:latin typeface="Arial Narrow"/>
                <a:cs typeface="Arial Narrow"/>
              </a:rPr>
              <a:t>um </a:t>
            </a:r>
            <a:r>
              <a:rPr lang="pt-BR" dirty="0" smtClean="0">
                <a:solidFill>
                  <a:srgbClr val="4A5C61"/>
                </a:solidFill>
                <a:latin typeface="Arial Narrow"/>
                <a:cs typeface="Arial Narrow"/>
              </a:rPr>
              <a:t> erro ,  </a:t>
            </a:r>
            <a:r>
              <a:rPr lang="pt-BR" dirty="0">
                <a:solidFill>
                  <a:srgbClr val="4A5C61"/>
                </a:solidFill>
                <a:latin typeface="Arial Narrow"/>
                <a:cs typeface="Arial Narrow"/>
              </a:rPr>
              <a:t>informando </a:t>
            </a:r>
            <a:r>
              <a:rPr lang="pt-BR" dirty="0" smtClean="0">
                <a:solidFill>
                  <a:srgbClr val="4A5C61"/>
                </a:solidFill>
                <a:latin typeface="Arial Narrow"/>
                <a:cs typeface="Arial Narrow"/>
              </a:rPr>
              <a:t>o código do evento com a data do pagamento.</a:t>
            </a:r>
            <a:endParaRPr lang="pt-BR" dirty="0">
              <a:solidFill>
                <a:srgbClr val="4A5C61"/>
              </a:solidFill>
              <a:latin typeface="Arial Narrow"/>
              <a:cs typeface="Arial Narrow"/>
            </a:endParaRPr>
          </a:p>
          <a:p>
            <a:pPr algn="just"/>
            <a:r>
              <a:rPr lang="pt-BR" dirty="0">
                <a:solidFill>
                  <a:srgbClr val="4A5C61"/>
                </a:solidFill>
                <a:latin typeface="Arial Narrow"/>
                <a:cs typeface="Arial Narrow"/>
              </a:rPr>
              <a:t>Caso tenha alguma divergência o cliente terá</a:t>
            </a:r>
          </a:p>
          <a:p>
            <a:pPr algn="just"/>
            <a:r>
              <a:rPr lang="pt-BR" dirty="0" smtClean="0">
                <a:solidFill>
                  <a:srgbClr val="4A5C61"/>
                </a:solidFill>
                <a:latin typeface="Arial Narrow"/>
                <a:cs typeface="Arial Narrow"/>
              </a:rPr>
              <a:t>que </a:t>
            </a:r>
            <a:r>
              <a:rPr lang="pt-BR" dirty="0">
                <a:solidFill>
                  <a:srgbClr val="4A5C61"/>
                </a:solidFill>
                <a:latin typeface="Arial Narrow"/>
                <a:cs typeface="Arial Narrow"/>
              </a:rPr>
              <a:t>ajustar os valores </a:t>
            </a:r>
            <a:r>
              <a:rPr lang="pt-BR" dirty="0" smtClean="0">
                <a:solidFill>
                  <a:srgbClr val="4A5C61"/>
                </a:solidFill>
                <a:latin typeface="Arial Narrow"/>
                <a:cs typeface="Arial Narrow"/>
              </a:rPr>
              <a:t>manualmente, no movimento da Pensão e não na Ficha Financeira. O sistema irá dar a mensagem dos valores divergentes, mas gera o arquivo, com os valores errado.</a:t>
            </a:r>
            <a:endParaRPr lang="pt-BR" dirty="0">
              <a:solidFill>
                <a:srgbClr val="4A5C61"/>
              </a:solidFill>
              <a:latin typeface="Arial Narrow"/>
              <a:cs typeface="Arial Narrow"/>
            </a:endParaRPr>
          </a:p>
          <a:p>
            <a:endParaRPr lang="pt-BR" dirty="0"/>
          </a:p>
        </p:txBody>
      </p:sp>
      <p:pic>
        <p:nvPicPr>
          <p:cNvPr id="9" name="Espaço Reservado para Imagem 4" descr="TOTVS Série T Serviços (RM) Alias: DPC12112 | 1553-MAN DIESEL &amp; TURBO BRASIL LTDA"/>
          <p:cNvPicPr>
            <a:picLocks/>
          </p:cNvPicPr>
          <p:nvPr/>
        </p:nvPicPr>
        <p:blipFill>
          <a:blip r:embed="rId3">
            <a:extLst>
              <a:ext uri="{28A0092B-C50C-407E-A947-70E740481C1C}">
                <a14:useLocalDpi xmlns:a14="http://schemas.microsoft.com/office/drawing/2010/main" val="0"/>
              </a:ext>
            </a:extLst>
          </a:blip>
          <a:srcRect/>
          <a:stretch>
            <a:fillRect/>
          </a:stretch>
        </p:blipFill>
        <p:spPr>
          <a:xfrm>
            <a:off x="4716000" y="1368000"/>
            <a:ext cx="7329600" cy="4212000"/>
          </a:xfrm>
          <a:prstGeom prst="rect">
            <a:avLst/>
          </a:prstGeom>
        </p:spPr>
      </p:pic>
      <p:sp>
        <p:nvSpPr>
          <p:cNvPr id="5" name="CaixaDeTexto 4"/>
          <p:cNvSpPr txBox="1"/>
          <p:nvPr/>
        </p:nvSpPr>
        <p:spPr>
          <a:xfrm>
            <a:off x="4521562" y="5783256"/>
            <a:ext cx="7718476" cy="923330"/>
          </a:xfrm>
          <a:prstGeom prst="rect">
            <a:avLst/>
          </a:prstGeom>
          <a:noFill/>
        </p:spPr>
        <p:txBody>
          <a:bodyPr wrap="square" rtlCol="0">
            <a:spAutoFit/>
          </a:bodyPr>
          <a:lstStyle/>
          <a:p>
            <a:r>
              <a:rPr lang="pt-BR" dirty="0" smtClean="0">
                <a:solidFill>
                  <a:srgbClr val="FF0000"/>
                </a:solidFill>
                <a:latin typeface="Arial Narrow"/>
                <a:cs typeface="Arial Narrow"/>
              </a:rPr>
              <a:t>OBS: Se </a:t>
            </a:r>
            <a:r>
              <a:rPr lang="pt-BR" dirty="0">
                <a:solidFill>
                  <a:srgbClr val="FF0000"/>
                </a:solidFill>
                <a:latin typeface="Arial Narrow"/>
                <a:cs typeface="Arial Narrow"/>
              </a:rPr>
              <a:t>no cadastro do dependente </a:t>
            </a:r>
            <a:r>
              <a:rPr lang="pt-BR" dirty="0" smtClean="0">
                <a:solidFill>
                  <a:srgbClr val="FF0000"/>
                </a:solidFill>
                <a:latin typeface="Arial Narrow"/>
                <a:cs typeface="Arial Narrow"/>
              </a:rPr>
              <a:t>de Pensão, estiver </a:t>
            </a:r>
            <a:r>
              <a:rPr lang="pt-BR" dirty="0">
                <a:solidFill>
                  <a:srgbClr val="FF0000"/>
                </a:solidFill>
                <a:latin typeface="Arial Narrow"/>
                <a:cs typeface="Arial Narrow"/>
              </a:rPr>
              <a:t>inserido </a:t>
            </a:r>
            <a:r>
              <a:rPr lang="pt-BR" dirty="0" smtClean="0">
                <a:solidFill>
                  <a:srgbClr val="FF0000"/>
                </a:solidFill>
                <a:latin typeface="Arial Narrow"/>
                <a:cs typeface="Arial Narrow"/>
              </a:rPr>
              <a:t>um </a:t>
            </a:r>
            <a:r>
              <a:rPr lang="pt-BR" dirty="0">
                <a:solidFill>
                  <a:srgbClr val="FF0000"/>
                </a:solidFill>
                <a:latin typeface="Arial Narrow"/>
                <a:cs typeface="Arial Narrow"/>
              </a:rPr>
              <a:t>Movimento </a:t>
            </a:r>
            <a:r>
              <a:rPr lang="pt-BR" dirty="0" smtClean="0">
                <a:solidFill>
                  <a:srgbClr val="FF0000"/>
                </a:solidFill>
                <a:latin typeface="Arial Narrow"/>
                <a:cs typeface="Arial Narrow"/>
              </a:rPr>
              <a:t>de </a:t>
            </a:r>
            <a:endParaRPr lang="pt-BR" dirty="0">
              <a:solidFill>
                <a:srgbClr val="FF0000"/>
              </a:solidFill>
              <a:latin typeface="Arial Narrow"/>
              <a:cs typeface="Arial Narrow"/>
            </a:endParaRPr>
          </a:p>
          <a:p>
            <a:r>
              <a:rPr lang="pt-BR" dirty="0" smtClean="0">
                <a:solidFill>
                  <a:srgbClr val="FF0000"/>
                </a:solidFill>
                <a:latin typeface="Arial Narrow"/>
                <a:cs typeface="Arial Narrow"/>
              </a:rPr>
              <a:t>Pensão Alimentícia </a:t>
            </a:r>
            <a:r>
              <a:rPr lang="pt-BR" dirty="0">
                <a:solidFill>
                  <a:srgbClr val="FF0000"/>
                </a:solidFill>
                <a:latin typeface="Arial Narrow"/>
                <a:cs typeface="Arial Narrow"/>
              </a:rPr>
              <a:t>e não existir os valores informados na ficha financeira, o sistema </a:t>
            </a:r>
          </a:p>
          <a:p>
            <a:r>
              <a:rPr lang="pt-BR" dirty="0">
                <a:solidFill>
                  <a:srgbClr val="FF0000"/>
                </a:solidFill>
                <a:latin typeface="Arial Narrow"/>
                <a:cs typeface="Arial Narrow"/>
              </a:rPr>
              <a:t>Não valida e nem leva para a DIRF </a:t>
            </a:r>
          </a:p>
        </p:txBody>
      </p:sp>
    </p:spTree>
    <p:extLst>
      <p:ext uri="{BB962C8B-B14F-4D97-AF65-F5344CB8AC3E}">
        <p14:creationId xmlns:p14="http://schemas.microsoft.com/office/powerpoint/2010/main" val="16232460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202635" y="1201231"/>
            <a:ext cx="4019795" cy="5632311"/>
          </a:xfrm>
          <a:prstGeom prst="rect">
            <a:avLst/>
          </a:prstGeom>
          <a:noFill/>
          <a:ln w="9525">
            <a:noFill/>
            <a:miter lim="800000"/>
            <a:headEnd/>
            <a:tailEnd/>
          </a:ln>
        </p:spPr>
        <p:txBody>
          <a:bodyPr wrap="square">
            <a:spAutoFit/>
          </a:bodyPr>
          <a:lstStyle/>
          <a:p>
            <a:pPr algn="just"/>
            <a:r>
              <a:rPr lang="pt-BR" dirty="0">
                <a:solidFill>
                  <a:srgbClr val="4A5C61"/>
                </a:solidFill>
                <a:latin typeface="Arial Narrow"/>
                <a:cs typeface="Arial Narrow"/>
              </a:rPr>
              <a:t>A </a:t>
            </a:r>
            <a:r>
              <a:rPr lang="pt-BR" dirty="0" smtClean="0">
                <a:solidFill>
                  <a:srgbClr val="4A5C61"/>
                </a:solidFill>
                <a:latin typeface="Arial Narrow"/>
                <a:cs typeface="Arial Narrow"/>
              </a:rPr>
              <a:t>Pensão Alimentícia RRA </a:t>
            </a:r>
            <a:r>
              <a:rPr lang="pt-BR" dirty="0">
                <a:solidFill>
                  <a:srgbClr val="4A5C61"/>
                </a:solidFill>
                <a:latin typeface="Arial Narrow"/>
                <a:cs typeface="Arial Narrow"/>
              </a:rPr>
              <a:t>na DIRF de 2017 ano base 2016, sofreu as seguintes alterações</a:t>
            </a:r>
            <a:r>
              <a:rPr lang="pt-BR" dirty="0" smtClean="0">
                <a:solidFill>
                  <a:srgbClr val="4A5C61"/>
                </a:solidFill>
                <a:latin typeface="Arial Narrow"/>
                <a:cs typeface="Arial Narrow"/>
              </a:rPr>
              <a:t>:</a:t>
            </a:r>
          </a:p>
          <a:p>
            <a:pPr lvl="0" algn="just"/>
            <a:r>
              <a:rPr lang="pt-BR" dirty="0">
                <a:solidFill>
                  <a:srgbClr val="4A5C61"/>
                </a:solidFill>
                <a:latin typeface="Arial Narrow"/>
                <a:cs typeface="Arial Narrow"/>
              </a:rPr>
              <a:t>As empresas que pagaram rendimentos recebidos acumuladamente (RRA) ao longo de 2016 deverão informar os valores de pensão referentes aos meses da diferença salarial discriminados por dependente.</a:t>
            </a:r>
          </a:p>
          <a:p>
            <a:pPr algn="just"/>
            <a:r>
              <a:rPr lang="pt-BR" dirty="0">
                <a:solidFill>
                  <a:srgbClr val="4A5C61"/>
                </a:solidFill>
                <a:latin typeface="Arial Narrow"/>
                <a:cs typeface="Arial Narrow"/>
              </a:rPr>
              <a:t>O cálculo de RRA realizado através das rotinas do produto já discrimina os valores de pensão alimentícia por dependente, nesse caso, não há nenhum processo adicional a ser feito, o próprio produto informará na DIRF os valores rateados.</a:t>
            </a:r>
          </a:p>
          <a:p>
            <a:pPr algn="just"/>
            <a:r>
              <a:rPr lang="pt-BR" dirty="0">
                <a:solidFill>
                  <a:srgbClr val="4A5C61"/>
                </a:solidFill>
                <a:latin typeface="Arial Narrow"/>
                <a:cs typeface="Arial Narrow"/>
              </a:rPr>
              <a:t>Para os clientes que realizaram cálculos de RRA externos ao Labore e informaram no produto os valores calculados existe a necessidade de informar o rateio da pensão alimentícia do RRA, para isso foi criada a interface </a:t>
            </a:r>
            <a:r>
              <a:rPr lang="pt-BR" dirty="0" smtClean="0">
                <a:solidFill>
                  <a:srgbClr val="4A5C61"/>
                </a:solidFill>
                <a:latin typeface="Arial Narrow"/>
                <a:cs typeface="Arial Narrow"/>
              </a:rPr>
              <a:t>conforme exemplo.</a:t>
            </a:r>
            <a:endParaRPr lang="pt-BR" dirty="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453732" y="881350"/>
            <a:ext cx="2770748" cy="639762"/>
          </a:xfrm>
        </p:spPr>
        <p:txBody>
          <a:bodyPr/>
          <a:lstStyle/>
          <a:p>
            <a:r>
              <a:rPr lang="en-US" dirty="0" smtClean="0"/>
              <a:t>ALTERAÇÕES</a:t>
            </a:r>
            <a:endParaRPr lang="en-US" dirty="0"/>
          </a:p>
        </p:txBody>
      </p:sp>
      <p:sp>
        <p:nvSpPr>
          <p:cNvPr id="6" name="Title 1"/>
          <p:cNvSpPr>
            <a:spLocks noGrp="1"/>
          </p:cNvSpPr>
          <p:nvPr>
            <p:ph type="title"/>
          </p:nvPr>
        </p:nvSpPr>
        <p:spPr>
          <a:xfrm>
            <a:off x="662279" y="302310"/>
            <a:ext cx="11284537" cy="419100"/>
          </a:xfrm>
        </p:spPr>
        <p:txBody>
          <a:bodyPr>
            <a:normAutofit fontScale="90000"/>
          </a:bodyPr>
          <a:lstStyle/>
          <a:p>
            <a:r>
              <a:rPr lang="en-US" dirty="0" smtClean="0"/>
              <a:t>02 - PENSÃO ALIMENTICIA RRA </a:t>
            </a:r>
            <a:endParaRPr lang="en-US" dirty="0"/>
          </a:p>
        </p:txBody>
      </p:sp>
      <p:sp>
        <p:nvSpPr>
          <p:cNvPr id="3" name="CaixaDeTexto 2"/>
          <p:cNvSpPr txBox="1"/>
          <p:nvPr/>
        </p:nvSpPr>
        <p:spPr>
          <a:xfrm>
            <a:off x="4222431" y="5669280"/>
            <a:ext cx="7724386" cy="1200329"/>
          </a:xfrm>
          <a:prstGeom prst="rect">
            <a:avLst/>
          </a:prstGeom>
          <a:noFill/>
        </p:spPr>
        <p:txBody>
          <a:bodyPr wrap="square" rtlCol="0">
            <a:spAutoFit/>
          </a:bodyPr>
          <a:lstStyle/>
          <a:p>
            <a:pPr algn="just"/>
            <a:r>
              <a:rPr lang="pt-BR" dirty="0">
                <a:solidFill>
                  <a:srgbClr val="4A5C61"/>
                </a:solidFill>
                <a:latin typeface="Arial Narrow"/>
                <a:cs typeface="Arial Narrow"/>
              </a:rPr>
              <a:t>Acessar o </a:t>
            </a:r>
            <a:r>
              <a:rPr lang="pt-BR" dirty="0" smtClean="0">
                <a:solidFill>
                  <a:srgbClr val="4A5C61"/>
                </a:solidFill>
                <a:latin typeface="Arial Narrow"/>
                <a:cs typeface="Arial Narrow"/>
              </a:rPr>
              <a:t>Histórico </a:t>
            </a:r>
            <a:r>
              <a:rPr lang="pt-BR" dirty="0">
                <a:solidFill>
                  <a:srgbClr val="4A5C61"/>
                </a:solidFill>
                <a:latin typeface="Arial Narrow"/>
                <a:cs typeface="Arial Narrow"/>
              </a:rPr>
              <a:t>de </a:t>
            </a:r>
            <a:r>
              <a:rPr lang="pt-BR" dirty="0" smtClean="0">
                <a:solidFill>
                  <a:srgbClr val="4A5C61"/>
                </a:solidFill>
                <a:latin typeface="Arial Narrow"/>
                <a:cs typeface="Arial Narrow"/>
              </a:rPr>
              <a:t>RRA </a:t>
            </a:r>
            <a:r>
              <a:rPr lang="pt-BR" dirty="0">
                <a:solidFill>
                  <a:srgbClr val="4A5C61"/>
                </a:solidFill>
                <a:latin typeface="Arial Narrow"/>
                <a:cs typeface="Arial Narrow"/>
              </a:rPr>
              <a:t>no cadastro do </a:t>
            </a:r>
            <a:r>
              <a:rPr lang="pt-BR" dirty="0" smtClean="0">
                <a:solidFill>
                  <a:srgbClr val="4A5C61"/>
                </a:solidFill>
                <a:latin typeface="Arial Narrow"/>
                <a:cs typeface="Arial Narrow"/>
              </a:rPr>
              <a:t>funcionário </a:t>
            </a:r>
            <a:r>
              <a:rPr lang="pt-BR" dirty="0">
                <a:solidFill>
                  <a:srgbClr val="4A5C61"/>
                </a:solidFill>
                <a:latin typeface="Arial Narrow"/>
                <a:cs typeface="Arial Narrow"/>
              </a:rPr>
              <a:t>editar </a:t>
            </a:r>
            <a:r>
              <a:rPr lang="pt-BR" dirty="0" smtClean="0">
                <a:solidFill>
                  <a:srgbClr val="4A5C61"/>
                </a:solidFill>
                <a:latin typeface="Arial Narrow"/>
                <a:cs typeface="Arial Narrow"/>
              </a:rPr>
              <a:t>o lançamento referente a diferença, o sistema irá trazer  todos  os  dependentes   com incidência a Pensão Alimentícia, informar os valores de acordo com cada dependente, o sistema só irá habilitar o campo “Detalhar Pensão por Dependente”, após salvar as informações anterior. </a:t>
            </a:r>
            <a:endParaRPr lang="pt-BR" dirty="0">
              <a:solidFill>
                <a:srgbClr val="4A5C61"/>
              </a:solidFill>
              <a:latin typeface="Arial Narrow"/>
              <a:cs typeface="Arial Narrow"/>
            </a:endParaRPr>
          </a:p>
        </p:txBody>
      </p:sp>
      <p:pic>
        <p:nvPicPr>
          <p:cNvPr id="4" name="Imagem 3" descr="Histórico de Rend. Recebidos Acumuladament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2197" y="951171"/>
            <a:ext cx="7544853" cy="4477178"/>
          </a:xfrm>
          <a:prstGeom prst="rect">
            <a:avLst/>
          </a:prstGeom>
        </p:spPr>
      </p:pic>
      <p:cxnSp>
        <p:nvCxnSpPr>
          <p:cNvPr id="8" name="Conector de seta reta 7"/>
          <p:cNvCxnSpPr/>
          <p:nvPr/>
        </p:nvCxnSpPr>
        <p:spPr>
          <a:xfrm flipH="1">
            <a:off x="10332720" y="3977640"/>
            <a:ext cx="662940" cy="69723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53418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229028" y="934669"/>
            <a:ext cx="4479675" cy="5909310"/>
          </a:xfrm>
          <a:prstGeom prst="rect">
            <a:avLst/>
          </a:prstGeom>
          <a:noFill/>
          <a:ln w="9525">
            <a:noFill/>
            <a:miter lim="800000"/>
            <a:headEnd/>
            <a:tailEnd/>
          </a:ln>
        </p:spPr>
        <p:txBody>
          <a:bodyPr wrap="square">
            <a:spAutoFit/>
          </a:bodyPr>
          <a:lstStyle/>
          <a:p>
            <a:pPr algn="just"/>
            <a:r>
              <a:rPr lang="pt-BR" dirty="0" smtClean="0">
                <a:solidFill>
                  <a:srgbClr val="4A5C61"/>
                </a:solidFill>
                <a:latin typeface="Arial Narrow"/>
                <a:cs typeface="Arial Narrow"/>
              </a:rPr>
              <a:t>RRA na DIRF de 2017 ano base 2016, sofreu as seguintes alterações:</a:t>
            </a:r>
          </a:p>
          <a:p>
            <a:pPr algn="just"/>
            <a:r>
              <a:rPr lang="pt-BR" b="1" dirty="0" smtClean="0">
                <a:solidFill>
                  <a:srgbClr val="4A5C61"/>
                </a:solidFill>
                <a:latin typeface="Arial Narrow"/>
                <a:cs typeface="Arial Narrow"/>
              </a:rPr>
              <a:t>Foi criado o processo: Transfere valores referente a RRA da ficha financeira para o histórico de RRA. Em Anuais&gt;DIRF/Informe de Rendimentos&gt;Atualizar Dados da DIRF</a:t>
            </a:r>
          </a:p>
          <a:p>
            <a:pPr algn="just"/>
            <a:r>
              <a:rPr lang="pt-BR" b="1" dirty="0" smtClean="0">
                <a:solidFill>
                  <a:srgbClr val="4A5C61"/>
                </a:solidFill>
                <a:latin typeface="Arial Narrow"/>
                <a:cs typeface="Arial Narrow"/>
              </a:rPr>
              <a:t>Este processo tem como base pegar todas as informações referente aos eventos de RRA que estão lançados na ficha financeira e preencher a tabela PFHSTRRA.</a:t>
            </a:r>
          </a:p>
          <a:p>
            <a:pPr algn="just"/>
            <a:r>
              <a:rPr lang="pt-BR" b="1" dirty="0" smtClean="0">
                <a:solidFill>
                  <a:srgbClr val="4A5C61"/>
                </a:solidFill>
                <a:latin typeface="Arial Narrow"/>
                <a:cs typeface="Arial Narrow"/>
              </a:rPr>
              <a:t>O Sistema irá fazer validação da Máscara de seção.</a:t>
            </a:r>
          </a:p>
          <a:p>
            <a:pPr lvl="0" algn="just"/>
            <a:r>
              <a:rPr lang="pt-BR" dirty="0" smtClean="0">
                <a:solidFill>
                  <a:srgbClr val="4A5C61"/>
                </a:solidFill>
                <a:latin typeface="Arial Narrow"/>
                <a:cs typeface="Arial Narrow"/>
              </a:rPr>
              <a:t>De acordo com a tela em anexo, deverá informar a data referente a qual mês irá transferir as informações da ficha financeira para o histórico, caso a empresa já possui informações no histórico, a mesma terá opção de sobrescrever as informações existentes. Caso este parâmetro não seja marcado, ao final do processo o sistema irá retornar uma mensagem informando que já existe um histórico e o processo não foi executado.</a:t>
            </a:r>
            <a:endParaRPr lang="pt-BR" dirty="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229028" y="632712"/>
            <a:ext cx="2770748" cy="639762"/>
          </a:xfrm>
        </p:spPr>
        <p:txBody>
          <a:bodyPr/>
          <a:lstStyle/>
          <a:p>
            <a:r>
              <a:rPr lang="en-US" dirty="0" smtClean="0"/>
              <a:t>ALTERAÇÕES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03 - RRA</a:t>
            </a:r>
            <a:endParaRPr lang="en-US" dirty="0"/>
          </a:p>
        </p:txBody>
      </p:sp>
      <p:pic>
        <p:nvPicPr>
          <p:cNvPr id="5" name="Imagem 4" descr="Atualização de dados para DIR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7958" y="703913"/>
            <a:ext cx="6164294" cy="4495104"/>
          </a:xfrm>
          <a:prstGeom prst="rect">
            <a:avLst/>
          </a:prstGeom>
        </p:spPr>
      </p:pic>
      <p:sp>
        <p:nvSpPr>
          <p:cNvPr id="8" name="CaixaDeTexto 7"/>
          <p:cNvSpPr txBox="1"/>
          <p:nvPr/>
        </p:nvSpPr>
        <p:spPr>
          <a:xfrm>
            <a:off x="4576355" y="5417544"/>
            <a:ext cx="7615645" cy="1200329"/>
          </a:xfrm>
          <a:prstGeom prst="rect">
            <a:avLst/>
          </a:prstGeom>
          <a:noFill/>
        </p:spPr>
        <p:txBody>
          <a:bodyPr wrap="square" rtlCol="0">
            <a:spAutoFit/>
          </a:bodyPr>
          <a:lstStyle/>
          <a:p>
            <a:pPr algn="just"/>
            <a:r>
              <a:rPr lang="pt-BR" b="1" dirty="0">
                <a:solidFill>
                  <a:srgbClr val="4A5C61"/>
                </a:solidFill>
                <a:latin typeface="Arial Narrow"/>
                <a:cs typeface="Arial Narrow"/>
              </a:rPr>
              <a:t>OBS.: O sistema processava o calculo do RRA e guardava a movimentação apenas na </a:t>
            </a:r>
            <a:r>
              <a:rPr lang="pt-BR" b="1" dirty="0" smtClean="0">
                <a:solidFill>
                  <a:srgbClr val="4A5C61"/>
                </a:solidFill>
                <a:latin typeface="Arial Narrow"/>
                <a:cs typeface="Arial Narrow"/>
              </a:rPr>
              <a:t>ficha </a:t>
            </a:r>
            <a:r>
              <a:rPr lang="pt-BR" b="1" dirty="0">
                <a:solidFill>
                  <a:srgbClr val="4A5C61"/>
                </a:solidFill>
                <a:latin typeface="Arial Narrow"/>
                <a:cs typeface="Arial Narrow"/>
              </a:rPr>
              <a:t>financeira, para que as informações sejam </a:t>
            </a:r>
            <a:r>
              <a:rPr lang="pt-BR" b="1" dirty="0" smtClean="0">
                <a:solidFill>
                  <a:srgbClr val="4A5C61"/>
                </a:solidFill>
                <a:latin typeface="Arial Narrow"/>
                <a:cs typeface="Arial Narrow"/>
              </a:rPr>
              <a:t>informadas na </a:t>
            </a:r>
            <a:r>
              <a:rPr lang="pt-BR" b="1" dirty="0">
                <a:solidFill>
                  <a:srgbClr val="4A5C61"/>
                </a:solidFill>
                <a:latin typeface="Arial Narrow"/>
                <a:cs typeface="Arial Narrow"/>
              </a:rPr>
              <a:t>DIRF/2017, </a:t>
            </a:r>
            <a:r>
              <a:rPr lang="pt-BR" b="1" dirty="0" smtClean="0">
                <a:solidFill>
                  <a:srgbClr val="4A5C61"/>
                </a:solidFill>
                <a:latin typeface="Arial Narrow"/>
                <a:cs typeface="Arial Narrow"/>
              </a:rPr>
              <a:t>o sistema passará a  </a:t>
            </a:r>
            <a:r>
              <a:rPr lang="pt-BR" b="1" dirty="0">
                <a:solidFill>
                  <a:srgbClr val="4A5C61"/>
                </a:solidFill>
                <a:latin typeface="Arial Narrow"/>
                <a:cs typeface="Arial Narrow"/>
              </a:rPr>
              <a:t>alimentar esta tabela de </a:t>
            </a:r>
            <a:r>
              <a:rPr lang="pt-BR" b="1" dirty="0" smtClean="0">
                <a:solidFill>
                  <a:srgbClr val="4A5C61"/>
                </a:solidFill>
                <a:latin typeface="Arial Narrow"/>
                <a:cs typeface="Arial Narrow"/>
              </a:rPr>
              <a:t>histórico (PFHSTRRA). Informando apenas os códigos de cálculos 204 / 205 / 206 / 207 / 216.</a:t>
            </a:r>
            <a:endParaRPr lang="pt-BR" b="1" dirty="0">
              <a:solidFill>
                <a:srgbClr val="4A5C61"/>
              </a:solidFill>
              <a:latin typeface="Arial Narrow"/>
              <a:cs typeface="Arial Narrow"/>
            </a:endParaRPr>
          </a:p>
        </p:txBody>
      </p:sp>
    </p:spTree>
    <p:extLst>
      <p:ext uri="{BB962C8B-B14F-4D97-AF65-F5344CB8AC3E}">
        <p14:creationId xmlns:p14="http://schemas.microsoft.com/office/powerpoint/2010/main" val="16271895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237694" y="1488924"/>
            <a:ext cx="4019795" cy="5355312"/>
          </a:xfrm>
          <a:prstGeom prst="rect">
            <a:avLst/>
          </a:prstGeom>
          <a:noFill/>
          <a:ln w="9525">
            <a:noFill/>
            <a:miter lim="800000"/>
            <a:headEnd/>
            <a:tailEnd/>
          </a:ln>
        </p:spPr>
        <p:txBody>
          <a:bodyPr wrap="square">
            <a:spAutoFit/>
          </a:bodyPr>
          <a:lstStyle/>
          <a:p>
            <a:pPr algn="just"/>
            <a:r>
              <a:rPr lang="pt-BR" dirty="0" smtClean="0">
                <a:solidFill>
                  <a:srgbClr val="4A5C61"/>
                </a:solidFill>
                <a:latin typeface="Arial Narrow"/>
                <a:cs typeface="Arial Narrow"/>
              </a:rPr>
              <a:t>Foi disponibilizado no sistema a possibilidade de atualizar todas as informações referente a tela do histórico do RRA, como:</a:t>
            </a:r>
          </a:p>
          <a:p>
            <a:pPr marL="285750" indent="-285750" algn="just">
              <a:buFontTx/>
              <a:buChar char="-"/>
            </a:pPr>
            <a:r>
              <a:rPr lang="pt-BR" dirty="0" smtClean="0">
                <a:solidFill>
                  <a:srgbClr val="4A5C61"/>
                </a:solidFill>
                <a:latin typeface="Arial Narrow"/>
                <a:cs typeface="Arial Narrow"/>
              </a:rPr>
              <a:t>Identificador de Pagamento;</a:t>
            </a:r>
          </a:p>
          <a:p>
            <a:pPr marL="285750" indent="-285750" algn="just">
              <a:buFontTx/>
              <a:buChar char="-"/>
            </a:pPr>
            <a:r>
              <a:rPr lang="pt-BR" dirty="0" smtClean="0">
                <a:solidFill>
                  <a:srgbClr val="4A5C61"/>
                </a:solidFill>
                <a:latin typeface="Arial Narrow"/>
                <a:cs typeface="Arial Narrow"/>
              </a:rPr>
              <a:t>Natureza do RRA;</a:t>
            </a:r>
          </a:p>
          <a:p>
            <a:pPr marL="285750" indent="-285750" algn="just">
              <a:buFontTx/>
              <a:buChar char="-"/>
            </a:pPr>
            <a:r>
              <a:rPr lang="pt-BR" dirty="0" smtClean="0">
                <a:solidFill>
                  <a:srgbClr val="4A5C61"/>
                </a:solidFill>
                <a:latin typeface="Arial Narrow"/>
                <a:cs typeface="Arial Narrow"/>
              </a:rPr>
              <a:t>Dados do Advogado;</a:t>
            </a:r>
          </a:p>
          <a:p>
            <a:pPr marL="285750" indent="-285750" algn="just">
              <a:buFontTx/>
              <a:buChar char="-"/>
            </a:pPr>
            <a:r>
              <a:rPr lang="pt-BR" dirty="0" smtClean="0">
                <a:solidFill>
                  <a:srgbClr val="4A5C61"/>
                </a:solidFill>
                <a:latin typeface="Arial Narrow"/>
                <a:cs typeface="Arial Narrow"/>
              </a:rPr>
              <a:t>Dados do Processo, neste </a:t>
            </a:r>
            <a:r>
              <a:rPr lang="pt-BR" dirty="0" err="1" smtClean="0">
                <a:solidFill>
                  <a:srgbClr val="4A5C61"/>
                </a:solidFill>
                <a:latin typeface="Arial Narrow"/>
                <a:cs typeface="Arial Narrow"/>
              </a:rPr>
              <a:t>agrupador</a:t>
            </a:r>
            <a:r>
              <a:rPr lang="pt-BR" dirty="0" smtClean="0">
                <a:solidFill>
                  <a:srgbClr val="4A5C61"/>
                </a:solidFill>
                <a:latin typeface="Arial Narrow"/>
                <a:cs typeface="Arial Narrow"/>
              </a:rPr>
              <a:t> será informado apenas os campos “</a:t>
            </a:r>
            <a:r>
              <a:rPr lang="pt-BR" dirty="0" err="1" smtClean="0">
                <a:solidFill>
                  <a:srgbClr val="4A5C61"/>
                </a:solidFill>
                <a:latin typeface="Arial Narrow"/>
                <a:cs typeface="Arial Narrow"/>
              </a:rPr>
              <a:t>Nro</a:t>
            </a:r>
            <a:r>
              <a:rPr lang="pt-BR" dirty="0" smtClean="0">
                <a:solidFill>
                  <a:srgbClr val="4A5C61"/>
                </a:solidFill>
                <a:latin typeface="Arial Narrow"/>
                <a:cs typeface="Arial Narrow"/>
              </a:rPr>
              <a:t>. Do Processo e Valor das Despesas Ação Judicial.”</a:t>
            </a:r>
          </a:p>
          <a:p>
            <a:pPr algn="just"/>
            <a:r>
              <a:rPr lang="pt-BR" dirty="0" smtClean="0">
                <a:solidFill>
                  <a:srgbClr val="4A5C61"/>
                </a:solidFill>
                <a:latin typeface="Arial Narrow"/>
                <a:cs typeface="Arial Narrow"/>
              </a:rPr>
              <a:t>Através do modulo: Anuais&gt;DIRF/Informe de Rendimentos&gt;Atualiza dados do histórico do RRA&gt; Executar&gt; Irá abrir uma segunda tela onde deverá informar o período a ser transferido.</a:t>
            </a:r>
          </a:p>
          <a:p>
            <a:pPr algn="just"/>
            <a:r>
              <a:rPr lang="pt-BR" dirty="0" smtClean="0">
                <a:solidFill>
                  <a:srgbClr val="4A5C61"/>
                </a:solidFill>
                <a:latin typeface="Arial Narrow"/>
                <a:cs typeface="Arial Narrow"/>
              </a:rPr>
              <a:t>Este processo deverá ser processado após o processo: ”Transfere valores referente a RRA da ficha financeira para o Histórico do RRA”.</a:t>
            </a:r>
            <a:endParaRPr lang="pt-BR" dirty="0">
              <a:solidFill>
                <a:srgbClr val="4A5C61"/>
              </a:solidFill>
              <a:latin typeface="Arial Narrow"/>
              <a:cs typeface="Arial Narrow"/>
            </a:endParaRPr>
          </a:p>
          <a:p>
            <a:pPr algn="just"/>
            <a:endParaRPr lang="pt-BR" dirty="0" smtClean="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237694" y="881350"/>
            <a:ext cx="2770748" cy="639762"/>
          </a:xfrm>
        </p:spPr>
        <p:txBody>
          <a:bodyPr/>
          <a:lstStyle/>
          <a:p>
            <a:r>
              <a:rPr lang="en-US" dirty="0" smtClean="0"/>
              <a:t>ALTERAÇÕES</a:t>
            </a:r>
            <a:endParaRPr lang="en-US" dirty="0"/>
          </a:p>
        </p:txBody>
      </p:sp>
      <p:sp>
        <p:nvSpPr>
          <p:cNvPr id="6" name="Title 1"/>
          <p:cNvSpPr>
            <a:spLocks noGrp="1"/>
          </p:cNvSpPr>
          <p:nvPr>
            <p:ph type="title"/>
          </p:nvPr>
        </p:nvSpPr>
        <p:spPr>
          <a:xfrm>
            <a:off x="3885386" y="296011"/>
            <a:ext cx="7888978" cy="419100"/>
          </a:xfrm>
        </p:spPr>
        <p:txBody>
          <a:bodyPr>
            <a:normAutofit fontScale="90000"/>
          </a:bodyPr>
          <a:lstStyle/>
          <a:p>
            <a:r>
              <a:rPr lang="en-US" dirty="0" smtClean="0"/>
              <a:t>03 - RRA</a:t>
            </a:r>
            <a:endParaRPr lang="en-US" dirty="0"/>
          </a:p>
        </p:txBody>
      </p:sp>
      <p:pic>
        <p:nvPicPr>
          <p:cNvPr id="2" name="Imagem 1" descr="Atualização de dados para DIR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6065" y="881351"/>
            <a:ext cx="7351938" cy="3272638"/>
          </a:xfrm>
          <a:prstGeom prst="rect">
            <a:avLst/>
          </a:prstGeom>
        </p:spPr>
      </p:pic>
      <p:pic>
        <p:nvPicPr>
          <p:cNvPr id="3" name="Imagem 2" descr="Atualização de dados para DIR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96064" y="4332261"/>
            <a:ext cx="7351938" cy="2212230"/>
          </a:xfrm>
          <a:prstGeom prst="rect">
            <a:avLst/>
          </a:prstGeom>
        </p:spPr>
      </p:pic>
    </p:spTree>
    <p:extLst>
      <p:ext uri="{BB962C8B-B14F-4D97-AF65-F5344CB8AC3E}">
        <p14:creationId xmlns:p14="http://schemas.microsoft.com/office/powerpoint/2010/main" val="20134349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213100" y="1201231"/>
            <a:ext cx="4019795" cy="5355312"/>
          </a:xfrm>
          <a:prstGeom prst="rect">
            <a:avLst/>
          </a:prstGeom>
          <a:noFill/>
          <a:ln w="9525">
            <a:noFill/>
            <a:miter lim="800000"/>
            <a:headEnd/>
            <a:tailEnd/>
          </a:ln>
        </p:spPr>
        <p:txBody>
          <a:bodyPr wrap="square">
            <a:spAutoFit/>
          </a:bodyPr>
          <a:lstStyle/>
          <a:p>
            <a:pPr algn="just"/>
            <a:r>
              <a:rPr lang="pt-BR" dirty="0" smtClean="0">
                <a:solidFill>
                  <a:srgbClr val="4A5C61"/>
                </a:solidFill>
                <a:latin typeface="Arial Narrow"/>
                <a:cs typeface="Arial Narrow"/>
              </a:rPr>
              <a:t>O RRA tem duas opções de pagamento:</a:t>
            </a:r>
          </a:p>
          <a:p>
            <a:pPr algn="just"/>
            <a:r>
              <a:rPr lang="pt-BR" dirty="0" smtClean="0">
                <a:solidFill>
                  <a:srgbClr val="4A5C61"/>
                </a:solidFill>
                <a:latin typeface="Arial Narrow"/>
                <a:cs typeface="Arial Narrow"/>
              </a:rPr>
              <a:t>1º Pago pelo declarante (Empresa)</a:t>
            </a:r>
          </a:p>
          <a:p>
            <a:pPr algn="just"/>
            <a:r>
              <a:rPr lang="pt-BR" dirty="0" smtClean="0">
                <a:solidFill>
                  <a:srgbClr val="4A5C61"/>
                </a:solidFill>
                <a:latin typeface="Arial Narrow"/>
                <a:cs typeface="Arial Narrow"/>
              </a:rPr>
              <a:t>2º Pago pelo Advogado – Ao selecionar esta opção automaticamente terá que informar o numero do processo.</a:t>
            </a:r>
          </a:p>
          <a:p>
            <a:pPr algn="just"/>
            <a:r>
              <a:rPr lang="pt-BR" dirty="0" smtClean="0">
                <a:solidFill>
                  <a:srgbClr val="4A5C61"/>
                </a:solidFill>
                <a:latin typeface="Arial Narrow"/>
                <a:cs typeface="Arial Narrow"/>
              </a:rPr>
              <a:t>3º Natureza do RRA = Será tipo um histórico para informar o motivo do pagamento no máximo 50 dígitos.</a:t>
            </a:r>
          </a:p>
          <a:p>
            <a:pPr algn="just"/>
            <a:r>
              <a:rPr lang="pt-BR" dirty="0" smtClean="0">
                <a:solidFill>
                  <a:srgbClr val="4A5C61"/>
                </a:solidFill>
                <a:latin typeface="Arial Narrow"/>
                <a:cs typeface="Arial Narrow"/>
              </a:rPr>
              <a:t>4º Nome = Nome do Advogado</a:t>
            </a:r>
          </a:p>
          <a:p>
            <a:pPr algn="just"/>
            <a:r>
              <a:rPr lang="pt-BR" dirty="0" smtClean="0">
                <a:solidFill>
                  <a:srgbClr val="4A5C61"/>
                </a:solidFill>
                <a:latin typeface="Arial Narrow"/>
                <a:cs typeface="Arial Narrow"/>
              </a:rPr>
              <a:t>5º CPF ou CNPJ do Advogado</a:t>
            </a:r>
          </a:p>
          <a:p>
            <a:pPr algn="just"/>
            <a:r>
              <a:rPr lang="pt-BR" dirty="0" smtClean="0">
                <a:solidFill>
                  <a:srgbClr val="4A5C61"/>
                </a:solidFill>
                <a:latin typeface="Arial Narrow"/>
                <a:cs typeface="Arial Narrow"/>
              </a:rPr>
              <a:t>6 º Numero do Processo</a:t>
            </a:r>
          </a:p>
          <a:p>
            <a:pPr algn="just"/>
            <a:r>
              <a:rPr lang="pt-BR" dirty="0" smtClean="0">
                <a:solidFill>
                  <a:srgbClr val="4A5C61"/>
                </a:solidFill>
                <a:latin typeface="Arial Narrow"/>
                <a:cs typeface="Arial Narrow"/>
              </a:rPr>
              <a:t>7º Informar se será valor único para todos os funcionários ou se será um percentual do valor pago a cada funcionário.</a:t>
            </a:r>
          </a:p>
          <a:p>
            <a:pPr algn="just"/>
            <a:r>
              <a:rPr lang="pt-BR" dirty="0" smtClean="0">
                <a:solidFill>
                  <a:srgbClr val="4A5C61"/>
                </a:solidFill>
                <a:latin typeface="Arial Narrow"/>
                <a:cs typeface="Arial Narrow"/>
              </a:rPr>
              <a:t>8º A empresa terá a opção de digitar individualmente o valor para cada funcionário.</a:t>
            </a:r>
          </a:p>
          <a:p>
            <a:pPr algn="just"/>
            <a:r>
              <a:rPr lang="pt-BR" dirty="0" smtClean="0">
                <a:solidFill>
                  <a:srgbClr val="4A5C61"/>
                </a:solidFill>
                <a:latin typeface="Arial Narrow"/>
                <a:cs typeface="Arial Narrow"/>
              </a:rPr>
              <a:t>Ao marcar a opção acima, irá aparecer uma tela, onde o usuário terá que informar valor de cada funcionário.</a:t>
            </a:r>
            <a:endParaRPr lang="pt-BR" dirty="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213100" y="863618"/>
            <a:ext cx="2770748" cy="639762"/>
          </a:xfrm>
        </p:spPr>
        <p:txBody>
          <a:bodyPr/>
          <a:lstStyle/>
          <a:p>
            <a:r>
              <a:rPr lang="en-US" dirty="0" smtClean="0"/>
              <a:t>ALTERAÇÕES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03 - RRA</a:t>
            </a:r>
            <a:endParaRPr lang="en-US" dirty="0"/>
          </a:p>
        </p:txBody>
      </p:sp>
      <p:pic>
        <p:nvPicPr>
          <p:cNvPr id="4099" name="Imagem 13" descr="image0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1431" y="703079"/>
            <a:ext cx="6788385" cy="3486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m 1" descr="Atualização de dados para DIR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1432" y="4336869"/>
            <a:ext cx="6788385" cy="2429691"/>
          </a:xfrm>
          <a:prstGeom prst="rect">
            <a:avLst/>
          </a:prstGeom>
        </p:spPr>
      </p:pic>
    </p:spTree>
    <p:extLst>
      <p:ext uri="{BB962C8B-B14F-4D97-AF65-F5344CB8AC3E}">
        <p14:creationId xmlns:p14="http://schemas.microsoft.com/office/powerpoint/2010/main" val="27411136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196290" y="1218429"/>
            <a:ext cx="11284538" cy="6186309"/>
          </a:xfrm>
          <a:prstGeom prst="rect">
            <a:avLst/>
          </a:prstGeom>
          <a:noFill/>
          <a:ln w="9525">
            <a:noFill/>
            <a:miter lim="800000"/>
            <a:headEnd/>
            <a:tailEnd/>
          </a:ln>
        </p:spPr>
        <p:txBody>
          <a:bodyPr wrap="square">
            <a:spAutoFit/>
          </a:bodyPr>
          <a:lstStyle/>
          <a:p>
            <a:pPr algn="just"/>
            <a:endParaRPr lang="pt-BR" b="1" dirty="0" smtClean="0">
              <a:solidFill>
                <a:srgbClr val="4A5C61"/>
              </a:solidFill>
              <a:latin typeface="Arial Narrow"/>
              <a:cs typeface="Arial Narrow"/>
            </a:endParaRPr>
          </a:p>
          <a:p>
            <a:pPr algn="just"/>
            <a:r>
              <a:rPr lang="pt-BR" dirty="0" smtClean="0">
                <a:solidFill>
                  <a:srgbClr val="4A5C61"/>
                </a:solidFill>
                <a:latin typeface="Arial Narrow"/>
                <a:cs typeface="Arial Narrow"/>
              </a:rPr>
              <a:t>A Previdência Privada na DIRF de 2017 ano base 2016, sofreu as seguintes alterações:</a:t>
            </a:r>
          </a:p>
          <a:p>
            <a:pPr algn="just"/>
            <a:endParaRPr lang="pt-BR" b="1" dirty="0" smtClean="0">
              <a:solidFill>
                <a:srgbClr val="4A5C61"/>
              </a:solidFill>
              <a:latin typeface="Arial Narrow"/>
              <a:cs typeface="Arial Narrow"/>
            </a:endParaRPr>
          </a:p>
          <a:p>
            <a:pPr algn="just"/>
            <a:r>
              <a:rPr lang="pt-BR" dirty="0" smtClean="0">
                <a:solidFill>
                  <a:srgbClr val="4A5C61"/>
                </a:solidFill>
                <a:latin typeface="Arial Narrow"/>
                <a:cs typeface="Arial Narrow"/>
              </a:rPr>
              <a:t>1º: </a:t>
            </a:r>
            <a:r>
              <a:rPr lang="pt-BR" dirty="0">
                <a:solidFill>
                  <a:srgbClr val="4A5C61"/>
                </a:solidFill>
                <a:latin typeface="Arial Narrow"/>
                <a:cs typeface="Arial Narrow"/>
              </a:rPr>
              <a:t>Os valores descontados a título de previdência privada passam a ser informados discriminados mês a mês por </a:t>
            </a:r>
            <a:r>
              <a:rPr lang="pt-BR" dirty="0" smtClean="0">
                <a:solidFill>
                  <a:srgbClr val="4A5C61"/>
                </a:solidFill>
                <a:latin typeface="Arial Narrow"/>
                <a:cs typeface="Arial Narrow"/>
              </a:rPr>
              <a:t>Operadora </a:t>
            </a:r>
            <a:r>
              <a:rPr lang="pt-BR" dirty="0">
                <a:solidFill>
                  <a:srgbClr val="4A5C61"/>
                </a:solidFill>
                <a:latin typeface="Arial Narrow"/>
                <a:cs typeface="Arial Narrow"/>
              </a:rPr>
              <a:t>de previdência complementar e não mais pelo valor </a:t>
            </a:r>
            <a:r>
              <a:rPr lang="pt-BR" dirty="0" smtClean="0">
                <a:solidFill>
                  <a:srgbClr val="4A5C61"/>
                </a:solidFill>
                <a:latin typeface="Arial Narrow"/>
                <a:cs typeface="Arial Narrow"/>
              </a:rPr>
              <a:t>total, sendo obrigado a informar o CNPJ e o Nome Empresarial da mesma.</a:t>
            </a:r>
            <a:endParaRPr lang="pt-BR" dirty="0">
              <a:solidFill>
                <a:srgbClr val="4A5C61"/>
              </a:solidFill>
              <a:latin typeface="Arial Narrow"/>
              <a:cs typeface="Arial Narrow"/>
            </a:endParaRPr>
          </a:p>
          <a:p>
            <a:pPr algn="just"/>
            <a:endParaRPr lang="pt-BR" dirty="0" smtClean="0">
              <a:solidFill>
                <a:srgbClr val="4A5C61"/>
              </a:solidFill>
              <a:latin typeface="Arial Narrow"/>
              <a:cs typeface="Arial Narrow"/>
            </a:endParaRPr>
          </a:p>
          <a:p>
            <a:pPr algn="just"/>
            <a:r>
              <a:rPr lang="pt-BR" dirty="0" smtClean="0">
                <a:solidFill>
                  <a:srgbClr val="4A5C61"/>
                </a:solidFill>
                <a:latin typeface="Arial Narrow"/>
                <a:cs typeface="Arial Narrow"/>
              </a:rPr>
              <a:t>2º: </a:t>
            </a:r>
            <a:r>
              <a:rPr lang="pt-BR" dirty="0">
                <a:solidFill>
                  <a:srgbClr val="4A5C61"/>
                </a:solidFill>
                <a:latin typeface="Arial Narrow"/>
                <a:cs typeface="Arial Narrow"/>
              </a:rPr>
              <a:t>No Labore o usuário poderá cadastrar todas as </a:t>
            </a:r>
            <a:r>
              <a:rPr lang="pt-BR" dirty="0" smtClean="0">
                <a:solidFill>
                  <a:srgbClr val="4A5C61"/>
                </a:solidFill>
                <a:latin typeface="Arial Narrow"/>
                <a:cs typeface="Arial Narrow"/>
              </a:rPr>
              <a:t>Operadoras </a:t>
            </a:r>
            <a:r>
              <a:rPr lang="pt-BR" dirty="0">
                <a:solidFill>
                  <a:srgbClr val="4A5C61"/>
                </a:solidFill>
                <a:latin typeface="Arial Narrow"/>
                <a:cs typeface="Arial Narrow"/>
              </a:rPr>
              <a:t>de previdência complementar para as quais houve descontos em folha de pagamento ao longo do ano de </a:t>
            </a:r>
            <a:r>
              <a:rPr lang="pt-BR" dirty="0" smtClean="0">
                <a:solidFill>
                  <a:srgbClr val="4A5C61"/>
                </a:solidFill>
                <a:latin typeface="Arial Narrow"/>
                <a:cs typeface="Arial Narrow"/>
              </a:rPr>
              <a:t>2016</a:t>
            </a:r>
          </a:p>
          <a:p>
            <a:pPr algn="just"/>
            <a:endParaRPr lang="pt-BR" dirty="0" smtClean="0">
              <a:solidFill>
                <a:srgbClr val="4A5C61"/>
              </a:solidFill>
              <a:latin typeface="Arial Narrow"/>
              <a:cs typeface="Arial Narrow"/>
            </a:endParaRPr>
          </a:p>
          <a:p>
            <a:pPr algn="just"/>
            <a:r>
              <a:rPr lang="pt-BR" dirty="0" smtClean="0">
                <a:solidFill>
                  <a:srgbClr val="4A5C61"/>
                </a:solidFill>
                <a:latin typeface="Arial Narrow"/>
                <a:cs typeface="Arial Narrow"/>
              </a:rPr>
              <a:t>3º: </a:t>
            </a:r>
            <a:r>
              <a:rPr lang="pt-BR" dirty="0">
                <a:solidFill>
                  <a:srgbClr val="4A5C61"/>
                </a:solidFill>
                <a:latin typeface="Arial Narrow"/>
                <a:cs typeface="Arial Narrow"/>
              </a:rPr>
              <a:t>- Para cada entidade </a:t>
            </a:r>
            <a:r>
              <a:rPr lang="pt-BR" dirty="0" smtClean="0">
                <a:solidFill>
                  <a:srgbClr val="4A5C61"/>
                </a:solidFill>
                <a:latin typeface="Arial Narrow"/>
                <a:cs typeface="Arial Narrow"/>
              </a:rPr>
              <a:t>deverá </a:t>
            </a:r>
            <a:r>
              <a:rPr lang="pt-BR" dirty="0">
                <a:solidFill>
                  <a:srgbClr val="4A5C61"/>
                </a:solidFill>
                <a:latin typeface="Arial Narrow"/>
                <a:cs typeface="Arial Narrow"/>
              </a:rPr>
              <a:t>ser informados o(s) evento(s) utilizado(s) para a realização dos descontos em folha de pagamento</a:t>
            </a:r>
            <a:r>
              <a:rPr lang="pt-BR" dirty="0" smtClean="0">
                <a:solidFill>
                  <a:srgbClr val="4A5C61"/>
                </a:solidFill>
                <a:latin typeface="Arial Narrow"/>
                <a:cs typeface="Arial Narrow"/>
              </a:rPr>
              <a:t>.</a:t>
            </a:r>
          </a:p>
          <a:p>
            <a:pPr lvl="0" algn="just"/>
            <a:endParaRPr lang="pt-BR" dirty="0" smtClean="0">
              <a:solidFill>
                <a:srgbClr val="4A5C61"/>
              </a:solidFill>
              <a:latin typeface="Arial Narrow"/>
              <a:cs typeface="Arial Narrow"/>
            </a:endParaRPr>
          </a:p>
          <a:p>
            <a:pPr lvl="0" algn="just"/>
            <a:r>
              <a:rPr lang="pt-BR" dirty="0" smtClean="0">
                <a:solidFill>
                  <a:srgbClr val="4A5C61"/>
                </a:solidFill>
                <a:latin typeface="Arial Narrow"/>
                <a:cs typeface="Arial Narrow"/>
              </a:rPr>
              <a:t>4º</a:t>
            </a:r>
            <a:r>
              <a:rPr lang="pt-BR" dirty="0">
                <a:solidFill>
                  <a:srgbClr val="4A5C61"/>
                </a:solidFill>
                <a:latin typeface="Arial Narrow"/>
                <a:cs typeface="Arial Narrow"/>
              </a:rPr>
              <a:t>: As empresas que utilizaram eventos diferentes para cada </a:t>
            </a:r>
            <a:r>
              <a:rPr lang="pt-BR" dirty="0" smtClean="0">
                <a:solidFill>
                  <a:srgbClr val="4A5C61"/>
                </a:solidFill>
                <a:latin typeface="Arial Narrow"/>
                <a:cs typeface="Arial Narrow"/>
              </a:rPr>
              <a:t>Operadora deverão </a:t>
            </a:r>
            <a:r>
              <a:rPr lang="pt-BR" dirty="0">
                <a:solidFill>
                  <a:srgbClr val="4A5C61"/>
                </a:solidFill>
                <a:latin typeface="Arial Narrow"/>
                <a:cs typeface="Arial Narrow"/>
              </a:rPr>
              <a:t>apenas informar nos parâmetros da DIRF os eventos utilizados para o desconto em cada uma das entidades. O sistema efetuará o cálculo do total descontado em cada uma das entidades e informará os valores totais na DIRF.</a:t>
            </a:r>
            <a:r>
              <a:rPr lang="pt-BR" dirty="0"/>
              <a:t> </a:t>
            </a:r>
          </a:p>
          <a:p>
            <a:pPr lvl="0" algn="just"/>
            <a:endParaRPr lang="pt-BR" dirty="0" smtClean="0">
              <a:solidFill>
                <a:srgbClr val="4A5C61"/>
              </a:solidFill>
              <a:latin typeface="Arial Narrow"/>
              <a:cs typeface="Arial Narrow"/>
            </a:endParaRPr>
          </a:p>
          <a:p>
            <a:pPr lvl="0" algn="just"/>
            <a:r>
              <a:rPr lang="pt-BR" dirty="0" smtClean="0">
                <a:solidFill>
                  <a:srgbClr val="4A5C61"/>
                </a:solidFill>
                <a:latin typeface="Arial Narrow"/>
                <a:cs typeface="Arial Narrow"/>
              </a:rPr>
              <a:t>5º:As </a:t>
            </a:r>
            <a:r>
              <a:rPr lang="pt-BR" dirty="0">
                <a:solidFill>
                  <a:srgbClr val="4A5C61"/>
                </a:solidFill>
                <a:latin typeface="Arial Narrow"/>
                <a:cs typeface="Arial Narrow"/>
              </a:rPr>
              <a:t>empresas que utilizaram o mesmo evento para o desconto de mais de uma entidade poderão informar na ficha financeira dos funcionários os valores rateados por entidade.</a:t>
            </a:r>
          </a:p>
          <a:p>
            <a:pPr algn="just"/>
            <a:r>
              <a:rPr lang="pt-BR" dirty="0">
                <a:solidFill>
                  <a:srgbClr val="4A5C61"/>
                </a:solidFill>
                <a:latin typeface="Arial Narrow"/>
                <a:cs typeface="Arial Narrow"/>
              </a:rPr>
              <a:t>Para isso podem criar eventos do tipo base de cálculo para cada uma das operadoras e utilizar os recursos de edição ou importação da ficha financeira para a inserção dos valores discriminados por entidade, e informa-los na parametrização da DIRF.</a:t>
            </a:r>
          </a:p>
          <a:p>
            <a:pPr algn="just"/>
            <a:endParaRPr lang="pt-BR" dirty="0">
              <a:solidFill>
                <a:srgbClr val="4A5C61"/>
              </a:solidFill>
              <a:latin typeface="Arial Narrow"/>
              <a:cs typeface="Arial Narrow"/>
            </a:endParaRPr>
          </a:p>
          <a:p>
            <a:pPr algn="just"/>
            <a:endParaRPr lang="pt-BR" dirty="0">
              <a:solidFill>
                <a:srgbClr val="4A5C61"/>
              </a:solidFill>
              <a:latin typeface="Arial Narrow"/>
              <a:cs typeface="Arial Narrow"/>
            </a:endParaRPr>
          </a:p>
          <a:p>
            <a:pPr algn="just"/>
            <a:endParaRPr lang="pt-BR" dirty="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196290" y="898548"/>
            <a:ext cx="2770748" cy="639762"/>
          </a:xfrm>
        </p:spPr>
        <p:txBody>
          <a:bodyPr/>
          <a:lstStyle/>
          <a:p>
            <a:r>
              <a:rPr lang="en-US" dirty="0" smtClean="0"/>
              <a:t>ALTERAÇÕES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04 - PREVIDÊNCIA PRIVADA</a:t>
            </a:r>
            <a:endParaRPr lang="en-US" dirty="0"/>
          </a:p>
        </p:txBody>
      </p:sp>
    </p:spTree>
    <p:extLst>
      <p:ext uri="{BB962C8B-B14F-4D97-AF65-F5344CB8AC3E}">
        <p14:creationId xmlns:p14="http://schemas.microsoft.com/office/powerpoint/2010/main" val="9079515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Box 5"/>
          <p:cNvSpPr txBox="1">
            <a:spLocks noChangeArrowheads="1"/>
          </p:cNvSpPr>
          <p:nvPr/>
        </p:nvSpPr>
        <p:spPr bwMode="auto">
          <a:xfrm>
            <a:off x="6096000" y="998935"/>
            <a:ext cx="3749279" cy="807913"/>
          </a:xfrm>
          <a:prstGeom prst="rect">
            <a:avLst/>
          </a:prstGeom>
          <a:noFill/>
          <a:ln w="9525">
            <a:noFill/>
            <a:miter lim="800000"/>
            <a:headEnd/>
            <a:tailEnd/>
          </a:ln>
        </p:spPr>
        <p:txBody>
          <a:bodyPr>
            <a:spAutoFit/>
          </a:bodyPr>
          <a:lstStyle/>
          <a:p>
            <a:r>
              <a:rPr lang="en-US" sz="4650" dirty="0" smtClean="0">
                <a:solidFill>
                  <a:srgbClr val="00739C"/>
                </a:solidFill>
                <a:latin typeface="Arial Narrow"/>
                <a:cs typeface="Arial Narrow"/>
              </a:rPr>
              <a:t>DIRF 2016/2017</a:t>
            </a:r>
            <a:endParaRPr lang="en-US" sz="4650" dirty="0">
              <a:solidFill>
                <a:srgbClr val="00739C"/>
              </a:solidFill>
              <a:latin typeface="Arial Narrow"/>
              <a:cs typeface="Arial Narrow"/>
            </a:endParaRPr>
          </a:p>
        </p:txBody>
      </p:sp>
      <p:pic>
        <p:nvPicPr>
          <p:cNvPr id="16390" name="Picture 10"/>
          <p:cNvPicPr>
            <a:picLocks noChangeAspect="1"/>
          </p:cNvPicPr>
          <p:nvPr/>
        </p:nvPicPr>
        <p:blipFill>
          <a:blip r:embed="rId2"/>
          <a:srcRect/>
          <a:stretch>
            <a:fillRect/>
          </a:stretch>
        </p:blipFill>
        <p:spPr bwMode="auto">
          <a:xfrm>
            <a:off x="4227910" y="1388269"/>
            <a:ext cx="1485900" cy="1524000"/>
          </a:xfrm>
          <a:prstGeom prst="rect">
            <a:avLst/>
          </a:prstGeom>
          <a:noFill/>
          <a:ln w="9525">
            <a:noFill/>
            <a:miter lim="800000"/>
            <a:headEnd/>
            <a:tailEnd/>
          </a:ln>
        </p:spPr>
      </p:pic>
      <p:sp>
        <p:nvSpPr>
          <p:cNvPr id="5" name="Content Placeholder 4"/>
          <p:cNvSpPr>
            <a:spLocks noGrp="1"/>
          </p:cNvSpPr>
          <p:nvPr>
            <p:ph idx="1"/>
          </p:nvPr>
        </p:nvSpPr>
        <p:spPr/>
        <p:txBody>
          <a:bodyPr/>
          <a:lstStyle/>
          <a:p>
            <a:r>
              <a:rPr lang="en-US" dirty="0" smtClean="0"/>
              <a:t>CONCEITO</a:t>
            </a:r>
          </a:p>
          <a:p>
            <a:r>
              <a:rPr lang="en-US" dirty="0" smtClean="0"/>
              <a:t>PARAMETRIZAÇÃO</a:t>
            </a:r>
          </a:p>
          <a:p>
            <a:r>
              <a:rPr lang="en-US" dirty="0"/>
              <a:t>ALTERAÇÕES ANO 2016/2017</a:t>
            </a:r>
          </a:p>
          <a:p>
            <a:r>
              <a:rPr lang="en-US" dirty="0" smtClean="0"/>
              <a:t>EMISSÃO</a:t>
            </a:r>
          </a:p>
          <a:p>
            <a:pPr>
              <a:buAutoNum type="arabicPeriod" startAt="4"/>
            </a:pPr>
            <a:r>
              <a:rPr lang="en-US" dirty="0" smtClean="0"/>
              <a:t>DICAS E SOLUÇÕES</a:t>
            </a:r>
          </a:p>
        </p:txBody>
      </p:sp>
    </p:spTree>
    <p:extLst>
      <p:ext uri="{BB962C8B-B14F-4D97-AF65-F5344CB8AC3E}">
        <p14:creationId xmlns:p14="http://schemas.microsoft.com/office/powerpoint/2010/main" val="40083959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160020" y="708769"/>
            <a:ext cx="4514851" cy="7017306"/>
          </a:xfrm>
          <a:prstGeom prst="rect">
            <a:avLst/>
          </a:prstGeom>
          <a:noFill/>
          <a:ln w="9525">
            <a:noFill/>
            <a:miter lim="800000"/>
            <a:headEnd/>
            <a:tailEnd/>
          </a:ln>
        </p:spPr>
        <p:txBody>
          <a:bodyPr wrap="square">
            <a:spAutoFit/>
          </a:bodyPr>
          <a:lstStyle/>
          <a:p>
            <a:pPr algn="just"/>
            <a:endParaRPr lang="pt-BR" b="1" dirty="0" smtClean="0">
              <a:solidFill>
                <a:srgbClr val="FF0000"/>
              </a:solidFill>
              <a:latin typeface="Arial Narrow"/>
              <a:cs typeface="Arial Narrow"/>
            </a:endParaRPr>
          </a:p>
          <a:p>
            <a:pPr lvl="0" algn="just"/>
            <a:r>
              <a:rPr lang="pt-BR" dirty="0" smtClean="0">
                <a:solidFill>
                  <a:srgbClr val="4A5C61"/>
                </a:solidFill>
                <a:latin typeface="Arial Narrow"/>
                <a:cs typeface="Arial Narrow"/>
              </a:rPr>
              <a:t>6º: Em 2016 os eventos referente a Previdência Complementar eram informados nos Campos 3(</a:t>
            </a:r>
            <a:r>
              <a:rPr lang="pt-BR" dirty="0" err="1" smtClean="0">
                <a:solidFill>
                  <a:srgbClr val="4A5C61"/>
                </a:solidFill>
                <a:latin typeface="Arial Narrow"/>
                <a:cs typeface="Arial Narrow"/>
              </a:rPr>
              <a:t>Rend.Tribut.Deduções</a:t>
            </a:r>
            <a:r>
              <a:rPr lang="pt-BR" dirty="0" smtClean="0">
                <a:solidFill>
                  <a:srgbClr val="4A5C61"/>
                </a:solidFill>
                <a:latin typeface="Arial Narrow"/>
                <a:cs typeface="Arial Narrow"/>
              </a:rPr>
              <a:t> e  IRRF) e campo 5 (</a:t>
            </a:r>
            <a:r>
              <a:rPr lang="pt-BR" dirty="0" err="1" smtClean="0">
                <a:solidFill>
                  <a:srgbClr val="4A5C61"/>
                </a:solidFill>
                <a:latin typeface="Arial Narrow"/>
                <a:cs typeface="Arial Narrow"/>
              </a:rPr>
              <a:t>rend.Sujeitos</a:t>
            </a:r>
            <a:r>
              <a:rPr lang="pt-BR" dirty="0" smtClean="0">
                <a:solidFill>
                  <a:srgbClr val="4A5C61"/>
                </a:solidFill>
                <a:latin typeface="Arial Narrow"/>
                <a:cs typeface="Arial Narrow"/>
              </a:rPr>
              <a:t> </a:t>
            </a:r>
            <a:r>
              <a:rPr lang="pt-BR" dirty="0" err="1" smtClean="0">
                <a:solidFill>
                  <a:srgbClr val="4A5C61"/>
                </a:solidFill>
                <a:latin typeface="Arial Narrow"/>
                <a:cs typeface="Arial Narrow"/>
              </a:rPr>
              <a:t>Tribut.Excl</a:t>
            </a:r>
            <a:r>
              <a:rPr lang="pt-BR" dirty="0" smtClean="0">
                <a:solidFill>
                  <a:srgbClr val="4A5C61"/>
                </a:solidFill>
                <a:latin typeface="Arial Narrow"/>
                <a:cs typeface="Arial Narrow"/>
              </a:rPr>
              <a:t>.) dos Parâmetros da DIRF, no ano 2017, estes campos foram extintos, onde foi inserido um novo campo “Informações de Previdência Complementar (Previdência Privada).</a:t>
            </a:r>
          </a:p>
          <a:p>
            <a:pPr lvl="0" algn="just"/>
            <a:r>
              <a:rPr lang="pt-BR" dirty="0" smtClean="0">
                <a:solidFill>
                  <a:srgbClr val="4A5C61"/>
                </a:solidFill>
                <a:latin typeface="Arial Narrow"/>
                <a:cs typeface="Arial Narrow"/>
              </a:rPr>
              <a:t>- Como Parametrizar a nova Pasta: Acessar o campo “</a:t>
            </a:r>
            <a:r>
              <a:rPr lang="pt-BR" dirty="0">
                <a:solidFill>
                  <a:srgbClr val="4A5C61"/>
                </a:solidFill>
                <a:latin typeface="Arial Narrow"/>
                <a:cs typeface="Arial Narrow"/>
              </a:rPr>
              <a:t>Informações de Previdência Complementar (Previdência Privada</a:t>
            </a:r>
            <a:r>
              <a:rPr lang="pt-BR" dirty="0" smtClean="0">
                <a:solidFill>
                  <a:srgbClr val="4A5C61"/>
                </a:solidFill>
                <a:latin typeface="Arial Narrow"/>
                <a:cs typeface="Arial Narrow"/>
              </a:rPr>
              <a:t>)&gt;Clicar em novo&gt;Informar CNPJ&gt;Nome Empresarial. Caso o usuário queira </a:t>
            </a:r>
            <a:r>
              <a:rPr lang="pt-BR" dirty="0">
                <a:solidFill>
                  <a:srgbClr val="4A5C61"/>
                </a:solidFill>
                <a:latin typeface="Arial Narrow"/>
                <a:cs typeface="Arial Narrow"/>
              </a:rPr>
              <a:t> </a:t>
            </a:r>
            <a:r>
              <a:rPr lang="pt-BR" dirty="0" smtClean="0">
                <a:solidFill>
                  <a:srgbClr val="4A5C61"/>
                </a:solidFill>
                <a:latin typeface="Arial Narrow"/>
                <a:cs typeface="Arial Narrow"/>
              </a:rPr>
              <a:t>copiar os eventos cadastrados no ano anterior poderá utilizar o recurso de “Copiar Informações da Previdência Privada DIRF 2016”, o sistema irá copiar os eventos dos campos 3 e 5. Lembrando que o sistema irá copiar os eventos para a Operadora selecionada, o cliente terá que acessar Operadora </a:t>
            </a:r>
            <a:r>
              <a:rPr lang="pt-BR" smtClean="0">
                <a:solidFill>
                  <a:srgbClr val="4A5C61"/>
                </a:solidFill>
                <a:latin typeface="Arial Narrow"/>
                <a:cs typeface="Arial Narrow"/>
              </a:rPr>
              <a:t>por Operadora </a:t>
            </a:r>
            <a:r>
              <a:rPr lang="pt-BR" dirty="0" smtClean="0">
                <a:solidFill>
                  <a:srgbClr val="4A5C61"/>
                </a:solidFill>
                <a:latin typeface="Arial Narrow"/>
                <a:cs typeface="Arial Narrow"/>
              </a:rPr>
              <a:t>e selecionar a opção “Copiar Informações da Previdência Privada da DIRF 2016, visto que cada Entidade possui um evento distinto.</a:t>
            </a:r>
          </a:p>
          <a:p>
            <a:pPr lvl="0" algn="just"/>
            <a:endParaRPr lang="pt-BR" dirty="0">
              <a:solidFill>
                <a:srgbClr val="4A5C61"/>
              </a:solidFill>
              <a:latin typeface="Arial Narrow"/>
              <a:cs typeface="Arial Narrow"/>
            </a:endParaRPr>
          </a:p>
          <a:p>
            <a:pPr lvl="0" algn="just"/>
            <a:endParaRPr lang="pt-BR" dirty="0" smtClean="0">
              <a:solidFill>
                <a:srgbClr val="4A5C61"/>
              </a:solidFill>
              <a:latin typeface="Arial Narrow"/>
              <a:cs typeface="Arial Narrow"/>
            </a:endParaRPr>
          </a:p>
          <a:p>
            <a:pPr lvl="0" algn="just"/>
            <a:endParaRPr lang="pt-BR" dirty="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381021" y="703079"/>
            <a:ext cx="2770748" cy="639762"/>
          </a:xfrm>
        </p:spPr>
        <p:txBody>
          <a:bodyPr/>
          <a:lstStyle/>
          <a:p>
            <a:r>
              <a:rPr lang="en-US" dirty="0" smtClean="0"/>
              <a:t>ALTERAÇÕES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04 - PREVIDÊNCIA PRIVADA</a:t>
            </a:r>
            <a:endParaRPr lang="en-US" dirty="0"/>
          </a:p>
        </p:txBody>
      </p:sp>
      <p:sp>
        <p:nvSpPr>
          <p:cNvPr id="3" name="CaixaDeTexto 2"/>
          <p:cNvSpPr txBox="1"/>
          <p:nvPr/>
        </p:nvSpPr>
        <p:spPr>
          <a:xfrm>
            <a:off x="4674871" y="5715883"/>
            <a:ext cx="7460474" cy="646331"/>
          </a:xfrm>
          <a:prstGeom prst="rect">
            <a:avLst/>
          </a:prstGeom>
          <a:noFill/>
        </p:spPr>
        <p:txBody>
          <a:bodyPr wrap="square" rtlCol="0">
            <a:spAutoFit/>
          </a:bodyPr>
          <a:lstStyle/>
          <a:p>
            <a:pPr algn="just"/>
            <a:r>
              <a:rPr lang="pt-BR" b="1" dirty="0" smtClean="0">
                <a:solidFill>
                  <a:srgbClr val="FF0000"/>
                </a:solidFill>
                <a:latin typeface="Arial Narrow"/>
                <a:cs typeface="Arial Narrow"/>
              </a:rPr>
              <a:t>OBS: O sistema irá inserir os eventos de folha e 13º salário em um único local, onde terá um </a:t>
            </a:r>
            <a:r>
              <a:rPr lang="pt-BR" b="1" dirty="0" err="1" smtClean="0">
                <a:solidFill>
                  <a:srgbClr val="FF0000"/>
                </a:solidFill>
                <a:latin typeface="Arial Narrow"/>
                <a:cs typeface="Arial Narrow"/>
              </a:rPr>
              <a:t>flag</a:t>
            </a:r>
            <a:r>
              <a:rPr lang="pt-BR" b="1" dirty="0" smtClean="0">
                <a:solidFill>
                  <a:srgbClr val="FF0000"/>
                </a:solidFill>
                <a:latin typeface="Arial Narrow"/>
                <a:cs typeface="Arial Narrow"/>
              </a:rPr>
              <a:t> marcado diferenciando os eventos de 13º salário.</a:t>
            </a:r>
            <a:endParaRPr lang="pt-BR" b="1" dirty="0">
              <a:solidFill>
                <a:srgbClr val="FF0000"/>
              </a:solidFill>
              <a:latin typeface="Arial Narrow"/>
              <a:cs typeface="Arial Narrow"/>
            </a:endParaRPr>
          </a:p>
        </p:txBody>
      </p:sp>
      <p:pic>
        <p:nvPicPr>
          <p:cNvPr id="10" name="Espaço Reservado para Imagem 4" descr="TOTVS Série T Serviços (RM) Alias: CorporeRM | 1-DOMINGUES E PINHO"/>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5103738" y="703079"/>
            <a:ext cx="6602740" cy="4705829"/>
          </a:xfrm>
          <a:prstGeom prst="rect">
            <a:avLst/>
          </a:prstGeom>
        </p:spPr>
      </p:pic>
      <p:sp>
        <p:nvSpPr>
          <p:cNvPr id="8" name="Retângulo 7"/>
          <p:cNvSpPr/>
          <p:nvPr/>
        </p:nvSpPr>
        <p:spPr>
          <a:xfrm>
            <a:off x="10772775" y="2981325"/>
            <a:ext cx="704850" cy="161925"/>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4" name="Conector de seta reta 3"/>
          <p:cNvCxnSpPr/>
          <p:nvPr/>
        </p:nvCxnSpPr>
        <p:spPr>
          <a:xfrm flipH="1">
            <a:off x="10401300" y="1388269"/>
            <a:ext cx="685800" cy="53197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64942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196290" y="876240"/>
            <a:ext cx="11015014" cy="1754326"/>
          </a:xfrm>
          <a:prstGeom prst="rect">
            <a:avLst/>
          </a:prstGeom>
          <a:noFill/>
          <a:ln w="9525">
            <a:noFill/>
            <a:miter lim="800000"/>
            <a:headEnd/>
            <a:tailEnd/>
          </a:ln>
        </p:spPr>
        <p:txBody>
          <a:bodyPr wrap="square">
            <a:spAutoFit/>
          </a:bodyPr>
          <a:lstStyle/>
          <a:p>
            <a:pPr algn="just"/>
            <a:endParaRPr lang="pt-BR" b="1" dirty="0" smtClean="0">
              <a:solidFill>
                <a:srgbClr val="FF0000"/>
              </a:solidFill>
              <a:latin typeface="Arial Narrow"/>
              <a:cs typeface="Arial Narrow"/>
            </a:endParaRPr>
          </a:p>
          <a:p>
            <a:pPr lvl="0" algn="just"/>
            <a:r>
              <a:rPr lang="pt-BR" dirty="0">
                <a:solidFill>
                  <a:srgbClr val="4A5C61"/>
                </a:solidFill>
                <a:latin typeface="Arial Narrow"/>
                <a:cs typeface="Arial Narrow"/>
              </a:rPr>
              <a:t>No Labore o usuário poderá cadastrar todas as entidades de previdência complementar para as quais houve descontos em folha de pagamento ao longo do ano </a:t>
            </a:r>
            <a:r>
              <a:rPr lang="pt-BR" dirty="0" smtClean="0">
                <a:solidFill>
                  <a:srgbClr val="4A5C61"/>
                </a:solidFill>
                <a:latin typeface="Arial Narrow"/>
                <a:cs typeface="Arial Narrow"/>
              </a:rPr>
              <a:t>de 2016.</a:t>
            </a:r>
          </a:p>
          <a:p>
            <a:pPr lvl="0" algn="just"/>
            <a:endParaRPr lang="pt-BR" dirty="0">
              <a:solidFill>
                <a:srgbClr val="4A5C61"/>
              </a:solidFill>
              <a:latin typeface="Arial Narrow"/>
              <a:cs typeface="Arial Narrow"/>
            </a:endParaRPr>
          </a:p>
          <a:p>
            <a:pPr lvl="0" algn="just"/>
            <a:endParaRPr lang="pt-BR" dirty="0" smtClean="0">
              <a:solidFill>
                <a:srgbClr val="4A5C61"/>
              </a:solidFill>
              <a:latin typeface="Arial Narrow"/>
              <a:cs typeface="Arial Narrow"/>
            </a:endParaRPr>
          </a:p>
          <a:p>
            <a:pPr lvl="0" algn="just"/>
            <a:endParaRPr lang="pt-BR" dirty="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196290" y="871257"/>
            <a:ext cx="2770748" cy="639762"/>
          </a:xfrm>
        </p:spPr>
        <p:txBody>
          <a:bodyPr/>
          <a:lstStyle/>
          <a:p>
            <a:r>
              <a:rPr lang="en-US" dirty="0" smtClean="0"/>
              <a:t>ALTERAÇÕES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04 - PREVIDÊNCIA PRIVADA</a:t>
            </a:r>
            <a:endParaRPr lang="en-US" dirty="0"/>
          </a:p>
        </p:txBody>
      </p:sp>
      <p:sp>
        <p:nvSpPr>
          <p:cNvPr id="5" name="CaixaDeTexto 4"/>
          <p:cNvSpPr txBox="1"/>
          <p:nvPr/>
        </p:nvSpPr>
        <p:spPr>
          <a:xfrm>
            <a:off x="196290" y="4045603"/>
            <a:ext cx="11078674" cy="646331"/>
          </a:xfrm>
          <a:prstGeom prst="rect">
            <a:avLst/>
          </a:prstGeom>
          <a:noFill/>
        </p:spPr>
        <p:txBody>
          <a:bodyPr wrap="none" rtlCol="0">
            <a:spAutoFit/>
          </a:bodyPr>
          <a:lstStyle/>
          <a:p>
            <a:pPr algn="just"/>
            <a:r>
              <a:rPr lang="pt-BR" dirty="0" smtClean="0">
                <a:solidFill>
                  <a:srgbClr val="4A5C61"/>
                </a:solidFill>
                <a:latin typeface="Arial Narrow"/>
                <a:cs typeface="Arial Narrow"/>
              </a:rPr>
              <a:t>Para </a:t>
            </a:r>
            <a:r>
              <a:rPr lang="pt-BR" dirty="0">
                <a:solidFill>
                  <a:srgbClr val="4A5C61"/>
                </a:solidFill>
                <a:latin typeface="Arial Narrow"/>
                <a:cs typeface="Arial Narrow"/>
              </a:rPr>
              <a:t>cada entidade deverão ser informados o(s) evento(s) utilizado(s) para a realização dos descontos em folha de pagamento.</a:t>
            </a:r>
          </a:p>
          <a:p>
            <a:pPr algn="just"/>
            <a:endParaRPr lang="pt-BR" dirty="0">
              <a:solidFill>
                <a:srgbClr val="4A5C61"/>
              </a:solidFill>
              <a:latin typeface="Arial Narrow"/>
              <a:cs typeface="Arial Narrow"/>
            </a:endParaRPr>
          </a:p>
        </p:txBody>
      </p:sp>
      <p:pic>
        <p:nvPicPr>
          <p:cNvPr id="13" name="Espaço Reservado para Imagem 4" descr="TOTVS Série T Serviços (RM) Alias: CorporeRM | 1-DOMINGUES E PINHO"/>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471885" y="1767197"/>
            <a:ext cx="9444553" cy="2309602"/>
          </a:xfrm>
          <a:prstGeom prst="rect">
            <a:avLst/>
          </a:prstGeom>
        </p:spPr>
      </p:pic>
      <p:pic>
        <p:nvPicPr>
          <p:cNvPr id="14" name="Espaço Reservado para Imagem 4" descr="TOTVS Série T Serviços (RM) Alias: CorporeRM | 1-DOMINGUES E PINHO"/>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471885" y="4368769"/>
            <a:ext cx="9444553" cy="2405009"/>
          </a:xfrm>
          <a:prstGeom prst="rect">
            <a:avLst/>
          </a:prstGeom>
        </p:spPr>
      </p:pic>
    </p:spTree>
    <p:extLst>
      <p:ext uri="{BB962C8B-B14F-4D97-AF65-F5344CB8AC3E}">
        <p14:creationId xmlns:p14="http://schemas.microsoft.com/office/powerpoint/2010/main" val="35360887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237165" y="619348"/>
            <a:ext cx="4019795" cy="3693319"/>
          </a:xfrm>
          <a:prstGeom prst="rect">
            <a:avLst/>
          </a:prstGeom>
          <a:noFill/>
          <a:ln w="9525">
            <a:noFill/>
            <a:miter lim="800000"/>
            <a:headEnd/>
            <a:tailEnd/>
          </a:ln>
        </p:spPr>
        <p:txBody>
          <a:bodyPr wrap="square">
            <a:spAutoFit/>
          </a:bodyPr>
          <a:lstStyle/>
          <a:p>
            <a:pPr algn="just"/>
            <a:endParaRPr lang="pt-BR" b="1" dirty="0" smtClean="0">
              <a:solidFill>
                <a:srgbClr val="4A5C61"/>
              </a:solidFill>
              <a:latin typeface="Arial Narrow"/>
              <a:cs typeface="Arial Narrow"/>
            </a:endParaRPr>
          </a:p>
          <a:p>
            <a:pPr algn="just"/>
            <a:r>
              <a:rPr lang="pt-BR" dirty="0" smtClean="0">
                <a:solidFill>
                  <a:srgbClr val="4A5C61"/>
                </a:solidFill>
                <a:latin typeface="Arial Narrow"/>
                <a:cs typeface="Arial Narrow"/>
              </a:rPr>
              <a:t>Através do modulo Anuais&gt;DIRF/Informe de Rendimentos&gt;Conversão de Operadora Perfil x Cadastro, o cliente terá a opção de converter as Operadoras  cadastras de acordo com cada perfil criado ao gerar a DIRF, através da Opção: Anuais&gt;DIRF/Informe de Rendimentos/Operadora de Assistência a Saúde, para o modulo: Anuais&gt;DIRF/Informe de Rendimentos/Operadora de Saúde.</a:t>
            </a:r>
          </a:p>
          <a:p>
            <a:pPr algn="just"/>
            <a:r>
              <a:rPr lang="pt-BR" dirty="0" smtClean="0">
                <a:solidFill>
                  <a:srgbClr val="4A5C61"/>
                </a:solidFill>
                <a:latin typeface="Arial Narrow"/>
                <a:cs typeface="Arial Narrow"/>
              </a:rPr>
              <a:t>Ao processar a conversão o Sistema irá criar um código sequencial.</a:t>
            </a:r>
            <a:endParaRPr lang="pt-BR" dirty="0"/>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CONVERSÃO DE OPERADORA PERFIL X CADASTRO</a:t>
            </a:r>
            <a:endParaRPr lang="en-US" dirty="0"/>
          </a:p>
        </p:txBody>
      </p:sp>
      <p:sp>
        <p:nvSpPr>
          <p:cNvPr id="5" name="CaixaDeTexto 4"/>
          <p:cNvSpPr txBox="1"/>
          <p:nvPr/>
        </p:nvSpPr>
        <p:spPr>
          <a:xfrm>
            <a:off x="237165" y="5220311"/>
            <a:ext cx="6191631" cy="923330"/>
          </a:xfrm>
          <a:prstGeom prst="rect">
            <a:avLst/>
          </a:prstGeom>
          <a:noFill/>
        </p:spPr>
        <p:txBody>
          <a:bodyPr wrap="none" rtlCol="0">
            <a:spAutoFit/>
          </a:bodyPr>
          <a:lstStyle/>
          <a:p>
            <a:pPr algn="just"/>
            <a:r>
              <a:rPr lang="pt-BR" b="1" dirty="0">
                <a:solidFill>
                  <a:srgbClr val="4A5C61"/>
                </a:solidFill>
                <a:latin typeface="Arial Narrow"/>
                <a:cs typeface="Arial Narrow"/>
              </a:rPr>
              <a:t>OBS.: O SISTEMA SÓ IRÁ LEVAR AS OPERADORAS PARA A DIRF </a:t>
            </a:r>
          </a:p>
          <a:p>
            <a:pPr algn="just"/>
            <a:r>
              <a:rPr lang="pt-BR" b="1" dirty="0">
                <a:solidFill>
                  <a:srgbClr val="4A5C61"/>
                </a:solidFill>
                <a:latin typeface="Arial Narrow"/>
                <a:cs typeface="Arial Narrow"/>
              </a:rPr>
              <a:t>SE </a:t>
            </a:r>
            <a:r>
              <a:rPr lang="pt-BR" b="1" dirty="0" smtClean="0">
                <a:solidFill>
                  <a:srgbClr val="4A5C61"/>
                </a:solidFill>
                <a:latin typeface="Arial Narrow"/>
                <a:cs typeface="Arial Narrow"/>
              </a:rPr>
              <a:t>  AS   MESMAS   </a:t>
            </a:r>
            <a:r>
              <a:rPr lang="pt-BR" b="1" dirty="0">
                <a:solidFill>
                  <a:srgbClr val="4A5C61"/>
                </a:solidFill>
                <a:latin typeface="Arial Narrow"/>
                <a:cs typeface="Arial Narrow"/>
              </a:rPr>
              <a:t>ESTIVEREM </a:t>
            </a:r>
            <a:r>
              <a:rPr lang="pt-BR" b="1" dirty="0" smtClean="0">
                <a:solidFill>
                  <a:srgbClr val="4A5C61"/>
                </a:solidFill>
                <a:latin typeface="Arial Narrow"/>
                <a:cs typeface="Arial Narrow"/>
              </a:rPr>
              <a:t>  CADASTRADAS   NO  MODULO </a:t>
            </a:r>
          </a:p>
          <a:p>
            <a:pPr algn="just"/>
            <a:r>
              <a:rPr lang="pt-BR" b="1" dirty="0" smtClean="0">
                <a:solidFill>
                  <a:srgbClr val="4A5C61"/>
                </a:solidFill>
                <a:latin typeface="Arial Narrow"/>
                <a:cs typeface="Arial Narrow"/>
              </a:rPr>
              <a:t>OPERADORA DE SAUDE.</a:t>
            </a:r>
            <a:endParaRPr lang="pt-BR" b="1" dirty="0">
              <a:solidFill>
                <a:srgbClr val="4A5C61"/>
              </a:solidFill>
              <a:latin typeface="Arial Narrow"/>
              <a:cs typeface="Arial Narrow"/>
            </a:endParaRPr>
          </a:p>
        </p:txBody>
      </p:sp>
      <p:pic>
        <p:nvPicPr>
          <p:cNvPr id="3" name="Imagem 2" descr="Conversor para Operadora de Saúd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7891" y="975680"/>
            <a:ext cx="6830378" cy="4102765"/>
          </a:xfrm>
          <a:prstGeom prst="rect">
            <a:avLst/>
          </a:prstGeom>
        </p:spPr>
      </p:pic>
    </p:spTree>
    <p:extLst>
      <p:ext uri="{BB962C8B-B14F-4D97-AF65-F5344CB8AC3E}">
        <p14:creationId xmlns:p14="http://schemas.microsoft.com/office/powerpoint/2010/main" val="31943842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225132" y="1225689"/>
            <a:ext cx="4019795" cy="5632311"/>
          </a:xfrm>
          <a:prstGeom prst="rect">
            <a:avLst/>
          </a:prstGeom>
          <a:noFill/>
          <a:ln w="9525">
            <a:noFill/>
            <a:miter lim="800000"/>
            <a:headEnd/>
            <a:tailEnd/>
          </a:ln>
        </p:spPr>
        <p:txBody>
          <a:bodyPr wrap="square">
            <a:spAutoFit/>
          </a:bodyPr>
          <a:lstStyle/>
          <a:p>
            <a:pPr algn="just"/>
            <a:endParaRPr lang="pt-BR" b="1" dirty="0" smtClean="0">
              <a:solidFill>
                <a:srgbClr val="4A5C61"/>
              </a:solidFill>
              <a:latin typeface="Arial Narrow"/>
              <a:cs typeface="Arial Narrow"/>
            </a:endParaRPr>
          </a:p>
          <a:p>
            <a:pPr algn="just"/>
            <a:r>
              <a:rPr lang="pt-BR" dirty="0" smtClean="0">
                <a:solidFill>
                  <a:srgbClr val="4A5C61"/>
                </a:solidFill>
                <a:latin typeface="Arial Narrow"/>
                <a:cs typeface="Arial Narrow"/>
              </a:rPr>
              <a:t>Reembolso Plano de Saúde na DIRF de 2017 ano base 2016, sofreu as seguintes alterações:</a:t>
            </a:r>
          </a:p>
          <a:p>
            <a:pPr algn="just"/>
            <a:endParaRPr lang="pt-BR" b="1" dirty="0" smtClean="0">
              <a:solidFill>
                <a:srgbClr val="4A5C61"/>
              </a:solidFill>
              <a:latin typeface="Arial Narrow"/>
              <a:cs typeface="Arial Narrow"/>
            </a:endParaRPr>
          </a:p>
          <a:p>
            <a:pPr lvl="0" algn="just"/>
            <a:r>
              <a:rPr lang="pt-BR" dirty="0" smtClean="0">
                <a:solidFill>
                  <a:srgbClr val="4A5C61"/>
                </a:solidFill>
                <a:latin typeface="Arial Narrow"/>
                <a:cs typeface="Arial Narrow"/>
              </a:rPr>
              <a:t>1º: </a:t>
            </a:r>
            <a:r>
              <a:rPr lang="pt-BR" dirty="0">
                <a:solidFill>
                  <a:srgbClr val="4A5C61"/>
                </a:solidFill>
                <a:latin typeface="Arial Narrow"/>
                <a:cs typeface="Arial Narrow"/>
              </a:rPr>
              <a:t>As empresas que lançam valores a título de reembolsos de planos de saúde em folha de pagamento passam a  ter que informar na DIRF o nome e o CPF/CNPJ do prestador de serviço e o valor do </a:t>
            </a:r>
            <a:r>
              <a:rPr lang="pt-BR" dirty="0" smtClean="0">
                <a:solidFill>
                  <a:srgbClr val="4A5C61"/>
                </a:solidFill>
                <a:latin typeface="Arial Narrow"/>
                <a:cs typeface="Arial Narrow"/>
              </a:rPr>
              <a:t>reembolso, separado por Operadora, Entidade, titular e dependentes.</a:t>
            </a:r>
          </a:p>
          <a:p>
            <a:pPr lvl="0" algn="just"/>
            <a:r>
              <a:rPr lang="pt-BR" dirty="0" smtClean="0">
                <a:solidFill>
                  <a:srgbClr val="4A5C61"/>
                </a:solidFill>
                <a:latin typeface="Arial Narrow"/>
                <a:cs typeface="Arial Narrow"/>
              </a:rPr>
              <a:t>O sistema irá buscar a tabela de Entidades do Vitae, caso a mesma não esteja cadastrada, o cliente terá opção através do modulo: Anuais &gt; DIRF/Informe de Rendimentos &gt; Cadastro Entidades (Prestador Plano de Saúde)</a:t>
            </a:r>
          </a:p>
          <a:p>
            <a:pPr lvl="0" algn="just"/>
            <a:r>
              <a:rPr lang="pt-BR" dirty="0" smtClean="0">
                <a:solidFill>
                  <a:srgbClr val="4A5C61"/>
                </a:solidFill>
                <a:latin typeface="Arial Narrow"/>
                <a:cs typeface="Arial Narrow"/>
              </a:rPr>
              <a:t>O cliente terá 04 opções para alimentar a tabela do Reembolso.</a:t>
            </a:r>
          </a:p>
          <a:p>
            <a:pPr algn="just"/>
            <a:r>
              <a:rPr lang="pt-BR" dirty="0"/>
              <a:t> </a:t>
            </a: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288655" y="807083"/>
            <a:ext cx="2770748" cy="639762"/>
          </a:xfrm>
        </p:spPr>
        <p:txBody>
          <a:bodyPr/>
          <a:lstStyle/>
          <a:p>
            <a:r>
              <a:rPr lang="en-US" dirty="0" smtClean="0"/>
              <a:t>ALTERAÇÕES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05 - REEMBOLSO PLANO DE SAÚDE</a:t>
            </a:r>
            <a:endParaRPr lang="en-US" dirty="0"/>
          </a:p>
        </p:txBody>
      </p:sp>
      <p:pic>
        <p:nvPicPr>
          <p:cNvPr id="3" name="Imagem 2" descr="Entidades: 01 - Zargon - 03.9.05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6397" y="1688351"/>
            <a:ext cx="7264743" cy="4337551"/>
          </a:xfrm>
          <a:prstGeom prst="rect">
            <a:avLst/>
          </a:prstGeom>
        </p:spPr>
      </p:pic>
    </p:spTree>
    <p:extLst>
      <p:ext uri="{BB962C8B-B14F-4D97-AF65-F5344CB8AC3E}">
        <p14:creationId xmlns:p14="http://schemas.microsoft.com/office/powerpoint/2010/main" val="2043808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196290" y="1273920"/>
            <a:ext cx="4929799" cy="3693319"/>
          </a:xfrm>
          <a:prstGeom prst="rect">
            <a:avLst/>
          </a:prstGeom>
          <a:noFill/>
          <a:ln w="9525">
            <a:noFill/>
            <a:miter lim="800000"/>
            <a:headEnd/>
            <a:tailEnd/>
          </a:ln>
        </p:spPr>
        <p:txBody>
          <a:bodyPr wrap="square">
            <a:spAutoFit/>
          </a:bodyPr>
          <a:lstStyle/>
          <a:p>
            <a:pPr algn="just"/>
            <a:endParaRPr lang="pt-BR" b="1" dirty="0" smtClean="0">
              <a:solidFill>
                <a:srgbClr val="4A5C61"/>
              </a:solidFill>
              <a:latin typeface="Arial Narrow"/>
              <a:cs typeface="Arial Narrow"/>
            </a:endParaRPr>
          </a:p>
          <a:p>
            <a:pPr lvl="0"/>
            <a:r>
              <a:rPr lang="pt-BR" dirty="0" smtClean="0">
                <a:solidFill>
                  <a:srgbClr val="4A5C61"/>
                </a:solidFill>
                <a:latin typeface="Arial Narrow"/>
                <a:cs typeface="Arial Narrow"/>
              </a:rPr>
              <a:t>1) – Opção Anuais &gt; DIRF / Informe de Rendimentos&gt;Atualizar dados da DIRF&gt;Reembolso do Plano de Saúde </a:t>
            </a:r>
          </a:p>
          <a:p>
            <a:pPr lvl="0" algn="just"/>
            <a:r>
              <a:rPr lang="pt-BR" dirty="0" smtClean="0">
                <a:solidFill>
                  <a:srgbClr val="4A5C61"/>
                </a:solidFill>
                <a:latin typeface="Arial Narrow"/>
                <a:cs typeface="Arial Narrow"/>
              </a:rPr>
              <a:t>Através desta opção, o sistema irá relacionar todos os funcionários de acordo com o código do evento informado, com o valor total referente ao desconto durante o ano de 2016 e não por competência.</a:t>
            </a:r>
          </a:p>
          <a:p>
            <a:pPr lvl="0" algn="just"/>
            <a:r>
              <a:rPr lang="pt-BR" dirty="0" smtClean="0">
                <a:solidFill>
                  <a:srgbClr val="4A5C61"/>
                </a:solidFill>
                <a:latin typeface="Arial Narrow"/>
                <a:cs typeface="Arial Narrow"/>
              </a:rPr>
              <a:t>O cliente irá realizar a distribuição manualmente de acordo com a operadora, o prestador, o titular e os dependentes caso houver reembolso.</a:t>
            </a:r>
          </a:p>
          <a:p>
            <a:pPr lvl="0" algn="just"/>
            <a:r>
              <a:rPr lang="pt-BR" dirty="0" smtClean="0">
                <a:solidFill>
                  <a:srgbClr val="4A5C61"/>
                </a:solidFill>
                <a:latin typeface="Arial Narrow"/>
                <a:cs typeface="Arial Narrow"/>
              </a:rPr>
              <a:t>O Sistema irá trazer como default o ano de 2016.</a:t>
            </a:r>
            <a:endParaRPr lang="pt-BR" dirty="0">
              <a:solidFill>
                <a:srgbClr val="4A5C61"/>
              </a:solidFill>
              <a:latin typeface="Arial Narrow"/>
              <a:cs typeface="Arial Narrow"/>
            </a:endParaRPr>
          </a:p>
          <a:p>
            <a:r>
              <a:rPr lang="pt-BR" dirty="0"/>
              <a:t> </a:t>
            </a: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196290" y="898548"/>
            <a:ext cx="2770748" cy="639762"/>
          </a:xfrm>
        </p:spPr>
        <p:txBody>
          <a:bodyPr/>
          <a:lstStyle/>
          <a:p>
            <a:r>
              <a:rPr lang="en-US" dirty="0" smtClean="0"/>
              <a:t>ALTERAÇÕES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05 - REEMBOLSO PLANO DE SAÚDE</a:t>
            </a:r>
            <a:endParaRPr lang="en-US" dirty="0"/>
          </a:p>
        </p:txBody>
      </p:sp>
      <p:pic>
        <p:nvPicPr>
          <p:cNvPr id="8" name="Espaço Reservado para Imagem 4" descr="Atualização de dados para DIRF"/>
          <p:cNvPicPr>
            <a:picLocks/>
          </p:cNvPicPr>
          <p:nvPr/>
        </p:nvPicPr>
        <p:blipFill>
          <a:blip r:embed="rId2">
            <a:extLst>
              <a:ext uri="{28A0092B-C50C-407E-A947-70E740481C1C}">
                <a14:useLocalDpi xmlns:a14="http://schemas.microsoft.com/office/drawing/2010/main" val="0"/>
              </a:ext>
            </a:extLst>
          </a:blip>
          <a:srcRect/>
          <a:stretch>
            <a:fillRect/>
          </a:stretch>
        </p:blipFill>
        <p:spPr>
          <a:xfrm>
            <a:off x="5577766" y="3319839"/>
            <a:ext cx="6411944" cy="3294800"/>
          </a:xfrm>
          <a:prstGeom prst="rect">
            <a:avLst/>
          </a:prstGeom>
        </p:spPr>
      </p:pic>
      <p:sp>
        <p:nvSpPr>
          <p:cNvPr id="3" name="CaixaDeTexto 2"/>
          <p:cNvSpPr txBox="1"/>
          <p:nvPr/>
        </p:nvSpPr>
        <p:spPr>
          <a:xfrm>
            <a:off x="196290" y="4660917"/>
            <a:ext cx="5097780" cy="1754326"/>
          </a:xfrm>
          <a:prstGeom prst="rect">
            <a:avLst/>
          </a:prstGeom>
          <a:noFill/>
        </p:spPr>
        <p:txBody>
          <a:bodyPr wrap="square" rtlCol="0">
            <a:spAutoFit/>
          </a:bodyPr>
          <a:lstStyle/>
          <a:p>
            <a:pPr algn="just"/>
            <a:r>
              <a:rPr lang="pt-BR" dirty="0">
                <a:solidFill>
                  <a:srgbClr val="FF0000"/>
                </a:solidFill>
                <a:latin typeface="Arial Narrow"/>
                <a:cs typeface="Arial Narrow"/>
              </a:rPr>
              <a:t>OBS.: O cliente terá que cadastrar </a:t>
            </a:r>
            <a:r>
              <a:rPr lang="pt-BR" dirty="0" smtClean="0">
                <a:solidFill>
                  <a:srgbClr val="FF0000"/>
                </a:solidFill>
                <a:latin typeface="Arial Narrow"/>
                <a:cs typeface="Arial Narrow"/>
              </a:rPr>
              <a:t>todas </a:t>
            </a:r>
            <a:r>
              <a:rPr lang="pt-BR" dirty="0">
                <a:solidFill>
                  <a:srgbClr val="FF0000"/>
                </a:solidFill>
                <a:latin typeface="Arial Narrow"/>
                <a:cs typeface="Arial Narrow"/>
              </a:rPr>
              <a:t>as entidades (Medico e </a:t>
            </a:r>
            <a:r>
              <a:rPr lang="pt-BR" dirty="0" smtClean="0">
                <a:solidFill>
                  <a:srgbClr val="FF0000"/>
                </a:solidFill>
                <a:latin typeface="Arial Narrow"/>
                <a:cs typeface="Arial Narrow"/>
              </a:rPr>
              <a:t>Clinicas  </a:t>
            </a:r>
            <a:r>
              <a:rPr lang="pt-BR" dirty="0">
                <a:solidFill>
                  <a:srgbClr val="FF0000"/>
                </a:solidFill>
                <a:latin typeface="Arial Narrow"/>
                <a:cs typeface="Arial Narrow"/>
              </a:rPr>
              <a:t>no </a:t>
            </a:r>
          </a:p>
          <a:p>
            <a:pPr algn="just"/>
            <a:r>
              <a:rPr lang="pt-BR" dirty="0">
                <a:solidFill>
                  <a:srgbClr val="FF0000"/>
                </a:solidFill>
                <a:latin typeface="Arial Narrow"/>
                <a:cs typeface="Arial Narrow"/>
              </a:rPr>
              <a:t>qual o colaborador teve o </a:t>
            </a:r>
            <a:r>
              <a:rPr lang="pt-BR" dirty="0" smtClean="0">
                <a:solidFill>
                  <a:srgbClr val="FF0000"/>
                </a:solidFill>
                <a:latin typeface="Arial Narrow"/>
                <a:cs typeface="Arial Narrow"/>
              </a:rPr>
              <a:t>reembolso). Os dados mais importantes no cadastro</a:t>
            </a:r>
          </a:p>
          <a:p>
            <a:pPr algn="just"/>
            <a:r>
              <a:rPr lang="pt-BR" dirty="0" smtClean="0">
                <a:solidFill>
                  <a:srgbClr val="FF0000"/>
                </a:solidFill>
                <a:latin typeface="Arial Narrow"/>
                <a:cs typeface="Arial Narrow"/>
              </a:rPr>
              <a:t>são o CPF/CNPJ e a Razão Social</a:t>
            </a:r>
            <a:endParaRPr lang="pt-BR" dirty="0">
              <a:solidFill>
                <a:srgbClr val="FF0000"/>
              </a:solidFill>
              <a:latin typeface="Arial Narrow"/>
              <a:cs typeface="Arial Narrow"/>
            </a:endParaRPr>
          </a:p>
          <a:p>
            <a:endParaRPr lang="pt-BR" dirty="0"/>
          </a:p>
        </p:txBody>
      </p:sp>
      <p:pic>
        <p:nvPicPr>
          <p:cNvPr id="2" name="Imagem 1"/>
          <p:cNvPicPr>
            <a:picLocks noChangeAspect="1"/>
          </p:cNvPicPr>
          <p:nvPr/>
        </p:nvPicPr>
        <p:blipFill>
          <a:blip r:embed="rId3"/>
          <a:stretch>
            <a:fillRect/>
          </a:stretch>
        </p:blipFill>
        <p:spPr>
          <a:xfrm>
            <a:off x="5577766" y="655557"/>
            <a:ext cx="6411944" cy="2741719"/>
          </a:xfrm>
          <a:prstGeom prst="rect">
            <a:avLst/>
          </a:prstGeom>
        </p:spPr>
      </p:pic>
    </p:spTree>
    <p:extLst>
      <p:ext uri="{BB962C8B-B14F-4D97-AF65-F5344CB8AC3E}">
        <p14:creationId xmlns:p14="http://schemas.microsoft.com/office/powerpoint/2010/main" val="25933215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276884" y="1692281"/>
            <a:ext cx="4019795" cy="3693319"/>
          </a:xfrm>
          <a:prstGeom prst="rect">
            <a:avLst/>
          </a:prstGeom>
          <a:noFill/>
          <a:ln w="9525">
            <a:noFill/>
            <a:miter lim="800000"/>
            <a:headEnd/>
            <a:tailEnd/>
          </a:ln>
        </p:spPr>
        <p:txBody>
          <a:bodyPr wrap="square">
            <a:spAutoFit/>
          </a:bodyPr>
          <a:lstStyle/>
          <a:p>
            <a:pPr algn="just"/>
            <a:endParaRPr lang="pt-BR" b="1" dirty="0" smtClean="0">
              <a:solidFill>
                <a:srgbClr val="4A5C61"/>
              </a:solidFill>
              <a:latin typeface="Arial Narrow"/>
              <a:cs typeface="Arial Narrow"/>
            </a:endParaRPr>
          </a:p>
          <a:p>
            <a:pPr lvl="0" algn="just"/>
            <a:r>
              <a:rPr lang="pt-BR" dirty="0" smtClean="0">
                <a:solidFill>
                  <a:srgbClr val="4A5C61"/>
                </a:solidFill>
                <a:latin typeface="Arial Narrow"/>
                <a:cs typeface="Arial Narrow"/>
              </a:rPr>
              <a:t>B) –Para inserção manual  dos dados do Reembolso do Plano de Saúde, será através: Dados Cadastrais do funcionário&gt;Anexo&gt;Movimento&gt;Reembolso da Operadora de Saúde , onde o cliente terá que inserir manualmente o Código da Operadora, dependente (caso houver), o evento referente a operadora, Entidade (Prestador de Serviço). Nesta opção o sistema irá trazer a chapa do funcionário.</a:t>
            </a:r>
          </a:p>
          <a:p>
            <a:pPr lvl="0" algn="just"/>
            <a:r>
              <a:rPr lang="pt-BR" dirty="0" smtClean="0">
                <a:solidFill>
                  <a:srgbClr val="4A5C61"/>
                </a:solidFill>
                <a:latin typeface="Arial Narrow"/>
              </a:rPr>
              <a:t>Lembrando que os valores são anuais e não por competência.</a:t>
            </a:r>
            <a:endParaRPr lang="pt-BR" dirty="0"/>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276884" y="881350"/>
            <a:ext cx="2770748" cy="639762"/>
          </a:xfrm>
        </p:spPr>
        <p:txBody>
          <a:bodyPr/>
          <a:lstStyle/>
          <a:p>
            <a:r>
              <a:rPr lang="en-US" dirty="0" smtClean="0"/>
              <a:t>ALTERAÇÕES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05 - REEMBOLSO PLANO DE SAÚDE</a:t>
            </a:r>
            <a:endParaRPr lang="en-US" dirty="0"/>
          </a:p>
        </p:txBody>
      </p:sp>
      <p:pic>
        <p:nvPicPr>
          <p:cNvPr id="8" name="Imagem 7"/>
          <p:cNvPicPr>
            <a:picLocks noChangeAspect="1"/>
          </p:cNvPicPr>
          <p:nvPr/>
        </p:nvPicPr>
        <p:blipFill>
          <a:blip r:embed="rId2"/>
          <a:stretch>
            <a:fillRect/>
          </a:stretch>
        </p:blipFill>
        <p:spPr>
          <a:xfrm>
            <a:off x="4733430" y="1201231"/>
            <a:ext cx="6762750" cy="4562475"/>
          </a:xfrm>
          <a:prstGeom prst="rect">
            <a:avLst/>
          </a:prstGeom>
        </p:spPr>
      </p:pic>
    </p:spTree>
    <p:extLst>
      <p:ext uri="{BB962C8B-B14F-4D97-AF65-F5344CB8AC3E}">
        <p14:creationId xmlns:p14="http://schemas.microsoft.com/office/powerpoint/2010/main" val="19240173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196290" y="1688351"/>
            <a:ext cx="4019795" cy="3139321"/>
          </a:xfrm>
          <a:prstGeom prst="rect">
            <a:avLst/>
          </a:prstGeom>
          <a:noFill/>
          <a:ln w="9525">
            <a:noFill/>
            <a:miter lim="800000"/>
            <a:headEnd/>
            <a:tailEnd/>
          </a:ln>
        </p:spPr>
        <p:txBody>
          <a:bodyPr wrap="square">
            <a:spAutoFit/>
          </a:bodyPr>
          <a:lstStyle/>
          <a:p>
            <a:pPr algn="just"/>
            <a:endParaRPr lang="pt-BR" b="1" dirty="0" smtClean="0">
              <a:solidFill>
                <a:srgbClr val="4A5C61"/>
              </a:solidFill>
              <a:latin typeface="Arial Narrow"/>
              <a:cs typeface="Arial Narrow"/>
            </a:endParaRPr>
          </a:p>
          <a:p>
            <a:pPr lvl="0" algn="just"/>
            <a:r>
              <a:rPr lang="pt-BR" dirty="0" smtClean="0">
                <a:solidFill>
                  <a:srgbClr val="4A5C61"/>
                </a:solidFill>
                <a:latin typeface="Arial Narrow"/>
                <a:cs typeface="Arial Narrow"/>
              </a:rPr>
              <a:t>C) –Outra opção de inserção manual  dos dados do Reembolso do Plano de Saúde, será através: Anuais&gt;DIRF/Informe de Rendimentos&gt;Reembolso da Operadora de Saúde&gt;Novo</a:t>
            </a:r>
            <a:r>
              <a:rPr lang="pt-BR" dirty="0">
                <a:solidFill>
                  <a:srgbClr val="4A5C61"/>
                </a:solidFill>
                <a:latin typeface="Arial Narrow"/>
                <a:cs typeface="Arial Narrow"/>
              </a:rPr>
              <a:t>:</a:t>
            </a:r>
            <a:r>
              <a:rPr lang="pt-BR" dirty="0" smtClean="0">
                <a:solidFill>
                  <a:srgbClr val="4A5C61"/>
                </a:solidFill>
                <a:latin typeface="Arial Narrow"/>
                <a:cs typeface="Arial Narrow"/>
              </a:rPr>
              <a:t> nesta opção o cliente terá que informar, o código da Operadora,  chapa do funcionário, os dependentes (caso houver), o evento, Entidade(Prestador de Serviço), Ano Base, Valor anual atual  e valor Ano Anterior (caso houver)</a:t>
            </a:r>
            <a:endParaRPr lang="pt-BR" dirty="0"/>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196290" y="898548"/>
            <a:ext cx="2770748" cy="639762"/>
          </a:xfrm>
        </p:spPr>
        <p:txBody>
          <a:bodyPr/>
          <a:lstStyle/>
          <a:p>
            <a:r>
              <a:rPr lang="en-US" dirty="0" smtClean="0"/>
              <a:t>ALTERAÇÕES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05 - REEMBOLSO PLANO DE SAÚDE</a:t>
            </a:r>
            <a:endParaRPr lang="en-US" dirty="0"/>
          </a:p>
        </p:txBody>
      </p:sp>
      <p:pic>
        <p:nvPicPr>
          <p:cNvPr id="4" name="Imagem 3"/>
          <p:cNvPicPr>
            <a:picLocks noChangeAspect="1"/>
          </p:cNvPicPr>
          <p:nvPr/>
        </p:nvPicPr>
        <p:blipFill>
          <a:blip r:embed="rId2"/>
          <a:stretch>
            <a:fillRect/>
          </a:stretch>
        </p:blipFill>
        <p:spPr>
          <a:xfrm>
            <a:off x="4664590" y="1413843"/>
            <a:ext cx="6734175" cy="4572000"/>
          </a:xfrm>
          <a:prstGeom prst="rect">
            <a:avLst/>
          </a:prstGeom>
        </p:spPr>
      </p:pic>
    </p:spTree>
    <p:extLst>
      <p:ext uri="{BB962C8B-B14F-4D97-AF65-F5344CB8AC3E}">
        <p14:creationId xmlns:p14="http://schemas.microsoft.com/office/powerpoint/2010/main" val="32971213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196290" y="1688351"/>
            <a:ext cx="4019795" cy="3693319"/>
          </a:xfrm>
          <a:prstGeom prst="rect">
            <a:avLst/>
          </a:prstGeom>
          <a:noFill/>
          <a:ln w="9525">
            <a:noFill/>
            <a:miter lim="800000"/>
            <a:headEnd/>
            <a:tailEnd/>
          </a:ln>
        </p:spPr>
        <p:txBody>
          <a:bodyPr wrap="square">
            <a:spAutoFit/>
          </a:bodyPr>
          <a:lstStyle/>
          <a:p>
            <a:pPr algn="just"/>
            <a:endParaRPr lang="pt-BR" b="1" dirty="0" smtClean="0">
              <a:solidFill>
                <a:srgbClr val="4A5C61"/>
              </a:solidFill>
              <a:latin typeface="Arial Narrow"/>
              <a:cs typeface="Arial Narrow"/>
            </a:endParaRPr>
          </a:p>
          <a:p>
            <a:pPr lvl="0" algn="just"/>
            <a:r>
              <a:rPr lang="pt-BR" dirty="0" smtClean="0">
                <a:solidFill>
                  <a:srgbClr val="4A5C61"/>
                </a:solidFill>
                <a:latin typeface="Arial Narrow"/>
                <a:cs typeface="Arial Narrow"/>
              </a:rPr>
              <a:t>C) –Para inserção manual  dos dados do Reembolso do Plano de Saúde, será através: Anuais&gt;DIRF/Informe de Rendimentos&gt;Operadora de Saúde &gt; Anexos &gt; Reembolso da Operadora de Saúde&gt;Novo</a:t>
            </a:r>
            <a:r>
              <a:rPr lang="pt-BR" dirty="0">
                <a:solidFill>
                  <a:srgbClr val="4A5C61"/>
                </a:solidFill>
                <a:latin typeface="Arial Narrow"/>
                <a:cs typeface="Arial Narrow"/>
              </a:rPr>
              <a:t>:</a:t>
            </a:r>
            <a:r>
              <a:rPr lang="pt-BR" dirty="0" smtClean="0">
                <a:solidFill>
                  <a:srgbClr val="4A5C61"/>
                </a:solidFill>
                <a:latin typeface="Arial Narrow"/>
                <a:cs typeface="Arial Narrow"/>
              </a:rPr>
              <a:t> O sistema irá trazer como default o código  da Operadora selecionada, nesta opção o cliente terá que informar a chapa do funcionário, os dependentes (caso houver), o evento, Entidade(Prestador de Serviço), Ano Base, Valor Ano Atual  e valor Ano Anterior (caso houver)</a:t>
            </a:r>
            <a:endParaRPr lang="pt-BR" dirty="0"/>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196290" y="898548"/>
            <a:ext cx="2770748" cy="639762"/>
          </a:xfrm>
        </p:spPr>
        <p:txBody>
          <a:bodyPr/>
          <a:lstStyle/>
          <a:p>
            <a:r>
              <a:rPr lang="en-US" dirty="0" smtClean="0"/>
              <a:t>ALTERAÇÕES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05 - REEMBOLSO PLANO DE SAÚDE</a:t>
            </a:r>
            <a:endParaRPr lang="en-US" dirty="0"/>
          </a:p>
        </p:txBody>
      </p:sp>
      <p:pic>
        <p:nvPicPr>
          <p:cNvPr id="2" name="Imagem 1"/>
          <p:cNvPicPr>
            <a:picLocks noChangeAspect="1"/>
          </p:cNvPicPr>
          <p:nvPr/>
        </p:nvPicPr>
        <p:blipFill>
          <a:blip r:embed="rId2"/>
          <a:stretch>
            <a:fillRect/>
          </a:stretch>
        </p:blipFill>
        <p:spPr>
          <a:xfrm>
            <a:off x="4781080" y="1243928"/>
            <a:ext cx="6744641" cy="4582164"/>
          </a:xfrm>
          <a:prstGeom prst="rect">
            <a:avLst/>
          </a:prstGeom>
        </p:spPr>
      </p:pic>
    </p:spTree>
    <p:extLst>
      <p:ext uri="{BB962C8B-B14F-4D97-AF65-F5344CB8AC3E}">
        <p14:creationId xmlns:p14="http://schemas.microsoft.com/office/powerpoint/2010/main" val="24149026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cone-02.png"/>
          <p:cNvPicPr>
            <a:picLocks noChangeAspect="1"/>
          </p:cNvPicPr>
          <p:nvPr/>
        </p:nvPicPr>
        <p:blipFill>
          <a:blip r:embed="rId2"/>
          <a:stretch>
            <a:fillRect/>
          </a:stretch>
        </p:blipFill>
        <p:spPr>
          <a:xfrm>
            <a:off x="6069807" y="2027648"/>
            <a:ext cx="1001302" cy="1001302"/>
          </a:xfrm>
          <a:prstGeom prst="rect">
            <a:avLst/>
          </a:prstGeom>
        </p:spPr>
      </p:pic>
      <p:sp>
        <p:nvSpPr>
          <p:cNvPr id="7" name="TextBox 5"/>
          <p:cNvSpPr txBox="1">
            <a:spLocks noChangeArrowheads="1"/>
          </p:cNvSpPr>
          <p:nvPr/>
        </p:nvSpPr>
        <p:spPr bwMode="auto">
          <a:xfrm>
            <a:off x="6096000" y="3429000"/>
            <a:ext cx="6093619" cy="577081"/>
          </a:xfrm>
          <a:prstGeom prst="rect">
            <a:avLst/>
          </a:prstGeom>
          <a:noFill/>
          <a:ln w="9525">
            <a:noFill/>
            <a:miter lim="800000"/>
            <a:headEnd/>
            <a:tailEnd/>
          </a:ln>
        </p:spPr>
        <p:txBody>
          <a:bodyPr>
            <a:spAutoFit/>
          </a:bodyPr>
          <a:lstStyle/>
          <a:p>
            <a:r>
              <a:rPr lang="en-US" sz="3150" dirty="0" smtClean="0">
                <a:solidFill>
                  <a:schemeClr val="bg1"/>
                </a:solidFill>
                <a:latin typeface="Arial Narrow"/>
                <a:cs typeface="Arial Narrow"/>
              </a:rPr>
              <a:t>EMISSÃO</a:t>
            </a:r>
            <a:endParaRPr lang="en-US" sz="3150" dirty="0">
              <a:solidFill>
                <a:schemeClr val="bg1"/>
              </a:solidFill>
              <a:latin typeface="Arial Narrow"/>
              <a:cs typeface="Arial Narrow"/>
            </a:endParaRPr>
          </a:p>
        </p:txBody>
      </p:sp>
    </p:spTree>
    <p:extLst>
      <p:ext uri="{BB962C8B-B14F-4D97-AF65-F5344CB8AC3E}">
        <p14:creationId xmlns:p14="http://schemas.microsoft.com/office/powerpoint/2010/main" val="41140447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30727" name="TextBox 18"/>
          <p:cNvSpPr txBox="1">
            <a:spLocks noChangeArrowheads="1"/>
          </p:cNvSpPr>
          <p:nvPr/>
        </p:nvSpPr>
        <p:spPr bwMode="auto">
          <a:xfrm>
            <a:off x="453733" y="1742203"/>
            <a:ext cx="11284536" cy="4524315"/>
          </a:xfrm>
          <a:prstGeom prst="rect">
            <a:avLst/>
          </a:prstGeom>
          <a:noFill/>
          <a:ln w="9525">
            <a:noFill/>
            <a:miter lim="800000"/>
            <a:headEnd/>
            <a:tailEnd/>
          </a:ln>
        </p:spPr>
        <p:txBody>
          <a:bodyPr wrap="square" numCol="1">
            <a:spAutoFit/>
          </a:bodyPr>
          <a:lstStyle>
            <a:defPPr>
              <a:defRPr lang="pt-BR"/>
            </a:defPPr>
            <a:lvl1pPr marL="285750" indent="-285750">
              <a:buFont typeface="Arial" panose="020B0604020202020204" pitchFamily="34" charset="0"/>
              <a:buChar char="•"/>
              <a:defRPr>
                <a:solidFill>
                  <a:srgbClr val="4A5C61"/>
                </a:solidFill>
                <a:latin typeface="Arial Narrow"/>
                <a:cs typeface="Arial Narrow"/>
              </a:defRPr>
            </a:lvl1pPr>
            <a:lvl2pPr marL="742950" lvl="1" indent="-285750">
              <a:buFont typeface="Arial" panose="020B0604020202020204" pitchFamily="34" charset="0"/>
              <a:buChar char="•"/>
              <a:defRPr>
                <a:solidFill>
                  <a:srgbClr val="4A5C61"/>
                </a:solidFill>
                <a:latin typeface="Arial Narrow"/>
                <a:cs typeface="Arial Narrow"/>
              </a:defRPr>
            </a:lvl2pPr>
            <a:lvl7pPr lvl="6">
              <a:defRPr>
                <a:solidFill>
                  <a:srgbClr val="4A5C61"/>
                </a:solidFill>
                <a:latin typeface="Arial Narrow"/>
                <a:cs typeface="Arial Narrow"/>
              </a:defRPr>
            </a:lvl7pPr>
            <a:lvl9pPr lvl="8">
              <a:defRPr>
                <a:solidFill>
                  <a:srgbClr val="4A5C61"/>
                </a:solidFill>
                <a:latin typeface="Arial Narrow"/>
                <a:cs typeface="Arial Narrow"/>
              </a:defRPr>
            </a:lvl9pPr>
          </a:lstStyle>
          <a:p>
            <a:r>
              <a:rPr lang="en-US" dirty="0" err="1"/>
              <a:t>Poderá</a:t>
            </a:r>
            <a:r>
              <a:rPr lang="en-US" dirty="0"/>
              <a:t> </a:t>
            </a:r>
            <a:r>
              <a:rPr lang="en-US" dirty="0" err="1"/>
              <a:t>ser</a:t>
            </a:r>
            <a:r>
              <a:rPr lang="en-US" dirty="0"/>
              <a:t> </a:t>
            </a:r>
            <a:r>
              <a:rPr lang="en-US" dirty="0" err="1"/>
              <a:t>emitida</a:t>
            </a:r>
            <a:r>
              <a:rPr lang="en-US" dirty="0"/>
              <a:t> </a:t>
            </a:r>
            <a:r>
              <a:rPr lang="en-US" dirty="0" err="1"/>
              <a:t>somente</a:t>
            </a:r>
            <a:r>
              <a:rPr lang="en-US" dirty="0"/>
              <a:t> </a:t>
            </a:r>
            <a:r>
              <a:rPr lang="en-US" dirty="0" err="1"/>
              <a:t>nas</a:t>
            </a:r>
            <a:r>
              <a:rPr lang="en-US" dirty="0"/>
              <a:t> </a:t>
            </a:r>
            <a:r>
              <a:rPr lang="en-US" dirty="0" err="1"/>
              <a:t>bibliotecas</a:t>
            </a:r>
            <a:r>
              <a:rPr lang="en-US" dirty="0"/>
              <a:t>	</a:t>
            </a:r>
            <a:r>
              <a:rPr lang="en-US" dirty="0" smtClean="0"/>
              <a:t>12.1.12.154 </a:t>
            </a:r>
            <a:r>
              <a:rPr lang="en-US" dirty="0" err="1" smtClean="0"/>
              <a:t>ou</a:t>
            </a:r>
            <a:r>
              <a:rPr lang="en-US" dirty="0" smtClean="0"/>
              <a:t> </a:t>
            </a:r>
            <a:r>
              <a:rPr lang="en-US" dirty="0"/>
              <a:t>superior </a:t>
            </a:r>
            <a:r>
              <a:rPr lang="en-US" dirty="0" smtClean="0"/>
              <a:t> </a:t>
            </a:r>
          </a:p>
          <a:p>
            <a:pPr lvl="8"/>
            <a:r>
              <a:rPr lang="en-US" dirty="0" smtClean="0"/>
              <a:t>	12.1.13.140 </a:t>
            </a:r>
            <a:r>
              <a:rPr lang="en-US" dirty="0" err="1" smtClean="0"/>
              <a:t>ou</a:t>
            </a:r>
            <a:r>
              <a:rPr lang="en-US" dirty="0" smtClean="0"/>
              <a:t> superior </a:t>
            </a:r>
          </a:p>
          <a:p>
            <a:pPr lvl="8"/>
            <a:r>
              <a:rPr lang="en-US" dirty="0" smtClean="0"/>
              <a:t>                 12.1.14.113  </a:t>
            </a:r>
            <a:r>
              <a:rPr lang="en-US" dirty="0" err="1" smtClean="0"/>
              <a:t>ou</a:t>
            </a:r>
            <a:r>
              <a:rPr lang="en-US" dirty="0" smtClean="0"/>
              <a:t> superior  </a:t>
            </a:r>
          </a:p>
          <a:p>
            <a:pPr lvl="8"/>
            <a:r>
              <a:rPr lang="en-US" dirty="0" smtClean="0"/>
              <a:t>                 12.1.15  </a:t>
            </a:r>
            <a:r>
              <a:rPr lang="en-US" dirty="0" err="1"/>
              <a:t>ou</a:t>
            </a:r>
            <a:r>
              <a:rPr lang="en-US" dirty="0"/>
              <a:t> superior  – </a:t>
            </a:r>
            <a:r>
              <a:rPr lang="en-US" dirty="0" smtClean="0"/>
              <a:t> (</a:t>
            </a:r>
            <a:r>
              <a:rPr lang="en-US" dirty="0" err="1" smtClean="0"/>
              <a:t>disponível</a:t>
            </a:r>
            <a:r>
              <a:rPr lang="en-US" dirty="0" smtClean="0"/>
              <a:t> à </a:t>
            </a:r>
            <a:r>
              <a:rPr lang="en-US" dirty="0" err="1" smtClean="0"/>
              <a:t>partir</a:t>
            </a:r>
            <a:r>
              <a:rPr lang="en-US" dirty="0" smtClean="0"/>
              <a:t> do </a:t>
            </a:r>
            <a:r>
              <a:rPr lang="en-US" dirty="0" err="1" smtClean="0"/>
              <a:t>dia</a:t>
            </a:r>
            <a:r>
              <a:rPr lang="en-US" dirty="0" smtClean="0"/>
              <a:t> 03/02/2017)</a:t>
            </a:r>
            <a:endParaRPr lang="en-US" dirty="0"/>
          </a:p>
          <a:p>
            <a:pPr lvl="8"/>
            <a:endParaRPr lang="en-US" dirty="0"/>
          </a:p>
          <a:p>
            <a:pPr lvl="8"/>
            <a:endParaRPr lang="en-US" dirty="0" smtClean="0"/>
          </a:p>
          <a:p>
            <a:pPr lvl="8"/>
            <a:endParaRPr lang="en-US" dirty="0"/>
          </a:p>
          <a:p>
            <a:pPr lvl="1"/>
            <a:r>
              <a:rPr lang="en-US" dirty="0"/>
              <a:t>Para </a:t>
            </a:r>
            <a:r>
              <a:rPr lang="en-US" dirty="0" err="1"/>
              <a:t>baixar</a:t>
            </a:r>
            <a:r>
              <a:rPr lang="en-US" dirty="0"/>
              <a:t> </a:t>
            </a:r>
            <a:r>
              <a:rPr lang="en-US" dirty="0" err="1"/>
              <a:t>acesse</a:t>
            </a:r>
            <a:r>
              <a:rPr lang="en-US" dirty="0"/>
              <a:t>: </a:t>
            </a:r>
            <a:r>
              <a:rPr lang="pt-BR" dirty="0">
                <a:hlinkClick r:id="rId2" tooltip="http://www.totvs.com/suporte"/>
              </a:rPr>
              <a:t>www.totvs.com/suporte</a:t>
            </a:r>
            <a:endParaRPr lang="pt-BR" dirty="0"/>
          </a:p>
          <a:p>
            <a:pPr lvl="1"/>
            <a:r>
              <a:rPr lang="pt-BR" dirty="0"/>
              <a:t>Previsão de liberação</a:t>
            </a:r>
          </a:p>
          <a:p>
            <a:pPr lvl="1"/>
            <a:endParaRPr lang="pt-BR" dirty="0"/>
          </a:p>
          <a:p>
            <a:r>
              <a:rPr lang="en-US" dirty="0" err="1"/>
              <a:t>Disponível</a:t>
            </a:r>
            <a:r>
              <a:rPr lang="en-US" dirty="0"/>
              <a:t> </a:t>
            </a:r>
            <a:r>
              <a:rPr lang="en-US" dirty="0" err="1"/>
              <a:t>através</a:t>
            </a:r>
            <a:r>
              <a:rPr lang="en-US" dirty="0"/>
              <a:t> do menu: </a:t>
            </a:r>
            <a:r>
              <a:rPr lang="en-US" dirty="0" err="1"/>
              <a:t>Anuais</a:t>
            </a:r>
            <a:r>
              <a:rPr lang="en-US" dirty="0"/>
              <a:t> -&gt; DIRF / </a:t>
            </a:r>
            <a:r>
              <a:rPr lang="en-US" dirty="0" err="1"/>
              <a:t>Informe</a:t>
            </a:r>
            <a:r>
              <a:rPr lang="en-US" dirty="0"/>
              <a:t> de </a:t>
            </a:r>
            <a:r>
              <a:rPr lang="en-US" dirty="0" err="1"/>
              <a:t>Rendimentos</a:t>
            </a:r>
            <a:endParaRPr lang="en-US" dirty="0"/>
          </a:p>
          <a:p>
            <a:endParaRPr lang="en-US" dirty="0"/>
          </a:p>
          <a:p>
            <a:r>
              <a:rPr lang="en-US" dirty="0" err="1"/>
              <a:t>Permite</a:t>
            </a:r>
            <a:r>
              <a:rPr lang="en-US" dirty="0"/>
              <a:t> </a:t>
            </a:r>
            <a:r>
              <a:rPr lang="en-US" dirty="0" err="1"/>
              <a:t>emitir</a:t>
            </a:r>
            <a:r>
              <a:rPr lang="en-US" dirty="0"/>
              <a:t> </a:t>
            </a:r>
            <a:r>
              <a:rPr lang="en-US" dirty="0" err="1"/>
              <a:t>os</a:t>
            </a:r>
            <a:r>
              <a:rPr lang="en-US" dirty="0"/>
              <a:t> </a:t>
            </a:r>
            <a:r>
              <a:rPr lang="en-US" dirty="0" err="1"/>
              <a:t>relatórios</a:t>
            </a:r>
            <a:r>
              <a:rPr lang="en-US" dirty="0"/>
              <a:t>:	DIRF</a:t>
            </a:r>
          </a:p>
          <a:p>
            <a:pPr lvl="6"/>
            <a:r>
              <a:rPr lang="en-US" dirty="0"/>
              <a:t>DIRF para </a:t>
            </a:r>
            <a:r>
              <a:rPr lang="en-US" dirty="0" err="1"/>
              <a:t>conferência</a:t>
            </a:r>
            <a:endParaRPr lang="en-US" dirty="0"/>
          </a:p>
          <a:p>
            <a:pPr lvl="6"/>
            <a:r>
              <a:rPr lang="en-US" dirty="0" err="1"/>
              <a:t>Informe</a:t>
            </a:r>
            <a:r>
              <a:rPr lang="en-US" dirty="0"/>
              <a:t> de </a:t>
            </a:r>
            <a:r>
              <a:rPr lang="en-US" dirty="0" err="1"/>
              <a:t>Rendimentos</a:t>
            </a:r>
            <a:endParaRPr lang="en-US" dirty="0"/>
          </a:p>
          <a:p>
            <a:pPr lvl="6"/>
            <a:r>
              <a:rPr lang="en-US" dirty="0" err="1"/>
              <a:t>Informe</a:t>
            </a:r>
            <a:r>
              <a:rPr lang="en-US" dirty="0"/>
              <a:t> de </a:t>
            </a:r>
            <a:r>
              <a:rPr lang="en-US" dirty="0" err="1"/>
              <a:t>Rendimentos</a:t>
            </a:r>
            <a:r>
              <a:rPr lang="en-US" dirty="0"/>
              <a:t> </a:t>
            </a:r>
            <a:r>
              <a:rPr lang="en-US" dirty="0" err="1"/>
              <a:t>Detalhado</a:t>
            </a:r>
            <a:endParaRPr lang="en-US" dirty="0"/>
          </a:p>
        </p:txBody>
      </p:sp>
      <p:sp>
        <p:nvSpPr>
          <p:cNvPr id="6" name="Text Placeholder 2"/>
          <p:cNvSpPr>
            <a:spLocks noGrp="1"/>
          </p:cNvSpPr>
          <p:nvPr>
            <p:ph type="body" idx="13"/>
          </p:nvPr>
        </p:nvSpPr>
        <p:spPr>
          <a:xfrm>
            <a:off x="453732" y="881350"/>
            <a:ext cx="4057308" cy="639762"/>
          </a:xfrm>
        </p:spPr>
        <p:txBody>
          <a:bodyPr>
            <a:normAutofit/>
          </a:bodyPr>
          <a:lstStyle/>
          <a:p>
            <a:r>
              <a:rPr lang="pt-BR" dirty="0" smtClean="0"/>
              <a:t>EMISSÃO DIRF / Informe de Rendimentos</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EMISSÃO</a:t>
            </a:r>
            <a:endParaRPr lang="en-US" dirty="0"/>
          </a:p>
        </p:txBody>
      </p:sp>
    </p:spTree>
    <p:extLst>
      <p:ext uri="{BB962C8B-B14F-4D97-AF65-F5344CB8AC3E}">
        <p14:creationId xmlns:p14="http://schemas.microsoft.com/office/powerpoint/2010/main" val="34870262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cone-02.png"/>
          <p:cNvPicPr>
            <a:picLocks noChangeAspect="1"/>
          </p:cNvPicPr>
          <p:nvPr/>
        </p:nvPicPr>
        <p:blipFill>
          <a:blip r:embed="rId2"/>
          <a:stretch>
            <a:fillRect/>
          </a:stretch>
        </p:blipFill>
        <p:spPr>
          <a:xfrm>
            <a:off x="6069807" y="2027648"/>
            <a:ext cx="1001302" cy="1001302"/>
          </a:xfrm>
          <a:prstGeom prst="rect">
            <a:avLst/>
          </a:prstGeom>
        </p:spPr>
      </p:pic>
      <p:sp>
        <p:nvSpPr>
          <p:cNvPr id="7" name="TextBox 5"/>
          <p:cNvSpPr txBox="1">
            <a:spLocks noChangeArrowheads="1"/>
          </p:cNvSpPr>
          <p:nvPr/>
        </p:nvSpPr>
        <p:spPr bwMode="auto">
          <a:xfrm>
            <a:off x="6096000" y="3429000"/>
            <a:ext cx="6093619" cy="577081"/>
          </a:xfrm>
          <a:prstGeom prst="rect">
            <a:avLst/>
          </a:prstGeom>
          <a:noFill/>
          <a:ln w="9525">
            <a:noFill/>
            <a:miter lim="800000"/>
            <a:headEnd/>
            <a:tailEnd/>
          </a:ln>
        </p:spPr>
        <p:txBody>
          <a:bodyPr>
            <a:spAutoFit/>
          </a:bodyPr>
          <a:lstStyle/>
          <a:p>
            <a:r>
              <a:rPr lang="en-US" sz="3150" dirty="0" smtClean="0">
                <a:solidFill>
                  <a:schemeClr val="bg1"/>
                </a:solidFill>
                <a:latin typeface="Arial Narrow"/>
                <a:cs typeface="Arial Narrow"/>
              </a:rPr>
              <a:t>CONCEITO</a:t>
            </a:r>
            <a:endParaRPr lang="en-US" sz="3150" dirty="0">
              <a:solidFill>
                <a:schemeClr val="bg1"/>
              </a:solidFill>
              <a:latin typeface="Arial Narrow"/>
              <a:cs typeface="Arial Narrow"/>
            </a:endParaRPr>
          </a:p>
        </p:txBody>
      </p:sp>
    </p:spTree>
    <p:extLst>
      <p:ext uri="{BB962C8B-B14F-4D97-AF65-F5344CB8AC3E}">
        <p14:creationId xmlns:p14="http://schemas.microsoft.com/office/powerpoint/2010/main" val="9524800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30727" name="TextBox 18"/>
          <p:cNvSpPr txBox="1">
            <a:spLocks noChangeArrowheads="1"/>
          </p:cNvSpPr>
          <p:nvPr/>
        </p:nvSpPr>
        <p:spPr bwMode="auto">
          <a:xfrm>
            <a:off x="453732" y="1008277"/>
            <a:ext cx="11385341" cy="1200329"/>
          </a:xfrm>
          <a:prstGeom prst="rect">
            <a:avLst/>
          </a:prstGeom>
          <a:noFill/>
          <a:ln w="9525">
            <a:noFill/>
            <a:miter lim="800000"/>
            <a:headEnd/>
            <a:tailEnd/>
          </a:ln>
        </p:spPr>
        <p:txBody>
          <a:bodyPr wrap="square" numCol="1">
            <a:spAutoFit/>
          </a:bodyPr>
          <a:lstStyle>
            <a:defPPr>
              <a:defRPr lang="pt-BR"/>
            </a:defPPr>
            <a:lvl1pPr marL="285750" indent="-285750">
              <a:buFont typeface="Arial" panose="020B0604020202020204" pitchFamily="34" charset="0"/>
              <a:buChar char="•"/>
              <a:defRPr>
                <a:solidFill>
                  <a:srgbClr val="4A5C61"/>
                </a:solidFill>
                <a:latin typeface="Arial Narrow"/>
                <a:cs typeface="Arial Narrow"/>
              </a:defRPr>
            </a:lvl1pPr>
            <a:lvl2pPr marL="742950" lvl="1" indent="-285750">
              <a:buFont typeface="Arial" panose="020B0604020202020204" pitchFamily="34" charset="0"/>
              <a:buChar char="•"/>
              <a:defRPr>
                <a:solidFill>
                  <a:srgbClr val="4A5C61"/>
                </a:solidFill>
                <a:latin typeface="Arial Narrow"/>
                <a:cs typeface="Arial Narrow"/>
              </a:defRPr>
            </a:lvl2pPr>
            <a:lvl7pPr lvl="6">
              <a:defRPr>
                <a:solidFill>
                  <a:srgbClr val="4A5C61"/>
                </a:solidFill>
                <a:latin typeface="Arial Narrow"/>
                <a:cs typeface="Arial Narrow"/>
              </a:defRPr>
            </a:lvl7pPr>
            <a:lvl9pPr lvl="8">
              <a:defRPr>
                <a:solidFill>
                  <a:srgbClr val="4A5C61"/>
                </a:solidFill>
                <a:latin typeface="Arial Narrow"/>
                <a:cs typeface="Arial Narrow"/>
              </a:defRPr>
            </a:lvl9pPr>
          </a:lstStyle>
          <a:p>
            <a:r>
              <a:rPr lang="pt-BR" dirty="0"/>
              <a:t>Após atualizar, é necessário executar um Script, só de instalar o Patch, o Script aparecerá na pasta C:\totvs\CorporeRM\RM.Net\Scripts </a:t>
            </a:r>
            <a:r>
              <a:rPr lang="pt-BR" dirty="0" smtClean="0"/>
              <a:t>Específicos</a:t>
            </a:r>
            <a:endParaRPr lang="pt-BR" dirty="0"/>
          </a:p>
          <a:p>
            <a:pPr marL="0" indent="0">
              <a:buNone/>
            </a:pPr>
            <a:r>
              <a:rPr lang="pt-BR" dirty="0"/>
              <a:t> </a:t>
            </a:r>
          </a:p>
          <a:p>
            <a:r>
              <a:rPr lang="pt-BR" dirty="0"/>
              <a:t>Ao abrir o RM.Script.Executor.exe, aparecerá os Scripts abaixo</a:t>
            </a:r>
            <a:r>
              <a:rPr lang="pt-BR" dirty="0" smtClean="0"/>
              <a:t>:</a:t>
            </a:r>
            <a:endParaRPr lang="pt-BR" dirty="0"/>
          </a:p>
        </p:txBody>
      </p:sp>
      <p:pic>
        <p:nvPicPr>
          <p:cNvPr id="2052" name="Imagem 3" descr="image0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09" y="2338889"/>
            <a:ext cx="8672012" cy="1703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aixaDeTexto 4"/>
          <p:cNvSpPr txBox="1"/>
          <p:nvPr/>
        </p:nvSpPr>
        <p:spPr>
          <a:xfrm>
            <a:off x="556209" y="4415589"/>
            <a:ext cx="11126454" cy="1477328"/>
          </a:xfrm>
          <a:prstGeom prst="rect">
            <a:avLst/>
          </a:prstGeom>
          <a:noFill/>
        </p:spPr>
        <p:txBody>
          <a:bodyPr wrap="square" rtlCol="0">
            <a:spAutoFit/>
          </a:bodyPr>
          <a:lstStyle/>
          <a:p>
            <a:pPr marL="285750" indent="-285750">
              <a:buFont typeface="Arial" panose="020B0604020202020204" pitchFamily="34" charset="0"/>
              <a:buChar char="•"/>
            </a:pPr>
            <a:r>
              <a:rPr lang="pt-BR" dirty="0">
                <a:solidFill>
                  <a:srgbClr val="4A5C61"/>
                </a:solidFill>
                <a:latin typeface="Arial Narrow"/>
                <a:cs typeface="Arial Narrow"/>
              </a:rPr>
              <a:t>O Script que pertence ao Labore e que deverá ser executado é o DB.DIRF.17.FOP (tem SQL e ORACLE), já o DB.DIRF.17.FIS pertence ao FISCAL.</a:t>
            </a:r>
          </a:p>
          <a:p>
            <a:r>
              <a:rPr lang="pt-BR" dirty="0"/>
              <a:t> </a:t>
            </a:r>
          </a:p>
          <a:p>
            <a:pPr marL="285750" indent="-285750">
              <a:buFont typeface="Arial" panose="020B0604020202020204" pitchFamily="34" charset="0"/>
              <a:buChar char="•"/>
            </a:pPr>
            <a:r>
              <a:rPr lang="pt-BR" dirty="0">
                <a:solidFill>
                  <a:srgbClr val="4A5C61"/>
                </a:solidFill>
                <a:latin typeface="Arial Narrow"/>
                <a:cs typeface="Arial Narrow"/>
              </a:rPr>
              <a:t>Ao executar o Script e acessar o RM, os </a:t>
            </a:r>
            <a:r>
              <a:rPr lang="pt-BR" dirty="0" err="1">
                <a:solidFill>
                  <a:srgbClr val="4A5C61"/>
                </a:solidFill>
                <a:latin typeface="Arial Narrow"/>
                <a:cs typeface="Arial Narrow"/>
              </a:rPr>
              <a:t>sub-menus</a:t>
            </a:r>
            <a:r>
              <a:rPr lang="pt-BR" dirty="0">
                <a:solidFill>
                  <a:srgbClr val="4A5C61"/>
                </a:solidFill>
                <a:latin typeface="Arial Narrow"/>
                <a:cs typeface="Arial Narrow"/>
              </a:rPr>
              <a:t> da DIRF ficarão  bloqueados, será necessário  acessar : Serviços Globais &gt; Segurança &gt; Perfis - editar o PERFIL vinculado ao usuário e liberar permissão no item 08[ANUAIS], aba Acesso a Menus.</a:t>
            </a:r>
          </a:p>
        </p:txBody>
      </p:sp>
    </p:spTree>
    <p:extLst>
      <p:ext uri="{BB962C8B-B14F-4D97-AF65-F5344CB8AC3E}">
        <p14:creationId xmlns:p14="http://schemas.microsoft.com/office/powerpoint/2010/main" val="1775490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DIR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2069" y="1185325"/>
            <a:ext cx="7202878" cy="5447763"/>
          </a:xfrm>
          <a:prstGeom prst="rect">
            <a:avLst/>
          </a:prstGeom>
        </p:spPr>
      </p:pic>
      <p:sp>
        <p:nvSpPr>
          <p:cNvPr id="26" name="TextBox 18"/>
          <p:cNvSpPr txBox="1">
            <a:spLocks noChangeArrowheads="1"/>
          </p:cNvSpPr>
          <p:nvPr/>
        </p:nvSpPr>
        <p:spPr bwMode="auto">
          <a:xfrm>
            <a:off x="7802576" y="2691000"/>
            <a:ext cx="4212000" cy="1476000"/>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Ao marcar esta opção, os funcionários com dependentes de IRRF transferidos no mês não terão o número de dependentes deduzido em duplicidade no mês da transferência. Caso contrário, a dedução ocorrerá duas vezes.</a:t>
            </a:r>
          </a:p>
        </p:txBody>
      </p:sp>
      <p:sp>
        <p:nvSpPr>
          <p:cNvPr id="56" name="TextBox 18"/>
          <p:cNvSpPr txBox="1">
            <a:spLocks noChangeArrowheads="1"/>
          </p:cNvSpPr>
          <p:nvPr/>
        </p:nvSpPr>
        <p:spPr bwMode="auto">
          <a:xfrm>
            <a:off x="7810448" y="2551837"/>
            <a:ext cx="4212000" cy="1754326"/>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Informe o caminho onde o(s) arquivo(s) da DIRF será(</a:t>
            </a:r>
            <a:r>
              <a:rPr lang="pt-BR" dirty="0" err="1">
                <a:solidFill>
                  <a:srgbClr val="4A5C61"/>
                </a:solidFill>
                <a:latin typeface="Arial Narrow"/>
                <a:cs typeface="Arial Narrow"/>
              </a:rPr>
              <a:t>ão</a:t>
            </a:r>
            <a:r>
              <a:rPr lang="pt-BR" dirty="0">
                <a:solidFill>
                  <a:srgbClr val="4A5C61"/>
                </a:solidFill>
                <a:latin typeface="Arial Narrow"/>
                <a:cs typeface="Arial Narrow"/>
              </a:rPr>
              <a:t>) gravado(s).</a:t>
            </a:r>
          </a:p>
          <a:p>
            <a:endParaRPr lang="pt-BR" dirty="0">
              <a:solidFill>
                <a:srgbClr val="4A5C61"/>
              </a:solidFill>
              <a:latin typeface="Arial Narrow"/>
              <a:cs typeface="Arial Narrow"/>
            </a:endParaRPr>
          </a:p>
          <a:p>
            <a:r>
              <a:rPr lang="pt-BR" dirty="0" smtClean="0">
                <a:solidFill>
                  <a:srgbClr val="4A5C61"/>
                </a:solidFill>
                <a:latin typeface="Arial Narrow"/>
                <a:cs typeface="Arial Narrow"/>
              </a:rPr>
              <a:t>É importante que o usuário de rede possua permissão de leitura / escrita no caminho informado neste campo</a:t>
            </a:r>
            <a:endParaRPr lang="en-US" dirty="0">
              <a:solidFill>
                <a:srgbClr val="4A5C61"/>
              </a:solidFill>
              <a:latin typeface="Arial Narrow"/>
              <a:cs typeface="Arial Narrow"/>
            </a:endParaRPr>
          </a:p>
        </p:txBody>
      </p:sp>
      <p:sp>
        <p:nvSpPr>
          <p:cNvPr id="30727" name="TextBox 18"/>
          <p:cNvSpPr txBox="1">
            <a:spLocks noChangeArrowheads="1"/>
          </p:cNvSpPr>
          <p:nvPr/>
        </p:nvSpPr>
        <p:spPr bwMode="auto">
          <a:xfrm>
            <a:off x="7792864" y="1989000"/>
            <a:ext cx="4212000" cy="2308324"/>
          </a:xfrm>
          <a:prstGeom prst="rect">
            <a:avLst/>
          </a:prstGeom>
          <a:noFill/>
          <a:ln w="28575">
            <a:solidFill>
              <a:srgbClr val="FF0000"/>
            </a:solidFill>
            <a:miter lim="800000"/>
            <a:headEnd/>
            <a:tailEnd/>
          </a:ln>
        </p:spPr>
        <p:txBody>
          <a:bodyPr wrap="square" numCol="1">
            <a:spAutoFit/>
          </a:bodyPr>
          <a:lstStyle/>
          <a:p>
            <a:r>
              <a:rPr lang="pt-BR" dirty="0" smtClean="0">
                <a:solidFill>
                  <a:srgbClr val="4A5C61"/>
                </a:solidFill>
                <a:latin typeface="Arial Narrow"/>
                <a:cs typeface="Arial Narrow"/>
              </a:rPr>
              <a:t>Caso </a:t>
            </a:r>
            <a:r>
              <a:rPr lang="pt-BR" dirty="0">
                <a:solidFill>
                  <a:srgbClr val="4A5C61"/>
                </a:solidFill>
                <a:latin typeface="Arial Narrow"/>
                <a:cs typeface="Arial Narrow"/>
              </a:rPr>
              <a:t>não apresente nenhum relatório nessa tela, será necessário que realize primeiro a importação desses </a:t>
            </a:r>
            <a:r>
              <a:rPr lang="pt-BR" dirty="0" smtClean="0">
                <a:solidFill>
                  <a:srgbClr val="4A5C61"/>
                </a:solidFill>
                <a:latin typeface="Arial Narrow"/>
                <a:cs typeface="Arial Narrow"/>
              </a:rPr>
              <a:t>relatórios </a:t>
            </a:r>
            <a:r>
              <a:rPr lang="pt-BR" dirty="0">
                <a:solidFill>
                  <a:srgbClr val="4A5C61"/>
                </a:solidFill>
                <a:latin typeface="Arial Narrow"/>
                <a:cs typeface="Arial Narrow"/>
              </a:rPr>
              <a:t>através de </a:t>
            </a:r>
            <a:r>
              <a:rPr lang="pt-BR" dirty="0" smtClean="0">
                <a:solidFill>
                  <a:srgbClr val="4A5C61"/>
                </a:solidFill>
                <a:latin typeface="Arial Narrow"/>
                <a:cs typeface="Arial Narrow"/>
              </a:rPr>
              <a:t>Relatórios -&gt; </a:t>
            </a:r>
            <a:r>
              <a:rPr lang="pt-BR" dirty="0">
                <a:solidFill>
                  <a:srgbClr val="4A5C61"/>
                </a:solidFill>
                <a:latin typeface="Arial Narrow"/>
                <a:cs typeface="Arial Narrow"/>
              </a:rPr>
              <a:t>Gerador </a:t>
            </a:r>
            <a:r>
              <a:rPr lang="pt-BR" dirty="0" err="1">
                <a:solidFill>
                  <a:srgbClr val="4A5C61"/>
                </a:solidFill>
                <a:latin typeface="Arial Narrow"/>
                <a:cs typeface="Arial Narrow"/>
              </a:rPr>
              <a:t>.Net</a:t>
            </a:r>
            <a:r>
              <a:rPr lang="pt-BR" dirty="0">
                <a:solidFill>
                  <a:srgbClr val="4A5C61"/>
                </a:solidFill>
                <a:latin typeface="Arial Narrow"/>
                <a:cs typeface="Arial Narrow"/>
              </a:rPr>
              <a:t> (</a:t>
            </a:r>
            <a:r>
              <a:rPr lang="pt-BR" dirty="0" err="1">
                <a:solidFill>
                  <a:srgbClr val="4A5C61"/>
                </a:solidFill>
                <a:latin typeface="Arial Narrow"/>
                <a:cs typeface="Arial Narrow"/>
              </a:rPr>
              <a:t>Preview</a:t>
            </a:r>
            <a:r>
              <a:rPr lang="pt-BR" dirty="0">
                <a:solidFill>
                  <a:srgbClr val="4A5C61"/>
                </a:solidFill>
                <a:latin typeface="Arial Narrow"/>
                <a:cs typeface="Arial Narrow"/>
              </a:rPr>
              <a:t>). As estruturas dos relatórios estão disponíveis no diretório "</a:t>
            </a:r>
            <a:r>
              <a:rPr lang="pt-BR" dirty="0" err="1" smtClean="0">
                <a:solidFill>
                  <a:srgbClr val="4A5C61"/>
                </a:solidFill>
                <a:latin typeface="Arial Narrow"/>
                <a:cs typeface="Arial Narrow"/>
              </a:rPr>
              <a:t>totvs</a:t>
            </a:r>
            <a:r>
              <a:rPr lang="pt-BR" dirty="0" smtClean="0">
                <a:solidFill>
                  <a:srgbClr val="4A5C61"/>
                </a:solidFill>
                <a:latin typeface="Arial Narrow"/>
                <a:cs typeface="Arial Narrow"/>
              </a:rPr>
              <a:t>\</a:t>
            </a:r>
            <a:r>
              <a:rPr lang="pt-BR" dirty="0" err="1" smtClean="0">
                <a:solidFill>
                  <a:srgbClr val="4A5C61"/>
                </a:solidFill>
                <a:latin typeface="Arial Narrow"/>
                <a:cs typeface="Arial Narrow"/>
              </a:rPr>
              <a:t>CorporeRM</a:t>
            </a:r>
            <a:r>
              <a:rPr lang="pt-BR" dirty="0" smtClean="0">
                <a:solidFill>
                  <a:srgbClr val="4A5C61"/>
                </a:solidFill>
                <a:latin typeface="Arial Narrow"/>
                <a:cs typeface="Arial Narrow"/>
              </a:rPr>
              <a:t>\</a:t>
            </a:r>
            <a:r>
              <a:rPr lang="pt-BR" dirty="0" err="1" smtClean="0">
                <a:solidFill>
                  <a:srgbClr val="4A5C61"/>
                </a:solidFill>
                <a:latin typeface="Arial Narrow"/>
                <a:cs typeface="Arial Narrow"/>
              </a:rPr>
              <a:t>ObjetosGerenciais</a:t>
            </a:r>
            <a:r>
              <a:rPr lang="pt-BR" dirty="0" smtClean="0">
                <a:solidFill>
                  <a:srgbClr val="4A5C61"/>
                </a:solidFill>
                <a:latin typeface="Arial Narrow"/>
                <a:cs typeface="Arial Narrow"/>
              </a:rPr>
              <a:t>\Relatórios</a:t>
            </a:r>
            <a:endParaRPr lang="pt-BR" dirty="0">
              <a:solidFill>
                <a:srgbClr val="4A5C61"/>
              </a:solidFill>
              <a:latin typeface="Arial Narrow"/>
              <a:cs typeface="Arial Narrow"/>
            </a:endParaRPr>
          </a:p>
          <a:p>
            <a:endParaRPr lang="en-US" dirty="0">
              <a:solidFill>
                <a:srgbClr val="4A5C61"/>
              </a:solidFill>
              <a:latin typeface="Arial Narrow"/>
              <a:cs typeface="Arial Narrow"/>
            </a:endParaRPr>
          </a:p>
        </p:txBody>
      </p:sp>
      <p:sp>
        <p:nvSpPr>
          <p:cNvPr id="34" name="TextBox 18"/>
          <p:cNvSpPr txBox="1">
            <a:spLocks noChangeArrowheads="1"/>
          </p:cNvSpPr>
          <p:nvPr/>
        </p:nvSpPr>
        <p:spPr bwMode="auto">
          <a:xfrm>
            <a:off x="7775280" y="1093050"/>
            <a:ext cx="4199523" cy="5632311"/>
          </a:xfrm>
          <a:prstGeom prst="rect">
            <a:avLst/>
          </a:prstGeom>
          <a:noFill/>
          <a:ln w="28575">
            <a:solidFill>
              <a:srgbClr val="FF0000"/>
            </a:solidFill>
            <a:miter lim="800000"/>
            <a:headEnd/>
            <a:tailEnd/>
          </a:ln>
        </p:spPr>
        <p:txBody>
          <a:bodyPr wrap="square" numCol="1">
            <a:spAutoFit/>
          </a:bodyPr>
          <a:lstStyle/>
          <a:p>
            <a:r>
              <a:rPr lang="pt-BR" b="1" dirty="0">
                <a:solidFill>
                  <a:srgbClr val="4A5C61"/>
                </a:solidFill>
                <a:latin typeface="Arial Narrow"/>
                <a:cs typeface="Arial Narrow"/>
              </a:rPr>
              <a:t>Apenas com IRRF:</a:t>
            </a:r>
            <a:r>
              <a:rPr lang="pt-BR" dirty="0">
                <a:solidFill>
                  <a:srgbClr val="4A5C61"/>
                </a:solidFill>
                <a:latin typeface="Arial Narrow"/>
                <a:cs typeface="Arial Narrow"/>
              </a:rPr>
              <a:t> Imprime apenas funcionários que sofreram desconto de IRRF</a:t>
            </a:r>
            <a:r>
              <a:rPr lang="pt-BR" dirty="0" smtClean="0">
                <a:solidFill>
                  <a:srgbClr val="4A5C61"/>
                </a:solidFill>
                <a:latin typeface="Arial Narrow"/>
                <a:cs typeface="Arial Narrow"/>
              </a:rPr>
              <a:t>;</a:t>
            </a:r>
          </a:p>
          <a:p>
            <a:endParaRPr lang="pt-BR" dirty="0">
              <a:solidFill>
                <a:srgbClr val="4A5C61"/>
              </a:solidFill>
              <a:latin typeface="Arial Narrow"/>
              <a:cs typeface="Arial Narrow"/>
            </a:endParaRPr>
          </a:p>
          <a:p>
            <a:r>
              <a:rPr lang="pt-BR" b="1" dirty="0">
                <a:solidFill>
                  <a:srgbClr val="4A5C61"/>
                </a:solidFill>
                <a:latin typeface="Arial Narrow"/>
                <a:cs typeface="Arial Narrow"/>
              </a:rPr>
              <a:t>Com IRRF, não assalariado com rendimentos acima de R$ 6.000,00 ou assalariado com rendimentos igual ou acima de R</a:t>
            </a:r>
            <a:r>
              <a:rPr lang="pt-BR" b="1" dirty="0" smtClean="0">
                <a:solidFill>
                  <a:srgbClr val="4A5C61"/>
                </a:solidFill>
                <a:latin typeface="Arial Narrow"/>
                <a:cs typeface="Arial Narrow"/>
              </a:rPr>
              <a:t>$</a:t>
            </a:r>
            <a:r>
              <a:rPr lang="pt-BR" dirty="0">
                <a:solidFill>
                  <a:srgbClr val="4A5C61"/>
                </a:solidFill>
                <a:latin typeface="Arial Narrow"/>
                <a:cs typeface="Arial Narrow"/>
              </a:rPr>
              <a:t> </a:t>
            </a:r>
            <a:r>
              <a:rPr lang="pt-BR" b="1" dirty="0" smtClean="0">
                <a:solidFill>
                  <a:srgbClr val="4A5C61"/>
                </a:solidFill>
                <a:latin typeface="Arial Narrow"/>
                <a:cs typeface="Arial Narrow"/>
              </a:rPr>
              <a:t>28.559,70:</a:t>
            </a:r>
            <a:r>
              <a:rPr lang="pt-BR" dirty="0" smtClean="0">
                <a:solidFill>
                  <a:srgbClr val="4A5C61"/>
                </a:solidFill>
                <a:latin typeface="Arial Narrow"/>
                <a:cs typeface="Arial Narrow"/>
              </a:rPr>
              <a:t> </a:t>
            </a:r>
            <a:r>
              <a:rPr lang="pt-BR" dirty="0">
                <a:solidFill>
                  <a:srgbClr val="4A5C61"/>
                </a:solidFill>
                <a:latin typeface="Arial Narrow"/>
                <a:cs typeface="Arial Narrow"/>
              </a:rPr>
              <a:t>essa opção irá relacionar os funcionários autônomos e assalariados que, no ano calendário, entraram em alguma das condições descritas acima - (conforme IN RFB 1.216 de 15/12/2011</a:t>
            </a:r>
            <a:r>
              <a:rPr lang="pt-BR" dirty="0" smtClean="0">
                <a:solidFill>
                  <a:srgbClr val="4A5C61"/>
                </a:solidFill>
                <a:latin typeface="Arial Narrow"/>
                <a:cs typeface="Arial Narrow"/>
              </a:rPr>
              <a:t>).</a:t>
            </a:r>
          </a:p>
          <a:p>
            <a:endParaRPr lang="pt-BR" dirty="0">
              <a:solidFill>
                <a:srgbClr val="4A5C61"/>
              </a:solidFill>
              <a:latin typeface="Arial Narrow"/>
              <a:cs typeface="Arial Narrow"/>
            </a:endParaRPr>
          </a:p>
          <a:p>
            <a:r>
              <a:rPr lang="pt-BR" b="1" dirty="0" smtClean="0">
                <a:solidFill>
                  <a:srgbClr val="4A5C61"/>
                </a:solidFill>
                <a:latin typeface="Arial Narrow"/>
                <a:cs typeface="Arial Narrow"/>
              </a:rPr>
              <a:t>Todos</a:t>
            </a:r>
            <a:r>
              <a:rPr lang="pt-BR" dirty="0">
                <a:solidFill>
                  <a:srgbClr val="4A5C61"/>
                </a:solidFill>
                <a:latin typeface="Arial Narrow"/>
                <a:cs typeface="Arial Narrow"/>
              </a:rPr>
              <a:t>: imprime todos os funcionários independentemente de descontos de IRRF ou rendimentos superiores a R$ 6.000,00 (autônomos e diretores), ou rendimentos igual ou superiores a </a:t>
            </a:r>
            <a:r>
              <a:rPr lang="pt-BR" dirty="0" smtClean="0">
                <a:solidFill>
                  <a:srgbClr val="4A5C61"/>
                </a:solidFill>
                <a:latin typeface="Arial Narrow"/>
                <a:cs typeface="Arial Narrow"/>
              </a:rPr>
              <a:t>R$28.559,70 </a:t>
            </a:r>
            <a:r>
              <a:rPr lang="pt-BR" dirty="0">
                <a:solidFill>
                  <a:srgbClr val="4A5C61"/>
                </a:solidFill>
                <a:latin typeface="Arial Narrow"/>
                <a:cs typeface="Arial Narrow"/>
              </a:rPr>
              <a:t>(assalariados). Quando esta opção é marcada, o sistema habilita o campo “Usa filtro de seleção ao gerar DIRF em arquivo”.</a:t>
            </a:r>
          </a:p>
        </p:txBody>
      </p:sp>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6" name="Text Placeholder 2"/>
          <p:cNvSpPr>
            <a:spLocks noGrp="1"/>
          </p:cNvSpPr>
          <p:nvPr>
            <p:ph type="body" idx="13"/>
          </p:nvPr>
        </p:nvSpPr>
        <p:spPr>
          <a:xfrm>
            <a:off x="453732" y="881350"/>
            <a:ext cx="4057308" cy="639762"/>
          </a:xfrm>
        </p:spPr>
        <p:txBody>
          <a:bodyPr>
            <a:normAutofit/>
          </a:bodyPr>
          <a:lstStyle/>
          <a:p>
            <a:r>
              <a:rPr lang="pt-BR" dirty="0" smtClean="0"/>
              <a:t>EMISSÃO DIRF / Informe de Rendimentos</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EMISSÃO</a:t>
            </a:r>
            <a:endParaRPr lang="en-US" dirty="0"/>
          </a:p>
        </p:txBody>
      </p:sp>
      <p:sp>
        <p:nvSpPr>
          <p:cNvPr id="4" name="Retângulo 3"/>
          <p:cNvSpPr/>
          <p:nvPr/>
        </p:nvSpPr>
        <p:spPr>
          <a:xfrm>
            <a:off x="4790364" y="2620370"/>
            <a:ext cx="2524836" cy="7233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8" name="Conector reto 7"/>
          <p:cNvCxnSpPr>
            <a:stCxn id="4" idx="3"/>
            <a:endCxn id="30727" idx="1"/>
          </p:cNvCxnSpPr>
          <p:nvPr/>
        </p:nvCxnSpPr>
        <p:spPr>
          <a:xfrm>
            <a:off x="7315200" y="2982036"/>
            <a:ext cx="477664" cy="16112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8"/>
          <p:cNvSpPr txBox="1">
            <a:spLocks noChangeArrowheads="1"/>
          </p:cNvSpPr>
          <p:nvPr/>
        </p:nvSpPr>
        <p:spPr bwMode="auto">
          <a:xfrm>
            <a:off x="7792864" y="2967335"/>
            <a:ext cx="4212000" cy="612000"/>
          </a:xfrm>
          <a:prstGeom prst="rect">
            <a:avLst/>
          </a:prstGeom>
          <a:noFill/>
          <a:ln w="28575">
            <a:solidFill>
              <a:srgbClr val="FF0000"/>
            </a:solidFill>
            <a:miter lim="800000"/>
            <a:headEnd/>
            <a:tailEnd/>
          </a:ln>
        </p:spPr>
        <p:txBody>
          <a:bodyPr wrap="square" numCol="1">
            <a:spAutoFit/>
          </a:bodyPr>
          <a:lstStyle/>
          <a:p>
            <a:r>
              <a:rPr lang="pt-BR" dirty="0" smtClean="0">
                <a:solidFill>
                  <a:srgbClr val="4A5C61"/>
                </a:solidFill>
                <a:latin typeface="Arial Narrow"/>
                <a:cs typeface="Arial Narrow"/>
              </a:rPr>
              <a:t>Parâmetro para funcionários transferidos no primeiro dia do mês</a:t>
            </a:r>
            <a:endParaRPr lang="pt-BR" dirty="0">
              <a:solidFill>
                <a:srgbClr val="4A5C61"/>
              </a:solidFill>
              <a:latin typeface="Arial Narrow"/>
              <a:cs typeface="Arial Narrow"/>
            </a:endParaRPr>
          </a:p>
          <a:p>
            <a:endParaRPr lang="pt-BR" dirty="0" smtClean="0">
              <a:solidFill>
                <a:srgbClr val="4A5C61"/>
              </a:solidFill>
              <a:latin typeface="Arial Narrow"/>
              <a:cs typeface="Arial Narrow"/>
            </a:endParaRPr>
          </a:p>
        </p:txBody>
      </p:sp>
      <p:sp>
        <p:nvSpPr>
          <p:cNvPr id="17" name="Retângulo 16"/>
          <p:cNvSpPr/>
          <p:nvPr/>
        </p:nvSpPr>
        <p:spPr>
          <a:xfrm>
            <a:off x="3990112" y="4449430"/>
            <a:ext cx="3062743" cy="19129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8" name="Conector reto 17"/>
          <p:cNvCxnSpPr>
            <a:stCxn id="17" idx="3"/>
            <a:endCxn id="16" idx="1"/>
          </p:cNvCxnSpPr>
          <p:nvPr/>
        </p:nvCxnSpPr>
        <p:spPr>
          <a:xfrm flipV="1">
            <a:off x="7052855" y="3273335"/>
            <a:ext cx="740009" cy="12717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Retângulo 26"/>
          <p:cNvSpPr/>
          <p:nvPr/>
        </p:nvSpPr>
        <p:spPr>
          <a:xfrm>
            <a:off x="3990112" y="5020716"/>
            <a:ext cx="3193905" cy="2194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8" name="Conector reto 27"/>
          <p:cNvCxnSpPr>
            <a:stCxn id="27" idx="3"/>
            <a:endCxn id="26" idx="1"/>
          </p:cNvCxnSpPr>
          <p:nvPr/>
        </p:nvCxnSpPr>
        <p:spPr>
          <a:xfrm flipV="1">
            <a:off x="7184017" y="3429000"/>
            <a:ext cx="618559" cy="170143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5" name="Retângulo 34"/>
          <p:cNvSpPr/>
          <p:nvPr/>
        </p:nvSpPr>
        <p:spPr>
          <a:xfrm>
            <a:off x="649450" y="3957850"/>
            <a:ext cx="2774826" cy="146629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36" name="Conector reto 35"/>
          <p:cNvCxnSpPr>
            <a:stCxn id="35" idx="3"/>
            <a:endCxn id="34" idx="1"/>
          </p:cNvCxnSpPr>
          <p:nvPr/>
        </p:nvCxnSpPr>
        <p:spPr>
          <a:xfrm flipV="1">
            <a:off x="3424276" y="3909206"/>
            <a:ext cx="4351004" cy="78179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7" name="Retângulo 56"/>
          <p:cNvSpPr/>
          <p:nvPr/>
        </p:nvSpPr>
        <p:spPr>
          <a:xfrm>
            <a:off x="626933" y="5525589"/>
            <a:ext cx="2524836" cy="53934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58" name="Conector reto 57"/>
          <p:cNvCxnSpPr>
            <a:stCxn id="57" idx="3"/>
            <a:endCxn id="56" idx="1"/>
          </p:cNvCxnSpPr>
          <p:nvPr/>
        </p:nvCxnSpPr>
        <p:spPr>
          <a:xfrm flipV="1">
            <a:off x="3151769" y="3429000"/>
            <a:ext cx="4658679" cy="236626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6973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30727"/>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1" presetClass="exit" presetSubtype="0" fill="hold" grpId="1" nodeType="withEffect">
                                  <p:stCondLst>
                                    <p:cond delay="0"/>
                                  </p:stCondLst>
                                  <p:childTnLst>
                                    <p:set>
                                      <p:cBhvr>
                                        <p:cTn id="18" dur="1" fill="hold">
                                          <p:stCondLst>
                                            <p:cond delay="0"/>
                                          </p:stCondLst>
                                        </p:cTn>
                                        <p:tgtEl>
                                          <p:spTgt spid="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16"/>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18"/>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26"/>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28"/>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27"/>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4"/>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34"/>
                                        </p:tgtEl>
                                        <p:attrNameLst>
                                          <p:attrName>style.visibility</p:attrName>
                                        </p:attrNameLst>
                                      </p:cBhvr>
                                      <p:to>
                                        <p:strVal val="hidden"/>
                                      </p:to>
                                    </p:set>
                                  </p:childTnLst>
                                </p:cTn>
                              </p:par>
                              <p:par>
                                <p:cTn id="63" presetID="1" presetClass="exit" presetSubtype="0" fill="hold" nodeType="withEffect">
                                  <p:stCondLst>
                                    <p:cond delay="0"/>
                                  </p:stCondLst>
                                  <p:childTnLst>
                                    <p:set>
                                      <p:cBhvr>
                                        <p:cTn id="64" dur="1" fill="hold">
                                          <p:stCondLst>
                                            <p:cond delay="0"/>
                                          </p:stCondLst>
                                        </p:cTn>
                                        <p:tgtEl>
                                          <p:spTgt spid="36"/>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35"/>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56"/>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58"/>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7"/>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xit" presetSubtype="0" fill="hold" grpId="1" nodeType="clickEffect">
                                  <p:stCondLst>
                                    <p:cond delay="0"/>
                                  </p:stCondLst>
                                  <p:childTnLst>
                                    <p:set>
                                      <p:cBhvr>
                                        <p:cTn id="78" dur="1" fill="hold">
                                          <p:stCondLst>
                                            <p:cond delay="0"/>
                                          </p:stCondLst>
                                        </p:cTn>
                                        <p:tgtEl>
                                          <p:spTgt spid="56"/>
                                        </p:tgtEl>
                                        <p:attrNameLst>
                                          <p:attrName>style.visibility</p:attrName>
                                        </p:attrNameLst>
                                      </p:cBhvr>
                                      <p:to>
                                        <p:strVal val="hidden"/>
                                      </p:to>
                                    </p:set>
                                  </p:childTnLst>
                                </p:cTn>
                              </p:par>
                              <p:par>
                                <p:cTn id="79" presetID="1" presetClass="exit" presetSubtype="0" fill="hold" nodeType="withEffect">
                                  <p:stCondLst>
                                    <p:cond delay="0"/>
                                  </p:stCondLst>
                                  <p:childTnLst>
                                    <p:set>
                                      <p:cBhvr>
                                        <p:cTn id="80" dur="1" fill="hold">
                                          <p:stCondLst>
                                            <p:cond delay="0"/>
                                          </p:stCondLst>
                                        </p:cTn>
                                        <p:tgtEl>
                                          <p:spTgt spid="58"/>
                                        </p:tgtEl>
                                        <p:attrNameLst>
                                          <p:attrName>style.visibility</p:attrName>
                                        </p:attrNameLst>
                                      </p:cBhvr>
                                      <p:to>
                                        <p:strVal val="hidden"/>
                                      </p:to>
                                    </p:set>
                                  </p:childTnLst>
                                </p:cTn>
                              </p:par>
                              <p:par>
                                <p:cTn id="81" presetID="1" presetClass="exit" presetSubtype="0" fill="hold" grpId="1" nodeType="withEffect">
                                  <p:stCondLst>
                                    <p:cond delay="0"/>
                                  </p:stCondLst>
                                  <p:childTnLst>
                                    <p:set>
                                      <p:cBhvr>
                                        <p:cTn id="82" dur="1" fill="hold">
                                          <p:stCondLst>
                                            <p:cond delay="0"/>
                                          </p:stCondLst>
                                        </p:cTn>
                                        <p:tgtEl>
                                          <p:spTgt spid="5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56" grpId="0" animBg="1"/>
      <p:bldP spid="56" grpId="1" animBg="1"/>
      <p:bldP spid="30727" grpId="0" animBg="1"/>
      <p:bldP spid="30727" grpId="1" animBg="1"/>
      <p:bldP spid="34" grpId="0" animBg="1"/>
      <p:bldP spid="34" grpId="1" animBg="1"/>
      <p:bldP spid="4" grpId="0" animBg="1"/>
      <p:bldP spid="4" grpId="1" animBg="1"/>
      <p:bldP spid="16" grpId="0" animBg="1"/>
      <p:bldP spid="16" grpId="1" animBg="1"/>
      <p:bldP spid="17" grpId="0" animBg="1"/>
      <p:bldP spid="17" grpId="1" animBg="1"/>
      <p:bldP spid="27" grpId="0" animBg="1"/>
      <p:bldP spid="27" grpId="1" animBg="1"/>
      <p:bldP spid="35" grpId="0" animBg="1"/>
      <p:bldP spid="35" grpId="1" animBg="1"/>
      <p:bldP spid="57" grpId="0" animBg="1"/>
      <p:bldP spid="57"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m 9" descr="Parâmetros Coligad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486" y="1388269"/>
            <a:ext cx="7241609" cy="5325759"/>
          </a:xfrm>
          <a:prstGeom prst="rect">
            <a:avLst/>
          </a:prstGeom>
        </p:spPr>
      </p:pic>
      <p:sp>
        <p:nvSpPr>
          <p:cNvPr id="11" name="TextBox 18"/>
          <p:cNvSpPr txBox="1">
            <a:spLocks noChangeArrowheads="1"/>
          </p:cNvSpPr>
          <p:nvPr/>
        </p:nvSpPr>
        <p:spPr bwMode="auto">
          <a:xfrm>
            <a:off x="7801200" y="1718493"/>
            <a:ext cx="4212000" cy="4247317"/>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Deve ser informado se a empresa possui ou não plano de saúde empresarial Coletivo, para que sejam gerados, no arquivo de importação da DIRF, os valores correspondentes aos Funcionários (titulares) e dependentes (se for o caso) dos planos de assistência saúde</a:t>
            </a:r>
            <a:r>
              <a:rPr lang="pt-BR" dirty="0" smtClean="0">
                <a:solidFill>
                  <a:srgbClr val="4A5C61"/>
                </a:solidFill>
                <a:latin typeface="Arial Narrow"/>
                <a:cs typeface="Arial Narrow"/>
              </a:rPr>
              <a:t>.</a:t>
            </a:r>
          </a:p>
          <a:p>
            <a:endParaRPr lang="pt-BR" dirty="0">
              <a:solidFill>
                <a:srgbClr val="4A5C61"/>
              </a:solidFill>
              <a:latin typeface="Arial Narrow"/>
              <a:cs typeface="Arial Narrow"/>
            </a:endParaRPr>
          </a:p>
          <a:p>
            <a:r>
              <a:rPr lang="pt-BR" dirty="0" smtClean="0">
                <a:solidFill>
                  <a:srgbClr val="4A5C61"/>
                </a:solidFill>
                <a:latin typeface="Arial Narrow"/>
                <a:cs typeface="Arial Narrow"/>
              </a:rPr>
              <a:t>Caso </a:t>
            </a:r>
            <a:r>
              <a:rPr lang="pt-BR" dirty="0">
                <a:solidFill>
                  <a:srgbClr val="4A5C61"/>
                </a:solidFill>
                <a:latin typeface="Arial Narrow"/>
                <a:cs typeface="Arial Narrow"/>
              </a:rPr>
              <a:t>selecione a opção "1 - Não existe pagamento de valor titular/dependente" o sistema não levará para o arquivo da DIRF as informação referente ao plano de saúde: Prestadoras de saúde cadastradas e valores das deduções por titulares e dependentes.</a:t>
            </a:r>
          </a:p>
          <a:p>
            <a:endParaRPr lang="pt-BR" dirty="0">
              <a:solidFill>
                <a:srgbClr val="4A5C61"/>
              </a:solidFill>
              <a:latin typeface="Arial Narrow"/>
              <a:cs typeface="Arial Narrow"/>
            </a:endParaRPr>
          </a:p>
        </p:txBody>
      </p:sp>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6" name="Text Placeholder 2"/>
          <p:cNvSpPr>
            <a:spLocks noGrp="1"/>
          </p:cNvSpPr>
          <p:nvPr>
            <p:ph type="body" idx="13"/>
          </p:nvPr>
        </p:nvSpPr>
        <p:spPr>
          <a:xfrm>
            <a:off x="453732" y="881350"/>
            <a:ext cx="4057308" cy="639762"/>
          </a:xfrm>
        </p:spPr>
        <p:txBody>
          <a:bodyPr>
            <a:normAutofit/>
          </a:bodyPr>
          <a:lstStyle/>
          <a:p>
            <a:r>
              <a:rPr lang="pt-BR" dirty="0" smtClean="0"/>
              <a:t>EMISSÃO DIRF - DECLARANTE</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EMISSÃO</a:t>
            </a:r>
            <a:endParaRPr lang="en-US" dirty="0"/>
          </a:p>
        </p:txBody>
      </p:sp>
      <p:sp>
        <p:nvSpPr>
          <p:cNvPr id="12" name="Retângulo 11"/>
          <p:cNvSpPr/>
          <p:nvPr/>
        </p:nvSpPr>
        <p:spPr>
          <a:xfrm>
            <a:off x="3448595" y="5199017"/>
            <a:ext cx="2693482" cy="37882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3" name="Conector reto 12"/>
          <p:cNvCxnSpPr>
            <a:stCxn id="12" idx="3"/>
            <a:endCxn id="11" idx="1"/>
          </p:cNvCxnSpPr>
          <p:nvPr/>
        </p:nvCxnSpPr>
        <p:spPr>
          <a:xfrm flipV="1">
            <a:off x="6142077" y="3842152"/>
            <a:ext cx="1659123" cy="154627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56280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Parâmetros Coligad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345" y="1371071"/>
            <a:ext cx="7432772" cy="5341488"/>
          </a:xfrm>
          <a:prstGeom prst="rect">
            <a:avLst/>
          </a:prstGeom>
        </p:spPr>
      </p:pic>
      <p:sp>
        <p:nvSpPr>
          <p:cNvPr id="11" name="TextBox 18"/>
          <p:cNvSpPr txBox="1">
            <a:spLocks noChangeArrowheads="1"/>
          </p:cNvSpPr>
          <p:nvPr/>
        </p:nvSpPr>
        <p:spPr bwMode="auto">
          <a:xfrm>
            <a:off x="7793780" y="3040080"/>
            <a:ext cx="4212000" cy="1477328"/>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Nesta aba deve ser preenchido as informações sobre o responsável pela empresa. Muita atenção ao campo "CPF do responsável pelo CNPJ" este campo não pode ficar sem preenchimento.</a:t>
            </a:r>
          </a:p>
        </p:txBody>
      </p:sp>
      <p:sp>
        <p:nvSpPr>
          <p:cNvPr id="30724" name="TextBox 5"/>
          <p:cNvSpPr txBox="1">
            <a:spLocks noChangeArrowheads="1"/>
          </p:cNvSpPr>
          <p:nvPr/>
        </p:nvSpPr>
        <p:spPr bwMode="auto">
          <a:xfrm>
            <a:off x="3306672" y="1371071"/>
            <a:ext cx="184731" cy="300082"/>
          </a:xfrm>
          <a:prstGeom prst="rect">
            <a:avLst/>
          </a:prstGeom>
          <a:noFill/>
          <a:ln w="9525">
            <a:noFill/>
            <a:miter lim="800000"/>
            <a:headEnd/>
            <a:tailEnd/>
          </a:ln>
        </p:spPr>
        <p:txBody>
          <a:bodyPr wrap="none">
            <a:spAutoFit/>
          </a:bodyPr>
          <a:lstStyle/>
          <a:p>
            <a:endParaRPr lang="pt-BR" sz="1350"/>
          </a:p>
        </p:txBody>
      </p:sp>
      <p:sp>
        <p:nvSpPr>
          <p:cNvPr id="6" name="Text Placeholder 2"/>
          <p:cNvSpPr>
            <a:spLocks noGrp="1"/>
          </p:cNvSpPr>
          <p:nvPr>
            <p:ph type="body" idx="13"/>
          </p:nvPr>
        </p:nvSpPr>
        <p:spPr>
          <a:xfrm>
            <a:off x="453732" y="881350"/>
            <a:ext cx="4057308" cy="639762"/>
          </a:xfrm>
        </p:spPr>
        <p:txBody>
          <a:bodyPr>
            <a:normAutofit/>
          </a:bodyPr>
          <a:lstStyle/>
          <a:p>
            <a:r>
              <a:rPr lang="pt-BR" dirty="0" smtClean="0"/>
              <a:t>EMISSÃO DIRF – PESSOA JURÍDICA</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EMISSÃO</a:t>
            </a:r>
            <a:endParaRPr lang="en-US" dirty="0"/>
          </a:p>
        </p:txBody>
      </p:sp>
      <p:sp>
        <p:nvSpPr>
          <p:cNvPr id="12" name="Retângulo 11"/>
          <p:cNvSpPr/>
          <p:nvPr/>
        </p:nvSpPr>
        <p:spPr>
          <a:xfrm>
            <a:off x="453732" y="4804791"/>
            <a:ext cx="1491270" cy="3411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3" name="Conector reto 12"/>
          <p:cNvCxnSpPr>
            <a:stCxn id="12" idx="3"/>
            <a:endCxn id="11" idx="1"/>
          </p:cNvCxnSpPr>
          <p:nvPr/>
        </p:nvCxnSpPr>
        <p:spPr>
          <a:xfrm flipV="1">
            <a:off x="1945002" y="3778744"/>
            <a:ext cx="5848778" cy="119664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73852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Parâmetros Coligad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186" y="1388269"/>
            <a:ext cx="7424837" cy="5158617"/>
          </a:xfrm>
          <a:prstGeom prst="rect">
            <a:avLst/>
          </a:prstGeom>
        </p:spPr>
      </p:pic>
      <p:sp>
        <p:nvSpPr>
          <p:cNvPr id="11" name="TextBox 18"/>
          <p:cNvSpPr txBox="1">
            <a:spLocks noChangeArrowheads="1"/>
          </p:cNvSpPr>
          <p:nvPr/>
        </p:nvSpPr>
        <p:spPr bwMode="auto">
          <a:xfrm>
            <a:off x="7793780" y="1997839"/>
            <a:ext cx="4212000" cy="2862322"/>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Não é possível a geração para mais de um funcionário ao mesmo tempo. Então é necessário que marque a opção para "Gerar </a:t>
            </a:r>
            <a:r>
              <a:rPr lang="pt-BR" dirty="0" smtClean="0">
                <a:solidFill>
                  <a:srgbClr val="4A5C61"/>
                </a:solidFill>
                <a:latin typeface="Arial Narrow"/>
                <a:cs typeface="Arial Narrow"/>
              </a:rPr>
              <a:t>arquivo </a:t>
            </a:r>
            <a:r>
              <a:rPr lang="pt-BR" dirty="0">
                <a:solidFill>
                  <a:srgbClr val="4A5C61"/>
                </a:solidFill>
                <a:latin typeface="Arial Narrow"/>
                <a:cs typeface="Arial Narrow"/>
              </a:rPr>
              <a:t>de Log da DIRF" e informe a chapa para geração do log.</a:t>
            </a:r>
          </a:p>
          <a:p>
            <a:endParaRPr lang="pt-BR" dirty="0">
              <a:solidFill>
                <a:srgbClr val="4A5C61"/>
              </a:solidFill>
              <a:latin typeface="Arial Narrow"/>
              <a:cs typeface="Arial Narrow"/>
            </a:endParaRPr>
          </a:p>
          <a:p>
            <a:r>
              <a:rPr lang="pt-BR" dirty="0" smtClean="0">
                <a:solidFill>
                  <a:srgbClr val="4A5C61"/>
                </a:solidFill>
                <a:latin typeface="Arial Narrow"/>
                <a:cs typeface="Arial Narrow"/>
              </a:rPr>
              <a:t>Este é um excelente recurso para conferência dos dados  da DIRF / Informe de Rendimentos. Através do log gerado é possível identificar, com clareza, possíveis diferenças de valores</a:t>
            </a:r>
            <a:endParaRPr lang="pt-BR" dirty="0">
              <a:solidFill>
                <a:srgbClr val="4A5C61"/>
              </a:solidFill>
              <a:latin typeface="Arial Narrow"/>
              <a:cs typeface="Arial Narrow"/>
            </a:endParaRPr>
          </a:p>
        </p:txBody>
      </p:sp>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6" name="Text Placeholder 2"/>
          <p:cNvSpPr>
            <a:spLocks noGrp="1"/>
          </p:cNvSpPr>
          <p:nvPr>
            <p:ph type="body" idx="13"/>
          </p:nvPr>
        </p:nvSpPr>
        <p:spPr>
          <a:xfrm>
            <a:off x="453732" y="881350"/>
            <a:ext cx="4057308" cy="639762"/>
          </a:xfrm>
        </p:spPr>
        <p:txBody>
          <a:bodyPr>
            <a:normAutofit/>
          </a:bodyPr>
          <a:lstStyle/>
          <a:p>
            <a:r>
              <a:rPr lang="pt-BR" dirty="0" smtClean="0"/>
              <a:t>EMISSÃO DIRF – LOG DA DIRF</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EMISSÃO</a:t>
            </a:r>
            <a:endParaRPr lang="en-US" dirty="0"/>
          </a:p>
        </p:txBody>
      </p:sp>
      <p:sp>
        <p:nvSpPr>
          <p:cNvPr id="12" name="Retângulo 11"/>
          <p:cNvSpPr/>
          <p:nvPr/>
        </p:nvSpPr>
        <p:spPr>
          <a:xfrm>
            <a:off x="453732" y="3513909"/>
            <a:ext cx="3332151" cy="56659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3" name="Conector reto 12"/>
          <p:cNvCxnSpPr>
            <a:stCxn id="12" idx="3"/>
            <a:endCxn id="11" idx="1"/>
          </p:cNvCxnSpPr>
          <p:nvPr/>
        </p:nvCxnSpPr>
        <p:spPr>
          <a:xfrm flipV="1">
            <a:off x="3785883" y="3429000"/>
            <a:ext cx="4007897" cy="36820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1051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râmetros Coligad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746" y="1378812"/>
            <a:ext cx="7411090" cy="5231333"/>
          </a:xfrm>
          <a:prstGeom prst="rect">
            <a:avLst/>
          </a:prstGeom>
        </p:spPr>
      </p:pic>
      <p:sp>
        <p:nvSpPr>
          <p:cNvPr id="22" name="TextBox 18"/>
          <p:cNvSpPr txBox="1">
            <a:spLocks noChangeArrowheads="1"/>
          </p:cNvSpPr>
          <p:nvPr/>
        </p:nvSpPr>
        <p:spPr bwMode="auto">
          <a:xfrm>
            <a:off x="7791432" y="2551837"/>
            <a:ext cx="4212000" cy="1754326"/>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Permite o envio do informe de rendimentos seja enviado direto para o e-mail do funcionário (o e-mail deve está informado no cadastro do funcionário), podendo ele ser enviado em anexo nos formatos PDF ou </a:t>
            </a:r>
            <a:r>
              <a:rPr lang="pt-BR" dirty="0" smtClean="0">
                <a:solidFill>
                  <a:srgbClr val="4A5C61"/>
                </a:solidFill>
                <a:latin typeface="Arial Narrow"/>
                <a:cs typeface="Arial Narrow"/>
              </a:rPr>
              <a:t>XML de acordo com os parâmetros sequentes.</a:t>
            </a:r>
            <a:endParaRPr lang="pt-BR" dirty="0">
              <a:solidFill>
                <a:srgbClr val="4A5C61"/>
              </a:solidFill>
              <a:latin typeface="Arial Narrow"/>
              <a:cs typeface="Arial Narrow"/>
            </a:endParaRPr>
          </a:p>
        </p:txBody>
      </p:sp>
      <p:sp>
        <p:nvSpPr>
          <p:cNvPr id="11" name="TextBox 18"/>
          <p:cNvSpPr txBox="1">
            <a:spLocks noChangeArrowheads="1"/>
          </p:cNvSpPr>
          <p:nvPr/>
        </p:nvSpPr>
        <p:spPr bwMode="auto">
          <a:xfrm>
            <a:off x="7793780" y="1443841"/>
            <a:ext cx="4212000" cy="3970318"/>
          </a:xfrm>
          <a:prstGeom prst="rect">
            <a:avLst/>
          </a:prstGeom>
          <a:noFill/>
          <a:ln w="28575">
            <a:solidFill>
              <a:srgbClr val="FF0000"/>
            </a:solidFill>
            <a:miter lim="800000"/>
            <a:headEnd/>
            <a:tailEnd/>
          </a:ln>
        </p:spPr>
        <p:txBody>
          <a:bodyPr wrap="square" numCol="1">
            <a:spAutoFit/>
          </a:bodyPr>
          <a:lstStyle/>
          <a:p>
            <a:r>
              <a:rPr lang="pt-BR" b="1" dirty="0" smtClean="0">
                <a:solidFill>
                  <a:srgbClr val="4A5C61"/>
                </a:solidFill>
                <a:latin typeface="Arial Narrow"/>
                <a:cs typeface="Arial Narrow"/>
              </a:rPr>
              <a:t>Restituição de IRRF:</a:t>
            </a:r>
          </a:p>
          <a:p>
            <a:r>
              <a:rPr lang="pt-BR" dirty="0" smtClean="0">
                <a:solidFill>
                  <a:srgbClr val="4A5C61"/>
                </a:solidFill>
                <a:latin typeface="Arial Narrow"/>
                <a:cs typeface="Arial Narrow"/>
              </a:rPr>
              <a:t>Informe </a:t>
            </a:r>
            <a:r>
              <a:rPr lang="pt-BR" dirty="0">
                <a:solidFill>
                  <a:srgbClr val="4A5C61"/>
                </a:solidFill>
                <a:latin typeface="Arial Narrow"/>
                <a:cs typeface="Arial Narrow"/>
              </a:rPr>
              <a:t>o evento de restituição de IRRF que o sistema deverá considerar no campo "Imposto de Renda Retido" do Informe de Rendimentos e da DIRF. Este evento não pode ter o código de cálculo </a:t>
            </a:r>
            <a:r>
              <a:rPr lang="pt-BR" dirty="0" smtClean="0">
                <a:solidFill>
                  <a:srgbClr val="4A5C61"/>
                </a:solidFill>
                <a:latin typeface="Arial Narrow"/>
                <a:cs typeface="Arial Narrow"/>
              </a:rPr>
              <a:t>122 - Restituição </a:t>
            </a:r>
            <a:r>
              <a:rPr lang="pt-BR" dirty="0">
                <a:solidFill>
                  <a:srgbClr val="4A5C61"/>
                </a:solidFill>
                <a:latin typeface="Arial Narrow"/>
                <a:cs typeface="Arial Narrow"/>
              </a:rPr>
              <a:t>IRRF.</a:t>
            </a:r>
          </a:p>
          <a:p>
            <a:endParaRPr lang="pt-BR" dirty="0">
              <a:solidFill>
                <a:srgbClr val="4A5C61"/>
              </a:solidFill>
              <a:latin typeface="Arial Narrow"/>
              <a:cs typeface="Arial Narrow"/>
            </a:endParaRPr>
          </a:p>
          <a:p>
            <a:r>
              <a:rPr lang="pt-BR" b="1" dirty="0">
                <a:solidFill>
                  <a:srgbClr val="4A5C61"/>
                </a:solidFill>
                <a:latin typeface="Arial Narrow"/>
                <a:cs typeface="Arial Narrow"/>
              </a:rPr>
              <a:t>13º Pago pela Previdência sobre Lic. Maternidade</a:t>
            </a:r>
            <a:r>
              <a:rPr lang="pt-BR" b="1" dirty="0" smtClean="0">
                <a:solidFill>
                  <a:srgbClr val="4A5C61"/>
                </a:solidFill>
                <a:latin typeface="Arial Narrow"/>
                <a:cs typeface="Arial Narrow"/>
              </a:rPr>
              <a:t>:</a:t>
            </a:r>
          </a:p>
          <a:p>
            <a:r>
              <a:rPr lang="pt-BR" dirty="0" smtClean="0">
                <a:solidFill>
                  <a:srgbClr val="4A5C61"/>
                </a:solidFill>
                <a:latin typeface="Arial Narrow"/>
                <a:cs typeface="Arial Narrow"/>
              </a:rPr>
              <a:t>Deve ser somente informado para </a:t>
            </a:r>
            <a:r>
              <a:rPr lang="pt-BR" dirty="0">
                <a:solidFill>
                  <a:srgbClr val="4A5C61"/>
                </a:solidFill>
                <a:latin typeface="Arial Narrow"/>
                <a:cs typeface="Arial Narrow"/>
              </a:rPr>
              <a:t>empregada gestante com afastamento iniciado entre 12/1999 a 31/08/2003, ou para segurada empregada doméstica, contribuinte individual, trabalhadora avulsa e segurada especial.</a:t>
            </a:r>
          </a:p>
        </p:txBody>
      </p:sp>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6" name="Text Placeholder 2"/>
          <p:cNvSpPr>
            <a:spLocks noGrp="1"/>
          </p:cNvSpPr>
          <p:nvPr>
            <p:ph type="body" idx="13"/>
          </p:nvPr>
        </p:nvSpPr>
        <p:spPr>
          <a:xfrm>
            <a:off x="453732" y="881350"/>
            <a:ext cx="4779450" cy="639762"/>
          </a:xfrm>
        </p:spPr>
        <p:txBody>
          <a:bodyPr>
            <a:normAutofit/>
          </a:bodyPr>
          <a:lstStyle/>
          <a:p>
            <a:r>
              <a:rPr lang="pt-BR" dirty="0" smtClean="0"/>
              <a:t>EMISSÃO INFORME – INFORME DE RENDIMENTOS</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EMISSÃO</a:t>
            </a:r>
            <a:endParaRPr lang="en-US" dirty="0"/>
          </a:p>
        </p:txBody>
      </p:sp>
      <p:sp>
        <p:nvSpPr>
          <p:cNvPr id="12" name="Retângulo 11"/>
          <p:cNvSpPr/>
          <p:nvPr/>
        </p:nvSpPr>
        <p:spPr>
          <a:xfrm>
            <a:off x="3736982" y="2091952"/>
            <a:ext cx="3348110" cy="103803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3" name="Conector reto 12"/>
          <p:cNvCxnSpPr>
            <a:stCxn id="12" idx="3"/>
            <a:endCxn id="11" idx="1"/>
          </p:cNvCxnSpPr>
          <p:nvPr/>
        </p:nvCxnSpPr>
        <p:spPr>
          <a:xfrm>
            <a:off x="7085092" y="2610967"/>
            <a:ext cx="708688" cy="81803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8"/>
          <p:cNvSpPr txBox="1">
            <a:spLocks noChangeArrowheads="1"/>
          </p:cNvSpPr>
          <p:nvPr/>
        </p:nvSpPr>
        <p:spPr bwMode="auto">
          <a:xfrm>
            <a:off x="7791432" y="2690336"/>
            <a:ext cx="4212000" cy="1477328"/>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Permite que os dados sejam gravados na tabela PDIRF, para serem utilizadas no gerador de relatórios. Este parâmetro deve ser marcado caso queira disponibilizar os dados do Informe de Rendimentos através do TOTVS Portal</a:t>
            </a:r>
          </a:p>
        </p:txBody>
      </p:sp>
      <p:sp>
        <p:nvSpPr>
          <p:cNvPr id="17" name="Retângulo 16"/>
          <p:cNvSpPr/>
          <p:nvPr/>
        </p:nvSpPr>
        <p:spPr>
          <a:xfrm>
            <a:off x="338265" y="3429000"/>
            <a:ext cx="2722734" cy="87716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8" name="Conector reto 17"/>
          <p:cNvCxnSpPr>
            <a:endCxn id="16" idx="1"/>
          </p:cNvCxnSpPr>
          <p:nvPr/>
        </p:nvCxnSpPr>
        <p:spPr>
          <a:xfrm flipV="1">
            <a:off x="2677886" y="3429000"/>
            <a:ext cx="5113546" cy="43366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Retângulo 22"/>
          <p:cNvSpPr/>
          <p:nvPr/>
        </p:nvSpPr>
        <p:spPr>
          <a:xfrm>
            <a:off x="3580060" y="3429000"/>
            <a:ext cx="2507231" cy="115606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4" name="Conector reto 23"/>
          <p:cNvCxnSpPr>
            <a:endCxn id="22" idx="1"/>
          </p:cNvCxnSpPr>
          <p:nvPr/>
        </p:nvCxnSpPr>
        <p:spPr>
          <a:xfrm flipV="1">
            <a:off x="6182919" y="3429000"/>
            <a:ext cx="1608513" cy="63354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2126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1"/>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13"/>
                                        </p:tgtEl>
                                        <p:attrNameLst>
                                          <p:attrName>style.visibility</p:attrName>
                                        </p:attrNameLst>
                                      </p:cBhvr>
                                      <p:to>
                                        <p:strVal val="hidden"/>
                                      </p:to>
                                    </p:set>
                                  </p:childTnLst>
                                </p:cTn>
                              </p:par>
                              <p:par>
                                <p:cTn id="17" presetID="1" presetClass="exit" presetSubtype="0" fill="hold" grpId="1" nodeType="withEffect">
                                  <p:stCondLst>
                                    <p:cond delay="0"/>
                                  </p:stCondLst>
                                  <p:childTnLst>
                                    <p:set>
                                      <p:cBhvr>
                                        <p:cTn id="18" dur="1" fill="hold">
                                          <p:stCondLst>
                                            <p:cond delay="0"/>
                                          </p:stCondLst>
                                        </p:cTn>
                                        <p:tgtEl>
                                          <p:spTgt spid="1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16"/>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18"/>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22"/>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24"/>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11" grpId="0" animBg="1"/>
      <p:bldP spid="11" grpId="1" animBg="1"/>
      <p:bldP spid="12" grpId="0" animBg="1"/>
      <p:bldP spid="12" grpId="1" animBg="1"/>
      <p:bldP spid="16" grpId="0" animBg="1"/>
      <p:bldP spid="16" grpId="1" animBg="1"/>
      <p:bldP spid="17" grpId="0" animBg="1"/>
      <p:bldP spid="17" grpId="1" animBg="1"/>
      <p:bldP spid="23" grpId="0" animBg="1"/>
      <p:bldP spid="23"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cone-02.png"/>
          <p:cNvPicPr>
            <a:picLocks noChangeAspect="1"/>
          </p:cNvPicPr>
          <p:nvPr/>
        </p:nvPicPr>
        <p:blipFill>
          <a:blip r:embed="rId2"/>
          <a:stretch>
            <a:fillRect/>
          </a:stretch>
        </p:blipFill>
        <p:spPr>
          <a:xfrm>
            <a:off x="6069807" y="2027648"/>
            <a:ext cx="1001302" cy="1001302"/>
          </a:xfrm>
          <a:prstGeom prst="rect">
            <a:avLst/>
          </a:prstGeom>
        </p:spPr>
      </p:pic>
      <p:sp>
        <p:nvSpPr>
          <p:cNvPr id="7" name="TextBox 5"/>
          <p:cNvSpPr txBox="1">
            <a:spLocks noChangeArrowheads="1"/>
          </p:cNvSpPr>
          <p:nvPr/>
        </p:nvSpPr>
        <p:spPr bwMode="auto">
          <a:xfrm>
            <a:off x="6096000" y="3429000"/>
            <a:ext cx="6093619" cy="577081"/>
          </a:xfrm>
          <a:prstGeom prst="rect">
            <a:avLst/>
          </a:prstGeom>
          <a:noFill/>
          <a:ln w="9525">
            <a:noFill/>
            <a:miter lim="800000"/>
            <a:headEnd/>
            <a:tailEnd/>
          </a:ln>
        </p:spPr>
        <p:txBody>
          <a:bodyPr>
            <a:spAutoFit/>
          </a:bodyPr>
          <a:lstStyle/>
          <a:p>
            <a:r>
              <a:rPr lang="en-US" sz="3150" dirty="0" smtClean="0">
                <a:solidFill>
                  <a:schemeClr val="bg1"/>
                </a:solidFill>
                <a:latin typeface="Arial Narrow"/>
                <a:cs typeface="Arial Narrow"/>
              </a:rPr>
              <a:t>DICAS E SOLUÇÕES</a:t>
            </a:r>
            <a:endParaRPr lang="en-US" sz="3150" dirty="0">
              <a:solidFill>
                <a:schemeClr val="bg1"/>
              </a:solidFill>
              <a:latin typeface="Arial Narrow"/>
              <a:cs typeface="Arial Narrow"/>
            </a:endParaRPr>
          </a:p>
        </p:txBody>
      </p:sp>
    </p:spTree>
    <p:extLst>
      <p:ext uri="{BB962C8B-B14F-4D97-AF65-F5344CB8AC3E}">
        <p14:creationId xmlns:p14="http://schemas.microsoft.com/office/powerpoint/2010/main" val="5206514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453731" y="1258203"/>
            <a:ext cx="4019795" cy="4801314"/>
          </a:xfrm>
          <a:prstGeom prst="rect">
            <a:avLst/>
          </a:prstGeom>
          <a:noFill/>
          <a:ln w="9525">
            <a:noFill/>
            <a:miter lim="800000"/>
            <a:headEnd/>
            <a:tailEnd/>
          </a:ln>
        </p:spPr>
        <p:txBody>
          <a:bodyPr wrap="square">
            <a:spAutoFit/>
          </a:bodyPr>
          <a:lstStyle/>
          <a:p>
            <a:pPr algn="just"/>
            <a:r>
              <a:rPr lang="pt-BR" b="1" dirty="0" smtClean="0">
                <a:solidFill>
                  <a:srgbClr val="4A5C61"/>
                </a:solidFill>
                <a:latin typeface="Arial Narrow"/>
                <a:cs typeface="Arial Narrow"/>
              </a:rPr>
              <a:t>INCIDENTE</a:t>
            </a:r>
          </a:p>
          <a:p>
            <a:pPr algn="just"/>
            <a:r>
              <a:rPr lang="pt-BR" dirty="0">
                <a:solidFill>
                  <a:srgbClr val="4A5C61"/>
                </a:solidFill>
                <a:latin typeface="Arial Narrow"/>
                <a:cs typeface="Arial Narrow"/>
              </a:rPr>
              <a:t>Os valores de Assistência Médica não saem na </a:t>
            </a:r>
            <a:r>
              <a:rPr lang="pt-BR" dirty="0" smtClean="0">
                <a:solidFill>
                  <a:srgbClr val="4A5C61"/>
                </a:solidFill>
                <a:latin typeface="Arial Narrow"/>
                <a:cs typeface="Arial Narrow"/>
              </a:rPr>
              <a:t>DIRF</a:t>
            </a:r>
            <a:endParaRPr lang="pt-BR" dirty="0">
              <a:solidFill>
                <a:srgbClr val="4A5C61"/>
              </a:solidFill>
              <a:latin typeface="Arial Narrow"/>
              <a:cs typeface="Arial Narrow"/>
            </a:endParaRPr>
          </a:p>
          <a:p>
            <a:pPr algn="just"/>
            <a:endParaRPr lang="pt-BR" b="1" dirty="0" smtClean="0">
              <a:solidFill>
                <a:srgbClr val="4A5C61"/>
              </a:solidFill>
              <a:latin typeface="Arial Narrow"/>
              <a:cs typeface="Arial Narrow"/>
            </a:endParaRPr>
          </a:p>
          <a:p>
            <a:pPr algn="just"/>
            <a:r>
              <a:rPr lang="pt-BR" b="1" dirty="0" smtClean="0">
                <a:solidFill>
                  <a:srgbClr val="4A5C61"/>
                </a:solidFill>
                <a:latin typeface="Arial Narrow"/>
                <a:cs typeface="Arial Narrow"/>
              </a:rPr>
              <a:t>POSSÍVEL SOLUÇÃO</a:t>
            </a:r>
          </a:p>
          <a:p>
            <a:pPr algn="just"/>
            <a:r>
              <a:rPr lang="pt-BR" dirty="0" smtClean="0">
                <a:solidFill>
                  <a:srgbClr val="4A5C61"/>
                </a:solidFill>
                <a:latin typeface="Arial Narrow"/>
                <a:cs typeface="Arial Narrow"/>
              </a:rPr>
              <a:t>Para </a:t>
            </a:r>
            <a:r>
              <a:rPr lang="pt-BR" dirty="0">
                <a:solidFill>
                  <a:srgbClr val="4A5C61"/>
                </a:solidFill>
                <a:latin typeface="Arial Narrow"/>
                <a:cs typeface="Arial Narrow"/>
              </a:rPr>
              <a:t>que as informações de </a:t>
            </a:r>
            <a:r>
              <a:rPr lang="pt-BR" dirty="0" smtClean="0">
                <a:solidFill>
                  <a:srgbClr val="4A5C61"/>
                </a:solidFill>
                <a:latin typeface="Arial Narrow"/>
                <a:cs typeface="Arial Narrow"/>
              </a:rPr>
              <a:t>Assistência </a:t>
            </a:r>
            <a:r>
              <a:rPr lang="pt-BR" dirty="0">
                <a:solidFill>
                  <a:srgbClr val="4A5C61"/>
                </a:solidFill>
                <a:latin typeface="Arial Narrow"/>
                <a:cs typeface="Arial Narrow"/>
              </a:rPr>
              <a:t>Médica sejam levadas, ao gerar a "DIRF em arquivo", é preciso acessar "</a:t>
            </a:r>
            <a:r>
              <a:rPr lang="pt-BR" dirty="0" smtClean="0">
                <a:solidFill>
                  <a:srgbClr val="4A5C61"/>
                </a:solidFill>
                <a:latin typeface="Arial Narrow"/>
                <a:cs typeface="Arial Narrow"/>
              </a:rPr>
              <a:t>Anuais</a:t>
            </a:r>
            <a:r>
              <a:rPr lang="pt-BR" dirty="0">
                <a:solidFill>
                  <a:srgbClr val="4A5C61"/>
                </a:solidFill>
                <a:latin typeface="Arial Narrow"/>
                <a:cs typeface="Arial Narrow"/>
              </a:rPr>
              <a:t> </a:t>
            </a:r>
            <a:r>
              <a:rPr lang="pt-BR" dirty="0" smtClean="0">
                <a:solidFill>
                  <a:srgbClr val="4A5C61"/>
                </a:solidFill>
                <a:latin typeface="Arial Narrow"/>
                <a:cs typeface="Arial Narrow"/>
              </a:rPr>
              <a:t>-&gt; </a:t>
            </a:r>
            <a:r>
              <a:rPr lang="pt-BR" dirty="0" err="1" smtClean="0">
                <a:solidFill>
                  <a:srgbClr val="4A5C61"/>
                </a:solidFill>
                <a:latin typeface="Arial Narrow"/>
                <a:cs typeface="Arial Narrow"/>
              </a:rPr>
              <a:t>Dirf</a:t>
            </a:r>
            <a:r>
              <a:rPr lang="pt-BR" dirty="0" smtClean="0">
                <a:solidFill>
                  <a:srgbClr val="4A5C61"/>
                </a:solidFill>
                <a:latin typeface="Arial Narrow"/>
                <a:cs typeface="Arial Narrow"/>
              </a:rPr>
              <a:t>/Informe </a:t>
            </a:r>
            <a:r>
              <a:rPr lang="pt-BR" dirty="0">
                <a:solidFill>
                  <a:srgbClr val="4A5C61"/>
                </a:solidFill>
                <a:latin typeface="Arial Narrow"/>
                <a:cs typeface="Arial Narrow"/>
              </a:rPr>
              <a:t>de Rendimentos", selecionar a opção "DIRF em Arquivo" e na tela "Parâmetros da coligada", aba "Geral </a:t>
            </a:r>
            <a:r>
              <a:rPr lang="pt-BR" dirty="0" smtClean="0">
                <a:solidFill>
                  <a:srgbClr val="4A5C61"/>
                </a:solidFill>
                <a:latin typeface="Arial Narrow"/>
                <a:cs typeface="Arial Narrow"/>
              </a:rPr>
              <a:t>-&gt; </a:t>
            </a:r>
            <a:r>
              <a:rPr lang="pt-BR" dirty="0">
                <a:solidFill>
                  <a:srgbClr val="4A5C61"/>
                </a:solidFill>
                <a:latin typeface="Arial Narrow"/>
                <a:cs typeface="Arial Narrow"/>
              </a:rPr>
              <a:t>DIRF em Arquivo </a:t>
            </a:r>
            <a:r>
              <a:rPr lang="pt-BR" dirty="0" smtClean="0">
                <a:solidFill>
                  <a:srgbClr val="4A5C61"/>
                </a:solidFill>
                <a:latin typeface="Arial Narrow"/>
                <a:cs typeface="Arial Narrow"/>
              </a:rPr>
              <a:t>-&gt; </a:t>
            </a:r>
            <a:r>
              <a:rPr lang="pt-BR" dirty="0">
                <a:solidFill>
                  <a:srgbClr val="4A5C61"/>
                </a:solidFill>
                <a:latin typeface="Arial Narrow"/>
                <a:cs typeface="Arial Narrow"/>
              </a:rPr>
              <a:t>Declarante",  no campo "Indicador assistência saúde coletivo empresarial" deve estar com a opção “2 -Existe pagamento de valor pelo titular/dependente do plano de saúde” </a:t>
            </a:r>
            <a:r>
              <a:rPr lang="pt-BR" dirty="0" smtClean="0">
                <a:solidFill>
                  <a:srgbClr val="4A5C61"/>
                </a:solidFill>
                <a:latin typeface="Arial Narrow"/>
                <a:cs typeface="Arial Narrow"/>
              </a:rPr>
              <a:t>selecionada.</a:t>
            </a:r>
            <a:endParaRPr lang="pt-BR" dirty="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453732" y="881350"/>
            <a:ext cx="2770748" cy="639762"/>
          </a:xfrm>
        </p:spPr>
        <p:txBody>
          <a:bodyPr/>
          <a:lstStyle/>
          <a:p>
            <a:r>
              <a:rPr lang="en-US" dirty="0" smtClean="0"/>
              <a:t>DICAS E SOLUÇÕES</a:t>
            </a:r>
            <a:endParaRPr lang="en-US" dirty="0"/>
          </a:p>
        </p:txBody>
      </p:sp>
      <p:sp>
        <p:nvSpPr>
          <p:cNvPr id="6" name="Title 1"/>
          <p:cNvSpPr>
            <a:spLocks noGrp="1"/>
          </p:cNvSpPr>
          <p:nvPr>
            <p:ph type="title"/>
          </p:nvPr>
        </p:nvSpPr>
        <p:spPr>
          <a:xfrm>
            <a:off x="4073881" y="267937"/>
            <a:ext cx="7888978" cy="419100"/>
          </a:xfrm>
        </p:spPr>
        <p:txBody>
          <a:bodyPr>
            <a:normAutofit fontScale="90000"/>
          </a:bodyPr>
          <a:lstStyle/>
          <a:p>
            <a:r>
              <a:rPr lang="en-US" dirty="0" smtClean="0"/>
              <a:t>DICAS E SOLUÇÕES</a:t>
            </a:r>
            <a:endParaRPr lang="en-US" dirty="0"/>
          </a:p>
        </p:txBody>
      </p:sp>
      <p:pic>
        <p:nvPicPr>
          <p:cNvPr id="8" name="Espaço Reservado para Imagem 9" descr="Parâmetros Coligada"/>
          <p:cNvPicPr>
            <a:picLocks noChangeAspect="1"/>
          </p:cNvPicPr>
          <p:nvPr/>
        </p:nvPicPr>
        <p:blipFill>
          <a:blip r:embed="rId2">
            <a:extLst>
              <a:ext uri="{28A0092B-C50C-407E-A947-70E740481C1C}">
                <a14:useLocalDpi xmlns:a14="http://schemas.microsoft.com/office/drawing/2010/main" val="0"/>
              </a:ext>
            </a:extLst>
          </a:blip>
          <a:srcRect t="2269" b="2269"/>
          <a:stretch>
            <a:fillRect/>
          </a:stretch>
        </p:blipFill>
        <p:spPr>
          <a:xfrm>
            <a:off x="4858796" y="1031690"/>
            <a:ext cx="7104063" cy="5058945"/>
          </a:xfrm>
          <a:prstGeom prst="rect">
            <a:avLst/>
          </a:prstGeom>
        </p:spPr>
      </p:pic>
      <p:sp>
        <p:nvSpPr>
          <p:cNvPr id="5" name="Retângulo 4"/>
          <p:cNvSpPr/>
          <p:nvPr/>
        </p:nvSpPr>
        <p:spPr>
          <a:xfrm>
            <a:off x="7940842" y="4700337"/>
            <a:ext cx="2630905" cy="417095"/>
          </a:xfrm>
          <a:prstGeom prst="rect">
            <a:avLst/>
          </a:prstGeom>
          <a:noFill/>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pt-BR"/>
          </a:p>
        </p:txBody>
      </p:sp>
    </p:spTree>
    <p:extLst>
      <p:ext uri="{BB962C8B-B14F-4D97-AF65-F5344CB8AC3E}">
        <p14:creationId xmlns:p14="http://schemas.microsoft.com/office/powerpoint/2010/main" val="29577985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339431" y="2028031"/>
            <a:ext cx="4019795" cy="3970318"/>
          </a:xfrm>
          <a:prstGeom prst="rect">
            <a:avLst/>
          </a:prstGeom>
          <a:noFill/>
          <a:ln w="9525">
            <a:noFill/>
            <a:miter lim="800000"/>
            <a:headEnd/>
            <a:tailEnd/>
          </a:ln>
        </p:spPr>
        <p:txBody>
          <a:bodyPr wrap="square">
            <a:spAutoFit/>
          </a:bodyPr>
          <a:lstStyle/>
          <a:p>
            <a:pPr algn="just"/>
            <a:r>
              <a:rPr lang="pt-BR" b="1" dirty="0" smtClean="0">
                <a:solidFill>
                  <a:srgbClr val="4A5C61"/>
                </a:solidFill>
                <a:latin typeface="Arial Narrow"/>
                <a:cs typeface="Arial Narrow"/>
              </a:rPr>
              <a:t>INCIDENTE</a:t>
            </a:r>
          </a:p>
          <a:p>
            <a:pPr algn="just"/>
            <a:r>
              <a:rPr lang="pt-BR" dirty="0">
                <a:solidFill>
                  <a:srgbClr val="4A5C61"/>
                </a:solidFill>
                <a:latin typeface="Arial Narrow"/>
                <a:cs typeface="Arial Narrow"/>
              </a:rPr>
              <a:t>Os valores de Assistência Médica não saem na </a:t>
            </a:r>
            <a:r>
              <a:rPr lang="pt-BR" dirty="0" smtClean="0">
                <a:solidFill>
                  <a:srgbClr val="4A5C61"/>
                </a:solidFill>
                <a:latin typeface="Arial Narrow"/>
                <a:cs typeface="Arial Narrow"/>
              </a:rPr>
              <a:t>DIRF</a:t>
            </a:r>
            <a:endParaRPr lang="pt-BR" dirty="0">
              <a:solidFill>
                <a:srgbClr val="4A5C61"/>
              </a:solidFill>
              <a:latin typeface="Arial Narrow"/>
              <a:cs typeface="Arial Narrow"/>
            </a:endParaRPr>
          </a:p>
          <a:p>
            <a:pPr algn="just"/>
            <a:endParaRPr lang="pt-BR" b="1" dirty="0" smtClean="0">
              <a:solidFill>
                <a:srgbClr val="4A5C61"/>
              </a:solidFill>
              <a:latin typeface="Arial Narrow"/>
              <a:cs typeface="Arial Narrow"/>
            </a:endParaRPr>
          </a:p>
          <a:p>
            <a:pPr algn="just"/>
            <a:r>
              <a:rPr lang="pt-BR" b="1" dirty="0" smtClean="0">
                <a:solidFill>
                  <a:srgbClr val="4A5C61"/>
                </a:solidFill>
                <a:latin typeface="Arial Narrow"/>
                <a:cs typeface="Arial Narrow"/>
              </a:rPr>
              <a:t>POSSÍVEL SOLUÇÃO</a:t>
            </a:r>
          </a:p>
          <a:p>
            <a:pPr algn="just"/>
            <a:r>
              <a:rPr lang="pt-BR" dirty="0">
                <a:solidFill>
                  <a:srgbClr val="4A5C61"/>
                </a:solidFill>
                <a:latin typeface="Arial Narrow"/>
                <a:cs typeface="Arial Narrow"/>
              </a:rPr>
              <a:t>Informar os eventos de Assistência médica </a:t>
            </a:r>
            <a:r>
              <a:rPr lang="pt-BR" dirty="0" smtClean="0">
                <a:solidFill>
                  <a:srgbClr val="4A5C61"/>
                </a:solidFill>
                <a:latin typeface="Arial Narrow"/>
                <a:cs typeface="Arial Narrow"/>
              </a:rPr>
              <a:t>Em Anuais&gt;DIRF/Informe de Rendimentos&gt;Operadora de Saúde.</a:t>
            </a:r>
          </a:p>
          <a:p>
            <a:pPr algn="just"/>
            <a:endParaRPr lang="pt-BR" dirty="0">
              <a:solidFill>
                <a:srgbClr val="4A5C61"/>
              </a:solidFill>
              <a:latin typeface="Arial Narrow"/>
              <a:cs typeface="Arial Narrow"/>
            </a:endParaRPr>
          </a:p>
          <a:p>
            <a:pPr algn="just"/>
            <a:r>
              <a:rPr lang="pt-BR" dirty="0" smtClean="0">
                <a:solidFill>
                  <a:srgbClr val="4A5C61"/>
                </a:solidFill>
                <a:latin typeface="Arial Narrow"/>
                <a:cs typeface="Arial Narrow"/>
              </a:rPr>
              <a:t>Verificar se a Operadora de Assistência a Saúde, foi convertida para Anuais&gt;DIRF/Informe de Rendimentos&gt;Operadora de Assistência a Saúde.</a:t>
            </a:r>
            <a:endParaRPr lang="pt-BR" dirty="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453732" y="881350"/>
            <a:ext cx="2770748" cy="639762"/>
          </a:xfrm>
        </p:spPr>
        <p:txBody>
          <a:bodyPr/>
          <a:lstStyle/>
          <a:p>
            <a:r>
              <a:rPr lang="en-US" dirty="0" smtClean="0"/>
              <a:t>DICAS E SOLUÇÕES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DICAS E SOLUÇÕES</a:t>
            </a:r>
            <a:endParaRPr lang="en-US" dirty="0"/>
          </a:p>
        </p:txBody>
      </p:sp>
      <p:pic>
        <p:nvPicPr>
          <p:cNvPr id="2050" name="Picture 2" descr="http://tdn.totvs.com/download/attachments/181964393/image2015-1-21%2012%3A20%3A58.png?version=1&amp;modificationDate=1421843008000&amp;api=v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00" y="1389600"/>
            <a:ext cx="7218000" cy="4506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6339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205741" y="1258203"/>
            <a:ext cx="4267786" cy="5632311"/>
          </a:xfrm>
          <a:prstGeom prst="rect">
            <a:avLst/>
          </a:prstGeom>
          <a:noFill/>
          <a:ln w="9525">
            <a:noFill/>
            <a:miter lim="800000"/>
            <a:headEnd/>
            <a:tailEnd/>
          </a:ln>
        </p:spPr>
        <p:txBody>
          <a:bodyPr wrap="square">
            <a:spAutoFit/>
          </a:bodyPr>
          <a:lstStyle/>
          <a:p>
            <a:pPr algn="just"/>
            <a:r>
              <a:rPr lang="pt-BR" b="1" dirty="0" smtClean="0">
                <a:solidFill>
                  <a:srgbClr val="4A5C61"/>
                </a:solidFill>
                <a:latin typeface="Arial Narrow"/>
                <a:cs typeface="Arial Narrow"/>
              </a:rPr>
              <a:t>INCIDENTE</a:t>
            </a:r>
          </a:p>
          <a:p>
            <a:pPr algn="just"/>
            <a:r>
              <a:rPr lang="pt-BR" dirty="0">
                <a:solidFill>
                  <a:srgbClr val="4A5C61"/>
                </a:solidFill>
                <a:latin typeface="Arial Narrow"/>
                <a:cs typeface="Arial Narrow"/>
              </a:rPr>
              <a:t>Os valores de Assistência Médica não saem na </a:t>
            </a:r>
            <a:r>
              <a:rPr lang="pt-BR" dirty="0" smtClean="0">
                <a:solidFill>
                  <a:srgbClr val="4A5C61"/>
                </a:solidFill>
                <a:latin typeface="Arial Narrow"/>
                <a:cs typeface="Arial Narrow"/>
              </a:rPr>
              <a:t>DIRF</a:t>
            </a:r>
            <a:endParaRPr lang="pt-BR" dirty="0">
              <a:solidFill>
                <a:srgbClr val="4A5C61"/>
              </a:solidFill>
              <a:latin typeface="Arial Narrow"/>
              <a:cs typeface="Arial Narrow"/>
            </a:endParaRPr>
          </a:p>
          <a:p>
            <a:pPr algn="just"/>
            <a:r>
              <a:rPr lang="pt-BR" b="1" dirty="0" smtClean="0">
                <a:solidFill>
                  <a:srgbClr val="4A5C61"/>
                </a:solidFill>
                <a:latin typeface="Arial Narrow"/>
                <a:cs typeface="Arial Narrow"/>
              </a:rPr>
              <a:t>POSSÍVEL SOLUÇÃO</a:t>
            </a:r>
          </a:p>
          <a:p>
            <a:pPr algn="just"/>
            <a:r>
              <a:rPr lang="pt-BR" dirty="0" smtClean="0">
                <a:solidFill>
                  <a:srgbClr val="4A5C61"/>
                </a:solidFill>
                <a:latin typeface="Arial Narrow"/>
                <a:cs typeface="Arial Narrow"/>
              </a:rPr>
              <a:t>Para </a:t>
            </a:r>
            <a:r>
              <a:rPr lang="pt-BR" dirty="0">
                <a:solidFill>
                  <a:srgbClr val="4A5C61"/>
                </a:solidFill>
                <a:latin typeface="Arial Narrow"/>
                <a:cs typeface="Arial Narrow"/>
              </a:rPr>
              <a:t>que o valor de Assistência Médica por dependente seja informado na DIRF, o sistema utilizará as informações cadastradas no Histórico de Assistência à Saúde. Este Histórico fica disponível no cadastro de funcionários, aba Registro, sub aba “Histórico Assistência à Saúde</a:t>
            </a:r>
            <a:r>
              <a:rPr lang="pt-BR" dirty="0" smtClean="0">
                <a:solidFill>
                  <a:srgbClr val="4A5C61"/>
                </a:solidFill>
                <a:latin typeface="Arial Narrow"/>
                <a:cs typeface="Arial Narrow"/>
              </a:rPr>
              <a:t>”.</a:t>
            </a:r>
          </a:p>
          <a:p>
            <a:pPr algn="just"/>
            <a:r>
              <a:rPr lang="pt-BR" dirty="0" smtClean="0">
                <a:solidFill>
                  <a:srgbClr val="4A5C61"/>
                </a:solidFill>
                <a:latin typeface="Arial Narrow"/>
                <a:cs typeface="Arial Narrow"/>
              </a:rPr>
              <a:t>O sistema irá validar a data de nascimento, se o dependente for maior que 18 anos, o valor do dependente será somado com o titular e o nome do mesmo não será informado.</a:t>
            </a:r>
            <a:endParaRPr lang="pt-BR" dirty="0">
              <a:solidFill>
                <a:srgbClr val="4A5C61"/>
              </a:solidFill>
              <a:latin typeface="Arial Narrow"/>
              <a:cs typeface="Arial Narrow"/>
            </a:endParaRPr>
          </a:p>
          <a:p>
            <a:pPr algn="just"/>
            <a:r>
              <a:rPr lang="pt-BR" dirty="0">
                <a:solidFill>
                  <a:srgbClr val="4A5C61"/>
                </a:solidFill>
                <a:latin typeface="Arial Narrow"/>
                <a:cs typeface="Arial Narrow"/>
              </a:rPr>
              <a:t>Os valores poderão ser informados manualmente ou a fórmula de cálculo dos eventos de desconto de Assistência Médica deverão ser adequadas para o preenchimento automático dos históricos.</a:t>
            </a: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453732" y="881350"/>
            <a:ext cx="2770748" cy="639762"/>
          </a:xfrm>
        </p:spPr>
        <p:txBody>
          <a:bodyPr/>
          <a:lstStyle/>
          <a:p>
            <a:r>
              <a:rPr lang="en-US" dirty="0" smtClean="0"/>
              <a:t>DICAS E SOLUÇÕES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DICAS E SOLUÇÕES</a:t>
            </a:r>
            <a:endParaRPr lang="en-US" dirty="0"/>
          </a:p>
        </p:txBody>
      </p:sp>
      <p:pic>
        <p:nvPicPr>
          <p:cNvPr id="2" name="Imagem 1"/>
          <p:cNvPicPr>
            <a:picLocks noChangeAspect="1"/>
          </p:cNvPicPr>
          <p:nvPr/>
        </p:nvPicPr>
        <p:blipFill>
          <a:blip r:embed="rId3"/>
          <a:stretch>
            <a:fillRect/>
          </a:stretch>
        </p:blipFill>
        <p:spPr>
          <a:xfrm>
            <a:off x="4716000" y="1389600"/>
            <a:ext cx="7218000" cy="4034208"/>
          </a:xfrm>
          <a:prstGeom prst="rect">
            <a:avLst/>
          </a:prstGeom>
        </p:spPr>
      </p:pic>
    </p:spTree>
    <p:extLst>
      <p:ext uri="{BB962C8B-B14F-4D97-AF65-F5344CB8AC3E}">
        <p14:creationId xmlns:p14="http://schemas.microsoft.com/office/powerpoint/2010/main" val="30713557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30727" name="TextBox 18"/>
          <p:cNvSpPr txBox="1">
            <a:spLocks noChangeArrowheads="1"/>
          </p:cNvSpPr>
          <p:nvPr/>
        </p:nvSpPr>
        <p:spPr bwMode="auto">
          <a:xfrm>
            <a:off x="288655" y="1457271"/>
            <a:ext cx="11284536" cy="4962897"/>
          </a:xfrm>
          <a:prstGeom prst="rect">
            <a:avLst/>
          </a:prstGeom>
          <a:noFill/>
          <a:ln w="9525">
            <a:noFill/>
            <a:miter lim="800000"/>
            <a:headEnd/>
            <a:tailEnd/>
          </a:ln>
        </p:spPr>
        <p:txBody>
          <a:bodyPr wrap="square">
            <a:spAutoFit/>
          </a:bodyPr>
          <a:lstStyle/>
          <a:p>
            <a:r>
              <a:rPr lang="pt-BR" sz="1650" dirty="0">
                <a:solidFill>
                  <a:srgbClr val="4A5C61"/>
                </a:solidFill>
                <a:latin typeface="Arial Narrow"/>
                <a:cs typeface="Arial Narrow"/>
              </a:rPr>
              <a:t>A DIRF (Declaração do Imposto de Renda Retido na Fonte) é a declaração feita pela FONTE PAGADORA, com o objetivo de informar à Secretaria da Receita Federal do Brasil</a:t>
            </a:r>
            <a:r>
              <a:rPr lang="pt-BR" sz="1650" dirty="0" smtClean="0">
                <a:solidFill>
                  <a:srgbClr val="4A5C61"/>
                </a:solidFill>
                <a:latin typeface="Arial Narrow"/>
                <a:cs typeface="Arial Narrow"/>
              </a:rPr>
              <a:t>:</a:t>
            </a:r>
          </a:p>
          <a:p>
            <a:endParaRPr lang="pt-BR" sz="1650" dirty="0">
              <a:solidFill>
                <a:srgbClr val="4A5C61"/>
              </a:solidFill>
              <a:latin typeface="Arial Narrow"/>
              <a:cs typeface="Arial Narrow"/>
            </a:endParaRPr>
          </a:p>
          <a:p>
            <a:r>
              <a:rPr lang="pt-BR" sz="1650" b="1" dirty="0">
                <a:solidFill>
                  <a:srgbClr val="4A5C61"/>
                </a:solidFill>
                <a:latin typeface="Arial Narrow"/>
                <a:cs typeface="Arial Narrow"/>
              </a:rPr>
              <a:t>1.</a:t>
            </a:r>
            <a:r>
              <a:rPr lang="pt-BR" sz="1650" dirty="0">
                <a:solidFill>
                  <a:srgbClr val="4A5C61"/>
                </a:solidFill>
                <a:latin typeface="Arial Narrow"/>
                <a:cs typeface="Arial Narrow"/>
              </a:rPr>
              <a:t> O valor do imposto de renda e/ou contribuições retidos na fonte, dos rendimentos pagos ou creditados para seus beneficiários;</a:t>
            </a:r>
          </a:p>
          <a:p>
            <a:endParaRPr lang="pt-BR" sz="1650" dirty="0" smtClean="0">
              <a:solidFill>
                <a:srgbClr val="4A5C61"/>
              </a:solidFill>
              <a:latin typeface="Arial Narrow"/>
              <a:cs typeface="Arial Narrow"/>
            </a:endParaRPr>
          </a:p>
          <a:p>
            <a:r>
              <a:rPr lang="pt-BR" sz="1650" b="1" dirty="0" smtClean="0">
                <a:solidFill>
                  <a:srgbClr val="4A5C61"/>
                </a:solidFill>
                <a:latin typeface="Arial Narrow"/>
                <a:cs typeface="Arial Narrow"/>
              </a:rPr>
              <a:t>2</a:t>
            </a:r>
            <a:r>
              <a:rPr lang="pt-BR" sz="1650" b="1" dirty="0">
                <a:solidFill>
                  <a:srgbClr val="4A5C61"/>
                </a:solidFill>
                <a:latin typeface="Arial Narrow"/>
                <a:cs typeface="Arial Narrow"/>
              </a:rPr>
              <a:t>.</a:t>
            </a:r>
            <a:r>
              <a:rPr lang="pt-BR" sz="1650" dirty="0">
                <a:solidFill>
                  <a:srgbClr val="4A5C61"/>
                </a:solidFill>
                <a:latin typeface="Arial Narrow"/>
                <a:cs typeface="Arial Narrow"/>
              </a:rPr>
              <a:t> O pagamento, crédito ou remessa a residentes ou domiciliados no exterior, ainda que não tenha havido a retenção do imposto, inclusive nos casos de isenção ou alíquota zero;</a:t>
            </a:r>
          </a:p>
          <a:p>
            <a:endParaRPr lang="pt-BR" sz="1650" dirty="0" smtClean="0">
              <a:solidFill>
                <a:srgbClr val="4A5C61"/>
              </a:solidFill>
              <a:latin typeface="Arial Narrow"/>
              <a:cs typeface="Arial Narrow"/>
            </a:endParaRPr>
          </a:p>
          <a:p>
            <a:r>
              <a:rPr lang="pt-BR" sz="1650" b="1" dirty="0" smtClean="0">
                <a:solidFill>
                  <a:srgbClr val="4A5C61"/>
                </a:solidFill>
                <a:latin typeface="Arial Narrow"/>
                <a:cs typeface="Arial Narrow"/>
              </a:rPr>
              <a:t>3</a:t>
            </a:r>
            <a:r>
              <a:rPr lang="pt-BR" sz="1650" b="1" dirty="0">
                <a:solidFill>
                  <a:srgbClr val="4A5C61"/>
                </a:solidFill>
                <a:latin typeface="Arial Narrow"/>
                <a:cs typeface="Arial Narrow"/>
              </a:rPr>
              <a:t>.</a:t>
            </a:r>
            <a:r>
              <a:rPr lang="pt-BR" sz="1650" dirty="0">
                <a:solidFill>
                  <a:srgbClr val="4A5C61"/>
                </a:solidFill>
                <a:latin typeface="Arial Narrow"/>
                <a:cs typeface="Arial Narrow"/>
              </a:rPr>
              <a:t> Os rendimentos isentos e não tributáveis de beneficiários, pessoas físicas e jurídicas domiciliadas no País;</a:t>
            </a:r>
          </a:p>
          <a:p>
            <a:endParaRPr lang="pt-BR" sz="1650" dirty="0" smtClean="0">
              <a:solidFill>
                <a:srgbClr val="4A5C61"/>
              </a:solidFill>
              <a:latin typeface="Arial Narrow"/>
              <a:cs typeface="Arial Narrow"/>
            </a:endParaRPr>
          </a:p>
          <a:p>
            <a:r>
              <a:rPr lang="pt-BR" sz="1650" b="1" dirty="0" smtClean="0">
                <a:solidFill>
                  <a:srgbClr val="4A5C61"/>
                </a:solidFill>
                <a:latin typeface="Arial Narrow"/>
                <a:cs typeface="Arial Narrow"/>
              </a:rPr>
              <a:t>4</a:t>
            </a:r>
            <a:r>
              <a:rPr lang="pt-BR" sz="1650" b="1" dirty="0">
                <a:solidFill>
                  <a:srgbClr val="4A5C61"/>
                </a:solidFill>
                <a:latin typeface="Arial Narrow"/>
                <a:cs typeface="Arial Narrow"/>
              </a:rPr>
              <a:t>.</a:t>
            </a:r>
            <a:r>
              <a:rPr lang="pt-BR" sz="1650" dirty="0">
                <a:solidFill>
                  <a:srgbClr val="4A5C61"/>
                </a:solidFill>
                <a:latin typeface="Arial Narrow"/>
                <a:cs typeface="Arial Narrow"/>
              </a:rPr>
              <a:t> Os pagamentos </a:t>
            </a:r>
            <a:r>
              <a:rPr lang="pt-BR" sz="1650" dirty="0" smtClean="0">
                <a:solidFill>
                  <a:srgbClr val="4A5C61"/>
                </a:solidFill>
                <a:latin typeface="Arial Narrow"/>
                <a:cs typeface="Arial Narrow"/>
              </a:rPr>
              <a:t>e Reembolsos de </a:t>
            </a:r>
            <a:r>
              <a:rPr lang="pt-BR" sz="1650" dirty="0">
                <a:solidFill>
                  <a:srgbClr val="4A5C61"/>
                </a:solidFill>
                <a:latin typeface="Arial Narrow"/>
                <a:cs typeface="Arial Narrow"/>
              </a:rPr>
              <a:t>plano de assistência à saúde – coletivo empresarial;</a:t>
            </a:r>
          </a:p>
          <a:p>
            <a:endParaRPr lang="pt-BR" dirty="0"/>
          </a:p>
          <a:p>
            <a:r>
              <a:rPr lang="pt-BR" sz="1650" b="1" dirty="0" smtClean="0">
                <a:solidFill>
                  <a:srgbClr val="4A5C61"/>
                </a:solidFill>
                <a:latin typeface="Arial Narrow"/>
                <a:cs typeface="Arial Narrow"/>
              </a:rPr>
              <a:t>Quem deve declarar?</a:t>
            </a:r>
          </a:p>
          <a:p>
            <a:r>
              <a:rPr lang="pt-BR" sz="1650" dirty="0" smtClean="0">
                <a:solidFill>
                  <a:srgbClr val="4A5C61"/>
                </a:solidFill>
                <a:latin typeface="Arial Narrow"/>
                <a:cs typeface="Arial Narrow"/>
              </a:rPr>
              <a:t>Pessoas jurídicas e físicas, que tenham realizado algum pagamento ou creditado rendimentos que sofrem retenção do imposto sobre a renda na fonte, ainda que em um único mês do ano-calendário a que se referir a DIRF, por si ou como representantes de terceiros</a:t>
            </a:r>
            <a:endParaRPr lang="pt-BR" sz="1650" dirty="0">
              <a:solidFill>
                <a:srgbClr val="4A5C61"/>
              </a:solidFill>
              <a:latin typeface="Arial Narrow"/>
              <a:cs typeface="Arial Narrow"/>
            </a:endParaRPr>
          </a:p>
          <a:p>
            <a:endParaRPr lang="pt-BR" dirty="0" smtClean="0"/>
          </a:p>
          <a:p>
            <a:r>
              <a:rPr lang="pt-BR" sz="1650" b="1" dirty="0">
                <a:solidFill>
                  <a:srgbClr val="4A5C61"/>
                </a:solidFill>
                <a:latin typeface="Arial Narrow"/>
                <a:cs typeface="Arial Narrow"/>
              </a:rPr>
              <a:t>Prazo de </a:t>
            </a:r>
            <a:r>
              <a:rPr lang="pt-BR" sz="1650" b="1" dirty="0" smtClean="0">
                <a:solidFill>
                  <a:srgbClr val="4A5C61"/>
                </a:solidFill>
                <a:latin typeface="Arial Narrow"/>
                <a:cs typeface="Arial Narrow"/>
              </a:rPr>
              <a:t>envio </a:t>
            </a:r>
          </a:p>
          <a:p>
            <a:r>
              <a:rPr lang="pt-BR" sz="1650" dirty="0" smtClean="0">
                <a:solidFill>
                  <a:srgbClr val="4A5C61"/>
                </a:solidFill>
                <a:latin typeface="Arial Narrow"/>
                <a:cs typeface="Arial Narrow"/>
              </a:rPr>
              <a:t>A </a:t>
            </a:r>
            <a:r>
              <a:rPr lang="pt-BR" sz="1650" dirty="0">
                <a:solidFill>
                  <a:srgbClr val="4A5C61"/>
                </a:solidFill>
                <a:latin typeface="Arial Narrow"/>
                <a:cs typeface="Arial Narrow"/>
              </a:rPr>
              <a:t>DIRF </a:t>
            </a:r>
            <a:r>
              <a:rPr lang="pt-BR" sz="1650" dirty="0" smtClean="0">
                <a:solidFill>
                  <a:srgbClr val="4A5C61"/>
                </a:solidFill>
                <a:latin typeface="Arial Narrow"/>
                <a:cs typeface="Arial Narrow"/>
              </a:rPr>
              <a:t>2017, </a:t>
            </a:r>
            <a:r>
              <a:rPr lang="pt-BR" sz="1650" dirty="0">
                <a:solidFill>
                  <a:srgbClr val="4A5C61"/>
                </a:solidFill>
                <a:latin typeface="Arial Narrow"/>
                <a:cs typeface="Arial Narrow"/>
              </a:rPr>
              <a:t>relativa ao ano-calendário de </a:t>
            </a:r>
            <a:r>
              <a:rPr lang="pt-BR" sz="1650" dirty="0" smtClean="0">
                <a:solidFill>
                  <a:srgbClr val="4A5C61"/>
                </a:solidFill>
                <a:latin typeface="Arial Narrow"/>
                <a:cs typeface="Arial Narrow"/>
              </a:rPr>
              <a:t>2016, </a:t>
            </a:r>
            <a:r>
              <a:rPr lang="pt-BR" sz="1650" dirty="0">
                <a:solidFill>
                  <a:srgbClr val="4A5C61"/>
                </a:solidFill>
                <a:latin typeface="Arial Narrow"/>
                <a:cs typeface="Arial Narrow"/>
              </a:rPr>
              <a:t>deverá ser entregue até às vinte e três horas, cinquenta e nove minutos e cinquenta e nove segundos, horário de Brasília, de </a:t>
            </a:r>
            <a:r>
              <a:rPr lang="pt-BR" sz="1650" dirty="0" smtClean="0">
                <a:solidFill>
                  <a:srgbClr val="4A5C61"/>
                </a:solidFill>
                <a:latin typeface="Arial Narrow"/>
                <a:cs typeface="Arial Narrow"/>
              </a:rPr>
              <a:t>15 </a:t>
            </a:r>
            <a:r>
              <a:rPr lang="pt-BR" sz="1650" dirty="0">
                <a:solidFill>
                  <a:srgbClr val="4A5C61"/>
                </a:solidFill>
                <a:latin typeface="Arial Narrow"/>
                <a:cs typeface="Arial Narrow"/>
              </a:rPr>
              <a:t>de Fevereiro de </a:t>
            </a:r>
            <a:r>
              <a:rPr lang="pt-BR" sz="1650" dirty="0" smtClean="0">
                <a:solidFill>
                  <a:srgbClr val="4A5C61"/>
                </a:solidFill>
                <a:latin typeface="Arial Narrow"/>
                <a:cs typeface="Arial Narrow"/>
              </a:rPr>
              <a:t>2017.</a:t>
            </a:r>
            <a:endParaRPr lang="pt-BR" sz="1650" dirty="0">
              <a:solidFill>
                <a:srgbClr val="4A5C61"/>
              </a:solidFill>
              <a:latin typeface="Arial Narrow"/>
              <a:cs typeface="Arial Narrow"/>
            </a:endParaRPr>
          </a:p>
        </p:txBody>
      </p:sp>
      <p:sp>
        <p:nvSpPr>
          <p:cNvPr id="6" name="Text Placeholder 2"/>
          <p:cNvSpPr>
            <a:spLocks noGrp="1"/>
          </p:cNvSpPr>
          <p:nvPr>
            <p:ph type="body" idx="13"/>
          </p:nvPr>
        </p:nvSpPr>
        <p:spPr>
          <a:xfrm>
            <a:off x="288655" y="817509"/>
            <a:ext cx="2770748" cy="639762"/>
          </a:xfrm>
        </p:spPr>
        <p:txBody>
          <a:bodyPr>
            <a:normAutofit/>
          </a:bodyPr>
          <a:lstStyle/>
          <a:p>
            <a:r>
              <a:rPr lang="en-US" dirty="0" smtClean="0"/>
              <a:t>O QUE É DIRF?</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CONCEITO</a:t>
            </a:r>
            <a:endParaRPr lang="en-US" dirty="0"/>
          </a:p>
        </p:txBody>
      </p:sp>
    </p:spTree>
    <p:extLst>
      <p:ext uri="{BB962C8B-B14F-4D97-AF65-F5344CB8AC3E}">
        <p14:creationId xmlns:p14="http://schemas.microsoft.com/office/powerpoint/2010/main" val="19093779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181799" y="1218429"/>
            <a:ext cx="4019795" cy="5355312"/>
          </a:xfrm>
          <a:prstGeom prst="rect">
            <a:avLst/>
          </a:prstGeom>
          <a:noFill/>
          <a:ln w="9525">
            <a:noFill/>
            <a:miter lim="800000"/>
            <a:headEnd/>
            <a:tailEnd/>
          </a:ln>
        </p:spPr>
        <p:txBody>
          <a:bodyPr wrap="square">
            <a:spAutoFit/>
          </a:bodyPr>
          <a:lstStyle/>
          <a:p>
            <a:pPr algn="just"/>
            <a:r>
              <a:rPr lang="pt-BR" b="1" dirty="0" smtClean="0">
                <a:solidFill>
                  <a:srgbClr val="4A5C61"/>
                </a:solidFill>
                <a:latin typeface="Arial Narrow"/>
                <a:cs typeface="Arial Narrow"/>
              </a:rPr>
              <a:t>INCIDENTE</a:t>
            </a:r>
          </a:p>
          <a:p>
            <a:pPr algn="just"/>
            <a:r>
              <a:rPr lang="pt-BR" dirty="0">
                <a:solidFill>
                  <a:srgbClr val="4A5C61"/>
                </a:solidFill>
                <a:latin typeface="Arial Narrow"/>
                <a:cs typeface="Arial Narrow"/>
              </a:rPr>
              <a:t>Alguns valores da Ficha Financeira não foram considerados na </a:t>
            </a:r>
            <a:r>
              <a:rPr lang="pt-BR" dirty="0" smtClean="0">
                <a:solidFill>
                  <a:srgbClr val="4A5C61"/>
                </a:solidFill>
                <a:latin typeface="Arial Narrow"/>
                <a:cs typeface="Arial Narrow"/>
              </a:rPr>
              <a:t>DIRF</a:t>
            </a:r>
          </a:p>
          <a:p>
            <a:pPr algn="just"/>
            <a:endParaRPr lang="pt-BR" b="1" dirty="0" smtClean="0">
              <a:solidFill>
                <a:srgbClr val="4A5C61"/>
              </a:solidFill>
              <a:latin typeface="Arial Narrow"/>
              <a:cs typeface="Arial Narrow"/>
            </a:endParaRPr>
          </a:p>
          <a:p>
            <a:pPr algn="just"/>
            <a:r>
              <a:rPr lang="pt-BR" b="1" dirty="0" smtClean="0">
                <a:solidFill>
                  <a:srgbClr val="4A5C61"/>
                </a:solidFill>
                <a:latin typeface="Arial Narrow"/>
                <a:cs typeface="Arial Narrow"/>
              </a:rPr>
              <a:t>POSSÍVEL SOLUÇÃO</a:t>
            </a:r>
          </a:p>
          <a:p>
            <a:pPr algn="just"/>
            <a:r>
              <a:rPr lang="pt-BR" dirty="0">
                <a:solidFill>
                  <a:srgbClr val="4A5C61"/>
                </a:solidFill>
                <a:latin typeface="Arial Narrow"/>
                <a:cs typeface="Arial Narrow"/>
              </a:rPr>
              <a:t>1º Passo: Conferir a data de admissão do </a:t>
            </a:r>
            <a:r>
              <a:rPr lang="pt-BR" dirty="0" smtClean="0">
                <a:solidFill>
                  <a:srgbClr val="4A5C61"/>
                </a:solidFill>
                <a:latin typeface="Arial Narrow"/>
                <a:cs typeface="Arial Narrow"/>
              </a:rPr>
              <a:t>funcionário</a:t>
            </a:r>
            <a:endParaRPr lang="pt-BR" dirty="0">
              <a:solidFill>
                <a:srgbClr val="4A5C61"/>
              </a:solidFill>
              <a:latin typeface="Arial Narrow"/>
              <a:cs typeface="Arial Narrow"/>
            </a:endParaRPr>
          </a:p>
          <a:p>
            <a:pPr algn="just"/>
            <a:endParaRPr lang="pt-BR" dirty="0">
              <a:solidFill>
                <a:srgbClr val="4A5C61"/>
              </a:solidFill>
              <a:latin typeface="Arial Narrow"/>
              <a:cs typeface="Arial Narrow"/>
            </a:endParaRPr>
          </a:p>
          <a:p>
            <a:pPr algn="just"/>
            <a:r>
              <a:rPr lang="pt-BR" dirty="0">
                <a:solidFill>
                  <a:srgbClr val="4A5C61"/>
                </a:solidFill>
                <a:latin typeface="Arial Narrow"/>
                <a:cs typeface="Arial Narrow"/>
              </a:rPr>
              <a:t>2º Passo: Verificar se existe movimentação na ficha financeira referente à data que está sendo gerado o Informe de rendimentos/</a:t>
            </a:r>
            <a:r>
              <a:rPr lang="pt-BR" dirty="0" err="1">
                <a:solidFill>
                  <a:srgbClr val="4A5C61"/>
                </a:solidFill>
                <a:latin typeface="Arial Narrow"/>
                <a:cs typeface="Arial Narrow"/>
              </a:rPr>
              <a:t>Dirf</a:t>
            </a:r>
            <a:r>
              <a:rPr lang="pt-BR" dirty="0">
                <a:solidFill>
                  <a:srgbClr val="4A5C61"/>
                </a:solidFill>
                <a:latin typeface="Arial Narrow"/>
                <a:cs typeface="Arial Narrow"/>
              </a:rPr>
              <a:t> do funcionário (verifique a data de pagamento e o caixa</a:t>
            </a:r>
            <a:r>
              <a:rPr lang="pt-BR" dirty="0" smtClean="0">
                <a:solidFill>
                  <a:srgbClr val="4A5C61"/>
                </a:solidFill>
                <a:latin typeface="Arial Narrow"/>
                <a:cs typeface="Arial Narrow"/>
              </a:rPr>
              <a:t>)</a:t>
            </a:r>
            <a:endParaRPr lang="pt-BR" dirty="0">
              <a:solidFill>
                <a:srgbClr val="4A5C61"/>
              </a:solidFill>
              <a:latin typeface="Arial Narrow"/>
              <a:cs typeface="Arial Narrow"/>
            </a:endParaRPr>
          </a:p>
          <a:p>
            <a:pPr algn="just"/>
            <a:endParaRPr lang="pt-BR" dirty="0">
              <a:solidFill>
                <a:srgbClr val="4A5C61"/>
              </a:solidFill>
              <a:latin typeface="Arial Narrow"/>
              <a:cs typeface="Arial Narrow"/>
            </a:endParaRPr>
          </a:p>
          <a:p>
            <a:pPr algn="just"/>
            <a:r>
              <a:rPr lang="pt-BR" dirty="0">
                <a:solidFill>
                  <a:srgbClr val="4A5C61"/>
                </a:solidFill>
                <a:latin typeface="Arial Narrow"/>
                <a:cs typeface="Arial Narrow"/>
              </a:rPr>
              <a:t>3º Passo: Verificar no módulo, </a:t>
            </a:r>
            <a:r>
              <a:rPr lang="pt-BR" dirty="0" smtClean="0">
                <a:solidFill>
                  <a:srgbClr val="4A5C61"/>
                </a:solidFill>
                <a:latin typeface="Arial Narrow"/>
                <a:cs typeface="Arial Narrow"/>
              </a:rPr>
              <a:t>Ambiente -&gt; Parâmetros -&gt; Folha de Pagamento, </a:t>
            </a:r>
            <a:r>
              <a:rPr lang="pt-BR" dirty="0">
                <a:solidFill>
                  <a:srgbClr val="4A5C61"/>
                </a:solidFill>
                <a:latin typeface="Arial Narrow"/>
                <a:cs typeface="Arial Narrow"/>
              </a:rPr>
              <a:t>Módulo Folha normal </a:t>
            </a:r>
            <a:r>
              <a:rPr lang="pt-BR" dirty="0" smtClean="0">
                <a:solidFill>
                  <a:srgbClr val="4A5C61"/>
                </a:solidFill>
                <a:latin typeface="Arial Narrow"/>
                <a:cs typeface="Arial Narrow"/>
              </a:rPr>
              <a:t>-&gt; </a:t>
            </a:r>
            <a:r>
              <a:rPr lang="pt-BR" dirty="0">
                <a:solidFill>
                  <a:srgbClr val="4A5C61"/>
                </a:solidFill>
                <a:latin typeface="Arial Narrow"/>
                <a:cs typeface="Arial Narrow"/>
              </a:rPr>
              <a:t>Ficha financeira, o número de meses </a:t>
            </a:r>
            <a:r>
              <a:rPr lang="pt-BR" dirty="0" smtClean="0">
                <a:solidFill>
                  <a:srgbClr val="4A5C61"/>
                </a:solidFill>
                <a:latin typeface="Arial Narrow"/>
                <a:cs typeface="Arial Narrow"/>
              </a:rPr>
              <a:t>informado no </a:t>
            </a:r>
            <a:r>
              <a:rPr lang="pt-BR" dirty="0">
                <a:solidFill>
                  <a:srgbClr val="4A5C61"/>
                </a:solidFill>
                <a:latin typeface="Arial Narrow"/>
                <a:cs typeface="Arial Narrow"/>
              </a:rPr>
              <a:t>campo "Meses a manter na ficha financeira</a:t>
            </a:r>
            <a:r>
              <a:rPr lang="pt-BR" dirty="0" smtClean="0">
                <a:solidFill>
                  <a:srgbClr val="4A5C61"/>
                </a:solidFill>
                <a:latin typeface="Arial Narrow"/>
                <a:cs typeface="Arial Narrow"/>
              </a:rPr>
              <a:t>"</a:t>
            </a:r>
            <a:endParaRPr lang="pt-BR" dirty="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185129" y="898548"/>
            <a:ext cx="2770748" cy="639762"/>
          </a:xfrm>
        </p:spPr>
        <p:txBody>
          <a:bodyPr/>
          <a:lstStyle/>
          <a:p>
            <a:r>
              <a:rPr lang="en-US" dirty="0" smtClean="0"/>
              <a:t>DICAS E SOLUÇÕES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DICAS E SOLUÇÕES</a:t>
            </a:r>
            <a:endParaRPr lang="en-US" dirty="0"/>
          </a:p>
        </p:txBody>
      </p:sp>
      <p:sp>
        <p:nvSpPr>
          <p:cNvPr id="3" name="CaixaDeTexto 2"/>
          <p:cNvSpPr txBox="1"/>
          <p:nvPr/>
        </p:nvSpPr>
        <p:spPr>
          <a:xfrm>
            <a:off x="4585821" y="5606817"/>
            <a:ext cx="7460474" cy="923330"/>
          </a:xfrm>
          <a:prstGeom prst="rect">
            <a:avLst/>
          </a:prstGeom>
          <a:noFill/>
        </p:spPr>
        <p:txBody>
          <a:bodyPr wrap="square" rtlCol="0">
            <a:spAutoFit/>
          </a:bodyPr>
          <a:lstStyle/>
          <a:p>
            <a:pPr algn="just"/>
            <a:r>
              <a:rPr lang="pt-BR" dirty="0">
                <a:solidFill>
                  <a:srgbClr val="4A5C61"/>
                </a:solidFill>
                <a:latin typeface="Arial Narrow"/>
                <a:cs typeface="Arial Narrow"/>
              </a:rPr>
              <a:t>Se o período da geração do relatório for maior do que o número de meses guardados, deverá então efetuar a restauração da ficha financeira complementar, através do módulo </a:t>
            </a:r>
            <a:r>
              <a:rPr lang="pt-BR" dirty="0" smtClean="0">
                <a:solidFill>
                  <a:srgbClr val="4A5C61"/>
                </a:solidFill>
                <a:latin typeface="Arial Narrow"/>
                <a:cs typeface="Arial Narrow"/>
              </a:rPr>
              <a:t>“Folha  Mensal&gt;Ficha Financeira&gt;Restaurar Ficha Financeira"</a:t>
            </a:r>
            <a:endParaRPr lang="pt-BR" dirty="0">
              <a:solidFill>
                <a:srgbClr val="4A5C61"/>
              </a:solidFill>
              <a:latin typeface="Arial Narrow"/>
              <a:cs typeface="Arial Narrow"/>
            </a:endParaRPr>
          </a:p>
        </p:txBody>
      </p:sp>
      <p:pic>
        <p:nvPicPr>
          <p:cNvPr id="4" name="Imagem 3"/>
          <p:cNvPicPr>
            <a:picLocks noChangeAspect="1"/>
          </p:cNvPicPr>
          <p:nvPr/>
        </p:nvPicPr>
        <p:blipFill>
          <a:blip r:embed="rId2"/>
          <a:stretch>
            <a:fillRect/>
          </a:stretch>
        </p:blipFill>
        <p:spPr>
          <a:xfrm>
            <a:off x="4742128" y="1389601"/>
            <a:ext cx="7330294" cy="4217216"/>
          </a:xfrm>
          <a:prstGeom prst="rect">
            <a:avLst/>
          </a:prstGeom>
        </p:spPr>
      </p:pic>
      <p:sp>
        <p:nvSpPr>
          <p:cNvPr id="5" name="Retângulo 4"/>
          <p:cNvSpPr/>
          <p:nvPr/>
        </p:nvSpPr>
        <p:spPr>
          <a:xfrm>
            <a:off x="8058912" y="2647406"/>
            <a:ext cx="881308" cy="29609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6304137" y="3787813"/>
            <a:ext cx="881308" cy="64485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8" name="Imagem 7"/>
          <p:cNvPicPr>
            <a:picLocks/>
          </p:cNvPicPr>
          <p:nvPr/>
        </p:nvPicPr>
        <p:blipFill>
          <a:blip r:embed="rId3"/>
          <a:stretch>
            <a:fillRect/>
          </a:stretch>
        </p:blipFill>
        <p:spPr>
          <a:xfrm>
            <a:off x="4564965" y="1390409"/>
            <a:ext cx="7329600" cy="4215600"/>
          </a:xfrm>
          <a:prstGeom prst="rect">
            <a:avLst/>
          </a:prstGeom>
        </p:spPr>
      </p:pic>
      <p:sp>
        <p:nvSpPr>
          <p:cNvPr id="14" name="Retângulo 13"/>
          <p:cNvSpPr/>
          <p:nvPr/>
        </p:nvSpPr>
        <p:spPr>
          <a:xfrm>
            <a:off x="7166395" y="2533650"/>
            <a:ext cx="2806280" cy="20955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50184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196290" y="1241778"/>
            <a:ext cx="4019795" cy="3139321"/>
          </a:xfrm>
          <a:prstGeom prst="rect">
            <a:avLst/>
          </a:prstGeom>
          <a:noFill/>
          <a:ln w="9525">
            <a:noFill/>
            <a:miter lim="800000"/>
            <a:headEnd/>
            <a:tailEnd/>
          </a:ln>
        </p:spPr>
        <p:txBody>
          <a:bodyPr wrap="square">
            <a:spAutoFit/>
          </a:bodyPr>
          <a:lstStyle/>
          <a:p>
            <a:pPr algn="just"/>
            <a:r>
              <a:rPr lang="pt-BR" b="1" dirty="0" smtClean="0">
                <a:solidFill>
                  <a:srgbClr val="4A5C61"/>
                </a:solidFill>
                <a:latin typeface="Arial Narrow"/>
                <a:cs typeface="Arial Narrow"/>
              </a:rPr>
              <a:t>INCIDENTE</a:t>
            </a:r>
          </a:p>
          <a:p>
            <a:pPr algn="just"/>
            <a:r>
              <a:rPr lang="pt-BR" dirty="0" smtClean="0">
                <a:solidFill>
                  <a:srgbClr val="4A5C61"/>
                </a:solidFill>
                <a:latin typeface="Arial Narrow"/>
                <a:cs typeface="Arial Narrow"/>
              </a:rPr>
              <a:t>O registro ANS não é levado no arquivo da DIRF ou é levado incorretamente</a:t>
            </a:r>
          </a:p>
          <a:p>
            <a:pPr algn="just"/>
            <a:endParaRPr lang="pt-BR" b="1" dirty="0" smtClean="0">
              <a:solidFill>
                <a:srgbClr val="4A5C61"/>
              </a:solidFill>
              <a:latin typeface="Arial Narrow"/>
              <a:cs typeface="Arial Narrow"/>
            </a:endParaRPr>
          </a:p>
          <a:p>
            <a:pPr algn="just"/>
            <a:r>
              <a:rPr lang="pt-BR" b="1" dirty="0" smtClean="0">
                <a:solidFill>
                  <a:srgbClr val="4A5C61"/>
                </a:solidFill>
                <a:latin typeface="Arial Narrow"/>
                <a:cs typeface="Arial Narrow"/>
              </a:rPr>
              <a:t>POSSÍVEL SOLUÇÃO</a:t>
            </a:r>
          </a:p>
          <a:p>
            <a:pPr algn="just"/>
            <a:r>
              <a:rPr lang="pt-BR" dirty="0" smtClean="0">
                <a:solidFill>
                  <a:srgbClr val="4A5C61"/>
                </a:solidFill>
                <a:latin typeface="Arial Narrow"/>
                <a:cs typeface="Arial Narrow"/>
              </a:rPr>
              <a:t>Na geração da DIRF / Informe de Rendimentos verifique se o registro ANS, na aba “Operadora de Assistência a Saúde”, está cadastrado com um “Hífen”, caso sim, retire o mesmo e informe somente números para o campo.</a:t>
            </a:r>
            <a:endParaRPr lang="pt-BR" dirty="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196290" y="791962"/>
            <a:ext cx="2770748" cy="639762"/>
          </a:xfrm>
        </p:spPr>
        <p:txBody>
          <a:bodyPr/>
          <a:lstStyle/>
          <a:p>
            <a:r>
              <a:rPr lang="en-US" dirty="0" smtClean="0"/>
              <a:t>DICAS E SOLUÇÕES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DICAS E SOLUÇÕES</a:t>
            </a:r>
            <a:endParaRPr lang="en-US" dirty="0"/>
          </a:p>
        </p:txBody>
      </p:sp>
      <p:pic>
        <p:nvPicPr>
          <p:cNvPr id="11" name="Imagem 10"/>
          <p:cNvPicPr preferRelativeResize="0">
            <a:picLocks/>
          </p:cNvPicPr>
          <p:nvPr/>
        </p:nvPicPr>
        <p:blipFill>
          <a:blip r:embed="rId2"/>
          <a:stretch>
            <a:fillRect/>
          </a:stretch>
        </p:blipFill>
        <p:spPr>
          <a:xfrm>
            <a:off x="4716000" y="1389600"/>
            <a:ext cx="7218000" cy="4507200"/>
          </a:xfrm>
          <a:prstGeom prst="rect">
            <a:avLst/>
          </a:prstGeom>
        </p:spPr>
      </p:pic>
      <p:sp>
        <p:nvSpPr>
          <p:cNvPr id="12" name="Retângulo 11"/>
          <p:cNvSpPr/>
          <p:nvPr/>
        </p:nvSpPr>
        <p:spPr>
          <a:xfrm>
            <a:off x="10126639" y="2470245"/>
            <a:ext cx="1419367" cy="34119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32457166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164832" y="1292778"/>
            <a:ext cx="4230811" cy="5355312"/>
          </a:xfrm>
          <a:prstGeom prst="rect">
            <a:avLst/>
          </a:prstGeom>
          <a:noFill/>
          <a:ln w="9525">
            <a:noFill/>
            <a:miter lim="800000"/>
            <a:headEnd/>
            <a:tailEnd/>
          </a:ln>
        </p:spPr>
        <p:txBody>
          <a:bodyPr wrap="square">
            <a:spAutoFit/>
          </a:bodyPr>
          <a:lstStyle/>
          <a:p>
            <a:pPr algn="just"/>
            <a:r>
              <a:rPr lang="pt-BR" b="1" dirty="0" smtClean="0">
                <a:solidFill>
                  <a:srgbClr val="4A5C61"/>
                </a:solidFill>
                <a:latin typeface="Arial Narrow"/>
                <a:cs typeface="Arial Narrow"/>
              </a:rPr>
              <a:t>INCIDENTE</a:t>
            </a:r>
          </a:p>
          <a:p>
            <a:pPr algn="just"/>
            <a:r>
              <a:rPr lang="pt-BR" dirty="0">
                <a:solidFill>
                  <a:srgbClr val="4A5C61"/>
                </a:solidFill>
                <a:latin typeface="Arial Narrow"/>
                <a:cs typeface="Arial Narrow"/>
              </a:rPr>
              <a:t>funcionários que recebem pró-labore sejam levados na DIRF com a natureza do rendimento definida como "Rendimentos do trabalho sem vínculo empregatício" sendo que o correto seria "Rendimento trabalho assalariado".</a:t>
            </a:r>
            <a:endParaRPr lang="pt-BR" dirty="0" smtClean="0">
              <a:solidFill>
                <a:srgbClr val="4A5C61"/>
              </a:solidFill>
              <a:latin typeface="Arial Narrow"/>
              <a:cs typeface="Arial Narrow"/>
            </a:endParaRPr>
          </a:p>
          <a:p>
            <a:pPr algn="just"/>
            <a:endParaRPr lang="pt-BR" b="1" dirty="0" smtClean="0">
              <a:solidFill>
                <a:srgbClr val="4A5C61"/>
              </a:solidFill>
              <a:latin typeface="Arial Narrow"/>
              <a:cs typeface="Arial Narrow"/>
            </a:endParaRPr>
          </a:p>
          <a:p>
            <a:pPr algn="just"/>
            <a:r>
              <a:rPr lang="pt-BR" b="1" dirty="0" smtClean="0">
                <a:solidFill>
                  <a:srgbClr val="4A5C61"/>
                </a:solidFill>
                <a:latin typeface="Arial Narrow"/>
                <a:cs typeface="Arial Narrow"/>
              </a:rPr>
              <a:t>POSSÍVEL SOLUÇÃO</a:t>
            </a:r>
          </a:p>
          <a:p>
            <a:pPr algn="just"/>
            <a:r>
              <a:rPr lang="pt-BR" dirty="0">
                <a:solidFill>
                  <a:srgbClr val="4A5C61"/>
                </a:solidFill>
                <a:latin typeface="Arial Narrow"/>
                <a:cs typeface="Arial Narrow"/>
              </a:rPr>
              <a:t>O sistema considera o código de retenção 0588 (IRRF - Rendimento do trabalho sem vínculo empregatício) para Diretores com categoria 5 (Diretor não empregado com FGTS) ou categoria 11 (Diretor não empregado sem FGTS) do </a:t>
            </a:r>
            <a:r>
              <a:rPr lang="pt-BR" dirty="0" smtClean="0">
                <a:solidFill>
                  <a:srgbClr val="4A5C61"/>
                </a:solidFill>
                <a:latin typeface="Arial Narrow"/>
                <a:cs typeface="Arial Narrow"/>
              </a:rPr>
              <a:t>SEFIP ou tipo de funcionário Autônomo. </a:t>
            </a:r>
            <a:r>
              <a:rPr lang="pt-BR" dirty="0">
                <a:solidFill>
                  <a:srgbClr val="4A5C61"/>
                </a:solidFill>
                <a:latin typeface="Arial Narrow"/>
                <a:cs typeface="Arial Narrow"/>
              </a:rPr>
              <a:t>Para que o código de retenção seja 0561 (IRRF - Rendimentos do trabalho assalariado no País/Ausente no exterior a serviço do País) o funcionário tem que estar na categoria 1 (Empregado</a:t>
            </a:r>
            <a:r>
              <a:rPr lang="pt-BR" dirty="0" smtClean="0">
                <a:solidFill>
                  <a:srgbClr val="4A5C61"/>
                </a:solidFill>
                <a:latin typeface="Arial Narrow"/>
                <a:cs typeface="Arial Narrow"/>
              </a:rPr>
              <a:t>) ou não autônomo.</a:t>
            </a:r>
            <a:endParaRPr lang="pt-BR" dirty="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164832" y="898548"/>
            <a:ext cx="2770748" cy="639762"/>
          </a:xfrm>
        </p:spPr>
        <p:txBody>
          <a:bodyPr/>
          <a:lstStyle/>
          <a:p>
            <a:r>
              <a:rPr lang="en-US" dirty="0" smtClean="0"/>
              <a:t>DICAS E SOLUÇÕES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DICAS E SOLUÇÕES</a:t>
            </a:r>
            <a:endParaRPr lang="en-US" dirty="0"/>
          </a:p>
        </p:txBody>
      </p:sp>
      <p:pic>
        <p:nvPicPr>
          <p:cNvPr id="2" name="Imagem 1"/>
          <p:cNvPicPr preferRelativeResize="0">
            <a:picLocks/>
          </p:cNvPicPr>
          <p:nvPr/>
        </p:nvPicPr>
        <p:blipFill>
          <a:blip r:embed="rId2"/>
          <a:stretch>
            <a:fillRect/>
          </a:stretch>
        </p:blipFill>
        <p:spPr>
          <a:xfrm>
            <a:off x="4716000" y="1389600"/>
            <a:ext cx="7218000" cy="2253600"/>
          </a:xfrm>
          <a:prstGeom prst="rect">
            <a:avLst/>
          </a:prstGeom>
        </p:spPr>
      </p:pic>
      <p:pic>
        <p:nvPicPr>
          <p:cNvPr id="4" name="Imagem 3"/>
          <p:cNvPicPr>
            <a:picLocks noChangeAspect="1"/>
          </p:cNvPicPr>
          <p:nvPr/>
        </p:nvPicPr>
        <p:blipFill>
          <a:blip r:embed="rId3"/>
          <a:stretch>
            <a:fillRect/>
          </a:stretch>
        </p:blipFill>
        <p:spPr>
          <a:xfrm>
            <a:off x="4716000" y="3790612"/>
            <a:ext cx="7218000" cy="2926428"/>
          </a:xfrm>
          <a:prstGeom prst="rect">
            <a:avLst/>
          </a:prstGeom>
        </p:spPr>
      </p:pic>
      <p:sp>
        <p:nvSpPr>
          <p:cNvPr id="5" name="Retângulo 4"/>
          <p:cNvSpPr/>
          <p:nvPr/>
        </p:nvSpPr>
        <p:spPr>
          <a:xfrm>
            <a:off x="6688183" y="6409509"/>
            <a:ext cx="3683726" cy="3075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7410516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196290" y="1688351"/>
            <a:ext cx="11284538" cy="2862322"/>
          </a:xfrm>
          <a:prstGeom prst="rect">
            <a:avLst/>
          </a:prstGeom>
          <a:noFill/>
          <a:ln w="9525">
            <a:noFill/>
            <a:miter lim="800000"/>
            <a:headEnd/>
            <a:tailEnd/>
          </a:ln>
        </p:spPr>
        <p:txBody>
          <a:bodyPr wrap="square">
            <a:spAutoFit/>
          </a:bodyPr>
          <a:lstStyle/>
          <a:p>
            <a:pPr algn="just"/>
            <a:r>
              <a:rPr lang="pt-BR" b="1" dirty="0" smtClean="0">
                <a:solidFill>
                  <a:srgbClr val="4A5C61"/>
                </a:solidFill>
                <a:latin typeface="Arial Narrow"/>
                <a:cs typeface="Arial Narrow"/>
              </a:rPr>
              <a:t>INCIDENTE</a:t>
            </a:r>
          </a:p>
          <a:p>
            <a:pPr algn="just"/>
            <a:r>
              <a:rPr lang="pt-BR" dirty="0">
                <a:solidFill>
                  <a:srgbClr val="4A5C61"/>
                </a:solidFill>
                <a:latin typeface="Arial Narrow"/>
                <a:cs typeface="Arial Narrow"/>
              </a:rPr>
              <a:t>Ao gerar a DIRF/INFORME DE RENDIMENTOS pode ocorrer a seguinte mensagem: “Aviso: O(s) seguinte(s) funcionário(s) não foram relacionado(s) pois possuem valor de rendimentos abaixo de R$ </a:t>
            </a:r>
            <a:r>
              <a:rPr lang="pt-BR" dirty="0" smtClean="0">
                <a:solidFill>
                  <a:srgbClr val="4A5C61"/>
                </a:solidFill>
                <a:latin typeface="Arial Narrow"/>
                <a:cs typeface="Arial Narrow"/>
              </a:rPr>
              <a:t>28.559,70 </a:t>
            </a:r>
            <a:r>
              <a:rPr lang="pt-BR" dirty="0">
                <a:solidFill>
                  <a:srgbClr val="4A5C61"/>
                </a:solidFill>
                <a:latin typeface="Arial Narrow"/>
                <a:cs typeface="Arial Narrow"/>
              </a:rPr>
              <a:t>e não tiveram retenção de IRRF:"</a:t>
            </a:r>
          </a:p>
          <a:p>
            <a:pPr algn="just"/>
            <a:endParaRPr lang="pt-BR" dirty="0">
              <a:solidFill>
                <a:srgbClr val="4A5C61"/>
              </a:solidFill>
              <a:latin typeface="Arial Narrow"/>
              <a:cs typeface="Arial Narrow"/>
            </a:endParaRPr>
          </a:p>
          <a:p>
            <a:pPr algn="just"/>
            <a:r>
              <a:rPr lang="pt-BR" b="1" dirty="0" smtClean="0">
                <a:solidFill>
                  <a:srgbClr val="4A5C61"/>
                </a:solidFill>
                <a:latin typeface="Arial Narrow"/>
                <a:cs typeface="Arial Narrow"/>
              </a:rPr>
              <a:t>POSSÍVEL SOLUÇÃO</a:t>
            </a:r>
          </a:p>
          <a:p>
            <a:pPr algn="just"/>
            <a:r>
              <a:rPr lang="pt-BR" dirty="0">
                <a:solidFill>
                  <a:srgbClr val="4A5C61"/>
                </a:solidFill>
                <a:latin typeface="Arial Narrow"/>
                <a:cs typeface="Arial Narrow"/>
              </a:rPr>
              <a:t>Trata-se apenas de um aviso. O sistema vai gerar um log contendo uma listagem dos funcionários que se enquadraram na mensagem de aviso apresentada. Verifique se os funcionários que serão listados realmente tiveram total de rendimentos abaixo do valor apresentado. Geralmente, referem-se a funcionários que ficaram afastados no ano base selecionado ou que foram demitidos em anos anteriores e receberam verbas de diferenças ou de rescisões complementares no ano base da DIRF. Basta verificar se estes funcionários deverão realmente constar no arquivo.</a:t>
            </a: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196290" y="1048589"/>
            <a:ext cx="2770748" cy="639762"/>
          </a:xfrm>
        </p:spPr>
        <p:txBody>
          <a:bodyPr/>
          <a:lstStyle/>
          <a:p>
            <a:r>
              <a:rPr lang="en-US" dirty="0" smtClean="0"/>
              <a:t>DICAS E SOLUÇÕES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DICAS E SOLUÇÕES</a:t>
            </a:r>
            <a:endParaRPr lang="en-US" dirty="0"/>
          </a:p>
        </p:txBody>
      </p:sp>
    </p:spTree>
    <p:extLst>
      <p:ext uri="{BB962C8B-B14F-4D97-AF65-F5344CB8AC3E}">
        <p14:creationId xmlns:p14="http://schemas.microsoft.com/office/powerpoint/2010/main" val="28580310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196290" y="2028031"/>
            <a:ext cx="11284538" cy="3416320"/>
          </a:xfrm>
          <a:prstGeom prst="rect">
            <a:avLst/>
          </a:prstGeom>
          <a:noFill/>
          <a:ln w="9525">
            <a:noFill/>
            <a:miter lim="800000"/>
            <a:headEnd/>
            <a:tailEnd/>
          </a:ln>
        </p:spPr>
        <p:txBody>
          <a:bodyPr wrap="square">
            <a:spAutoFit/>
          </a:bodyPr>
          <a:lstStyle/>
          <a:p>
            <a:pPr algn="just"/>
            <a:r>
              <a:rPr lang="pt-BR" b="1" dirty="0" smtClean="0">
                <a:solidFill>
                  <a:srgbClr val="4A5C61"/>
                </a:solidFill>
                <a:latin typeface="Arial Narrow"/>
                <a:cs typeface="Arial Narrow"/>
              </a:rPr>
              <a:t>INCIDENTE</a:t>
            </a:r>
          </a:p>
          <a:p>
            <a:pPr algn="just"/>
            <a:r>
              <a:rPr lang="pt-BR" dirty="0">
                <a:solidFill>
                  <a:srgbClr val="4A5C61"/>
                </a:solidFill>
                <a:latin typeface="Arial Narrow"/>
                <a:cs typeface="Arial Narrow"/>
              </a:rPr>
              <a:t>Ao gerar a DIRF/INFORME DE RENDIMENTOS pode ocorrer a seguinte mensagem: </a:t>
            </a:r>
            <a:r>
              <a:rPr lang="pt-BR" dirty="0" smtClean="0">
                <a:solidFill>
                  <a:srgbClr val="4A5C61"/>
                </a:solidFill>
                <a:latin typeface="Arial Narrow"/>
                <a:cs typeface="Arial Narrow"/>
              </a:rPr>
              <a:t>“Valores da Ficha Financeira não confere com movimentação da Pensão Alimentícia.</a:t>
            </a:r>
            <a:endParaRPr lang="pt-BR" dirty="0">
              <a:solidFill>
                <a:srgbClr val="4A5C61"/>
              </a:solidFill>
              <a:latin typeface="Arial Narrow"/>
              <a:cs typeface="Arial Narrow"/>
            </a:endParaRPr>
          </a:p>
          <a:p>
            <a:pPr algn="just"/>
            <a:endParaRPr lang="pt-BR" dirty="0">
              <a:solidFill>
                <a:srgbClr val="4A5C61"/>
              </a:solidFill>
              <a:latin typeface="Arial Narrow"/>
              <a:cs typeface="Arial Narrow"/>
            </a:endParaRPr>
          </a:p>
          <a:p>
            <a:pPr algn="just"/>
            <a:r>
              <a:rPr lang="pt-BR" b="1" dirty="0" smtClean="0">
                <a:solidFill>
                  <a:srgbClr val="4A5C61"/>
                </a:solidFill>
                <a:latin typeface="Arial Narrow"/>
                <a:cs typeface="Arial Narrow"/>
              </a:rPr>
              <a:t>POSSÍVEL SOLUÇÃO</a:t>
            </a:r>
          </a:p>
          <a:p>
            <a:pPr algn="just"/>
            <a:r>
              <a:rPr lang="pt-BR" dirty="0">
                <a:solidFill>
                  <a:srgbClr val="4A5C61"/>
                </a:solidFill>
                <a:latin typeface="Arial Narrow"/>
                <a:cs typeface="Arial Narrow"/>
              </a:rPr>
              <a:t>Trata-se apenas de um aviso. </a:t>
            </a:r>
            <a:endParaRPr lang="pt-BR" dirty="0" smtClean="0">
              <a:solidFill>
                <a:srgbClr val="4A5C61"/>
              </a:solidFill>
              <a:latin typeface="Arial Narrow"/>
              <a:cs typeface="Arial Narrow"/>
            </a:endParaRPr>
          </a:p>
          <a:p>
            <a:pPr algn="just"/>
            <a:r>
              <a:rPr lang="pt-BR" dirty="0" smtClean="0">
                <a:solidFill>
                  <a:srgbClr val="4A5C61"/>
                </a:solidFill>
                <a:latin typeface="Arial Narrow"/>
                <a:cs typeface="Arial Narrow"/>
              </a:rPr>
              <a:t>1- O </a:t>
            </a:r>
            <a:r>
              <a:rPr lang="pt-BR" dirty="0">
                <a:solidFill>
                  <a:srgbClr val="4A5C61"/>
                </a:solidFill>
                <a:latin typeface="Arial Narrow"/>
                <a:cs typeface="Arial Narrow"/>
              </a:rPr>
              <a:t>sistema vai gerar um log contendo uma listagem dos funcionários que se enquadraram na mensagem de aviso apresentada. Verifique se </a:t>
            </a:r>
            <a:r>
              <a:rPr lang="pt-BR" dirty="0" smtClean="0">
                <a:solidFill>
                  <a:srgbClr val="4A5C61"/>
                </a:solidFill>
                <a:latin typeface="Arial Narrow"/>
                <a:cs typeface="Arial Narrow"/>
              </a:rPr>
              <a:t>a soma dos valores que constam na Movimentação da Pensão Alimentícia por dependente está de acordo com a Ficha Financeira . Lembrando que o sistema irá levar os valores da Movimentação da Pensão Alimentícia e não da ficha financeira para a DIRF.</a:t>
            </a:r>
          </a:p>
          <a:p>
            <a:pPr algn="just"/>
            <a:r>
              <a:rPr lang="pt-BR" dirty="0" smtClean="0">
                <a:solidFill>
                  <a:srgbClr val="4A5C61"/>
                </a:solidFill>
                <a:latin typeface="Arial Narrow"/>
                <a:cs typeface="Arial Narrow"/>
              </a:rPr>
              <a:t>2- Quando a Pensão Alimentícia é calculada pelo código </a:t>
            </a:r>
            <a:r>
              <a:rPr lang="pt-BR" dirty="0">
                <a:solidFill>
                  <a:srgbClr val="4A5C61"/>
                </a:solidFill>
                <a:latin typeface="Arial Narrow"/>
                <a:cs typeface="Arial Narrow"/>
              </a:rPr>
              <a:t>de calculo 53 (Pensão Alimentícia Judicial informada(folha</a:t>
            </a:r>
            <a:r>
              <a:rPr lang="pt-BR" dirty="0" smtClean="0">
                <a:solidFill>
                  <a:srgbClr val="4A5C61"/>
                </a:solidFill>
                <a:latin typeface="Arial Narrow"/>
                <a:cs typeface="Arial Narrow"/>
              </a:rPr>
              <a:t>)), o sistema não alimenta o histórico “Movimento da Pensão”, o cliente terá que inserir os valores manualmente.</a:t>
            </a: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196290" y="1045674"/>
            <a:ext cx="2770748" cy="639762"/>
          </a:xfrm>
        </p:spPr>
        <p:txBody>
          <a:bodyPr/>
          <a:lstStyle/>
          <a:p>
            <a:r>
              <a:rPr lang="en-US" dirty="0" smtClean="0"/>
              <a:t>DICAS E SOLUÇÕES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DICAS E SOLUÇÕES</a:t>
            </a:r>
            <a:endParaRPr lang="en-US" dirty="0"/>
          </a:p>
        </p:txBody>
      </p:sp>
    </p:spTree>
    <p:extLst>
      <p:ext uri="{BB962C8B-B14F-4D97-AF65-F5344CB8AC3E}">
        <p14:creationId xmlns:p14="http://schemas.microsoft.com/office/powerpoint/2010/main" val="383327312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196290" y="1225689"/>
            <a:ext cx="11284538" cy="5632311"/>
          </a:xfrm>
          <a:prstGeom prst="rect">
            <a:avLst/>
          </a:prstGeom>
          <a:noFill/>
          <a:ln w="9525">
            <a:noFill/>
            <a:miter lim="800000"/>
            <a:headEnd/>
            <a:tailEnd/>
          </a:ln>
        </p:spPr>
        <p:txBody>
          <a:bodyPr wrap="square">
            <a:spAutoFit/>
          </a:bodyPr>
          <a:lstStyle/>
          <a:p>
            <a:pPr algn="just"/>
            <a:r>
              <a:rPr lang="pt-BR" b="1" dirty="0" smtClean="0">
                <a:solidFill>
                  <a:srgbClr val="4A5C61"/>
                </a:solidFill>
                <a:latin typeface="Arial Narrow"/>
                <a:cs typeface="Arial Narrow"/>
              </a:rPr>
              <a:t>INCIDENTE</a:t>
            </a:r>
          </a:p>
          <a:p>
            <a:pPr algn="just"/>
            <a:r>
              <a:rPr lang="pt-BR" dirty="0">
                <a:solidFill>
                  <a:srgbClr val="4A5C61"/>
                </a:solidFill>
                <a:latin typeface="Arial Narrow"/>
                <a:cs typeface="Arial Narrow"/>
              </a:rPr>
              <a:t>Ao gerar a DIRF/INFORME DE RENDIMENTOS pode ocorrer a seguinte mensagem: </a:t>
            </a:r>
            <a:r>
              <a:rPr lang="pt-BR" dirty="0" smtClean="0">
                <a:solidFill>
                  <a:srgbClr val="4A5C61"/>
                </a:solidFill>
                <a:latin typeface="Arial Narrow"/>
                <a:cs typeface="Arial Narrow"/>
              </a:rPr>
              <a:t>“Valores da Ficha Financeira não confere com movimentação da Pensão Alimentícia.</a:t>
            </a:r>
            <a:endParaRPr lang="pt-BR" dirty="0">
              <a:solidFill>
                <a:srgbClr val="4A5C61"/>
              </a:solidFill>
              <a:latin typeface="Arial Narrow"/>
              <a:cs typeface="Arial Narrow"/>
            </a:endParaRPr>
          </a:p>
          <a:p>
            <a:pPr algn="just"/>
            <a:endParaRPr lang="pt-BR" dirty="0">
              <a:solidFill>
                <a:srgbClr val="4A5C61"/>
              </a:solidFill>
              <a:latin typeface="Arial Narrow"/>
              <a:cs typeface="Arial Narrow"/>
            </a:endParaRPr>
          </a:p>
          <a:p>
            <a:pPr algn="just"/>
            <a:r>
              <a:rPr lang="pt-BR" b="1" dirty="0" smtClean="0">
                <a:solidFill>
                  <a:srgbClr val="4A5C61"/>
                </a:solidFill>
                <a:latin typeface="Arial Narrow"/>
                <a:cs typeface="Arial Narrow"/>
              </a:rPr>
              <a:t>POSSÍVEL SOLUÇÃO</a:t>
            </a:r>
          </a:p>
          <a:p>
            <a:pPr algn="just"/>
            <a:r>
              <a:rPr lang="pt-BR" dirty="0">
                <a:solidFill>
                  <a:srgbClr val="4A5C61"/>
                </a:solidFill>
                <a:latin typeface="Arial Narrow"/>
                <a:cs typeface="Arial Narrow"/>
              </a:rPr>
              <a:t>Trata-se apenas de um aviso. </a:t>
            </a:r>
            <a:endParaRPr lang="pt-BR" dirty="0" smtClean="0">
              <a:solidFill>
                <a:srgbClr val="4A5C61"/>
              </a:solidFill>
              <a:latin typeface="Arial Narrow"/>
              <a:cs typeface="Arial Narrow"/>
            </a:endParaRPr>
          </a:p>
          <a:p>
            <a:pPr algn="just"/>
            <a:r>
              <a:rPr lang="pt-BR" dirty="0" smtClean="0">
                <a:solidFill>
                  <a:srgbClr val="4A5C61"/>
                </a:solidFill>
                <a:latin typeface="Arial Narrow"/>
                <a:cs typeface="Arial Narrow"/>
              </a:rPr>
              <a:t>2- </a:t>
            </a:r>
            <a:r>
              <a:rPr lang="pt-BR" dirty="0">
                <a:solidFill>
                  <a:srgbClr val="4A5C61"/>
                </a:solidFill>
                <a:latin typeface="Arial Narrow"/>
                <a:cs typeface="Arial Narrow"/>
              </a:rPr>
              <a:t>Verificar se o funcionário foi transferido com pagamento de férias de acordo com o processo abaixo:</a:t>
            </a:r>
          </a:p>
          <a:p>
            <a:r>
              <a:rPr lang="pt-BR" dirty="0">
                <a:solidFill>
                  <a:srgbClr val="4A5C61"/>
                </a:solidFill>
                <a:latin typeface="Arial Narrow"/>
                <a:cs typeface="Arial Narrow"/>
              </a:rPr>
              <a:t>Funcionário demitido  por transferência com o parâmetro “Transfere Movimentação do Mês Atual”  marcado e quando existir eventos na movimentação mensal com data de pagamento no caixa anterior .</a:t>
            </a:r>
          </a:p>
          <a:p>
            <a:r>
              <a:rPr lang="pt-BR" dirty="0">
                <a:solidFill>
                  <a:srgbClr val="4A5C61"/>
                </a:solidFill>
                <a:latin typeface="Arial Narrow"/>
                <a:cs typeface="Arial Narrow"/>
              </a:rPr>
              <a:t>Neste caso a data de pagamento não será mais alterada para a data da transferência e será lançado  no movimento  funcionário demitido o valor do evento com Código de cálculo  113 ou 320  que foram movidos para a filial destino para que sejam considerados na DIRF da filial de origem do funcionário.</a:t>
            </a:r>
          </a:p>
          <a:p>
            <a:r>
              <a:rPr lang="pt-BR" dirty="0">
                <a:solidFill>
                  <a:srgbClr val="4A5C61"/>
                </a:solidFill>
                <a:latin typeface="Arial Narrow"/>
                <a:cs typeface="Arial Narrow"/>
              </a:rPr>
              <a:t>             Exemplo:</a:t>
            </a:r>
          </a:p>
          <a:p>
            <a:r>
              <a:rPr lang="pt-BR" dirty="0">
                <a:solidFill>
                  <a:srgbClr val="4A5C61"/>
                </a:solidFill>
                <a:latin typeface="Arial Narrow"/>
                <a:cs typeface="Arial Narrow"/>
              </a:rPr>
              <a:t>Período de Gozo: 01.02.2016 a 20.02.2016</a:t>
            </a:r>
          </a:p>
          <a:p>
            <a:r>
              <a:rPr lang="pt-BR" dirty="0">
                <a:solidFill>
                  <a:srgbClr val="4A5C61"/>
                </a:solidFill>
                <a:latin typeface="Arial Narrow"/>
                <a:cs typeface="Arial Narrow"/>
              </a:rPr>
              <a:t>Demissão(Transferência): 21.02.2016</a:t>
            </a:r>
          </a:p>
          <a:p>
            <a:r>
              <a:rPr lang="pt-BR" dirty="0">
                <a:solidFill>
                  <a:srgbClr val="4A5C61"/>
                </a:solidFill>
                <a:latin typeface="Arial Narrow"/>
                <a:cs typeface="Arial Narrow"/>
              </a:rPr>
              <a:t>Data de Pagamento das </a:t>
            </a:r>
            <a:r>
              <a:rPr lang="pt-BR" dirty="0" smtClean="0">
                <a:solidFill>
                  <a:srgbClr val="4A5C61"/>
                </a:solidFill>
                <a:latin typeface="Arial Narrow"/>
                <a:cs typeface="Arial Narrow"/>
              </a:rPr>
              <a:t>Férias:30.01.2016</a:t>
            </a:r>
            <a:endParaRPr lang="pt-BR" dirty="0">
              <a:solidFill>
                <a:srgbClr val="4A5C61"/>
              </a:solidFill>
              <a:latin typeface="Arial Narrow"/>
              <a:cs typeface="Arial Narrow"/>
            </a:endParaRPr>
          </a:p>
          <a:p>
            <a:r>
              <a:rPr lang="pt-BR" dirty="0">
                <a:solidFill>
                  <a:srgbClr val="4A5C61"/>
                </a:solidFill>
                <a:latin typeface="Arial Narrow"/>
                <a:cs typeface="Arial Narrow"/>
              </a:rPr>
              <a:t>O sistema irá lançar no movimento do funcionário Demitido o evento com Código de cálculo 338 - PENSÃO FÉRIAS TRANSFERIDA PARA OUTRA FILIAL com data de pagamento </a:t>
            </a:r>
            <a:r>
              <a:rPr lang="pt-BR" dirty="0" smtClean="0">
                <a:solidFill>
                  <a:srgbClr val="4A5C61"/>
                </a:solidFill>
                <a:latin typeface="Arial Narrow"/>
                <a:cs typeface="Arial Narrow"/>
              </a:rPr>
              <a:t>30.01.2016</a:t>
            </a:r>
          </a:p>
          <a:p>
            <a:r>
              <a:rPr lang="pt-BR" dirty="0" smtClean="0">
                <a:solidFill>
                  <a:srgbClr val="4A5C61"/>
                </a:solidFill>
                <a:latin typeface="Arial Narrow"/>
                <a:cs typeface="Arial Narrow"/>
              </a:rPr>
              <a:t>Cliente terá que acessar o funcionário demitido e inserir a movimentação da Pensão Alimentícia de acordo com os dependentes.</a:t>
            </a:r>
            <a:endParaRPr lang="pt-BR" dirty="0">
              <a:solidFill>
                <a:srgbClr val="4A5C61"/>
              </a:solidFill>
              <a:latin typeface="Arial Narrow"/>
              <a:cs typeface="Arial Narrow"/>
            </a:endParaRPr>
          </a:p>
          <a:p>
            <a:pPr algn="just"/>
            <a:endParaRPr lang="pt-BR" dirty="0" smtClean="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196290" y="898548"/>
            <a:ext cx="2770748" cy="639762"/>
          </a:xfrm>
        </p:spPr>
        <p:txBody>
          <a:bodyPr/>
          <a:lstStyle/>
          <a:p>
            <a:r>
              <a:rPr lang="en-US" dirty="0" smtClean="0"/>
              <a:t>DICAS E SOLUÇÕES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DICAS E SOLUÇÕES</a:t>
            </a:r>
            <a:endParaRPr lang="en-US" dirty="0"/>
          </a:p>
        </p:txBody>
      </p:sp>
    </p:spTree>
    <p:extLst>
      <p:ext uri="{BB962C8B-B14F-4D97-AF65-F5344CB8AC3E}">
        <p14:creationId xmlns:p14="http://schemas.microsoft.com/office/powerpoint/2010/main" val="253762226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9"/>
          <p:cNvSpPr>
            <a:spLocks noGrp="1"/>
          </p:cNvSpPr>
          <p:nvPr>
            <p:ph type="body" idx="13"/>
          </p:nvPr>
        </p:nvSpPr>
        <p:spPr>
          <a:xfrm>
            <a:off x="7051255" y="1498384"/>
            <a:ext cx="4580093" cy="533356"/>
          </a:xfrm>
        </p:spPr>
        <p:txBody>
          <a:bodyPr>
            <a:noAutofit/>
          </a:bodyPr>
          <a:lstStyle/>
          <a:p>
            <a:pPr defTabSz="543774" eaLnBrk="0" fontAlgn="base" hangingPunct="0">
              <a:lnSpc>
                <a:spcPct val="120000"/>
              </a:lnSpc>
              <a:spcBef>
                <a:spcPct val="20000"/>
              </a:spcBef>
              <a:spcAft>
                <a:spcPct val="0"/>
              </a:spcAft>
            </a:pPr>
            <a:r>
              <a:rPr lang="en-US" sz="2700" dirty="0" err="1">
                <a:solidFill>
                  <a:srgbClr val="FFFFFF"/>
                </a:solidFill>
              </a:rPr>
              <a:t>Heloísa</a:t>
            </a:r>
            <a:r>
              <a:rPr lang="en-US" sz="2700" dirty="0">
                <a:solidFill>
                  <a:srgbClr val="FFFFFF"/>
                </a:solidFill>
              </a:rPr>
              <a:t> Helena Braga</a:t>
            </a:r>
          </a:p>
        </p:txBody>
      </p:sp>
      <p:sp>
        <p:nvSpPr>
          <p:cNvPr id="7" name="Text Placeholder 9"/>
          <p:cNvSpPr txBox="1">
            <a:spLocks/>
          </p:cNvSpPr>
          <p:nvPr/>
        </p:nvSpPr>
        <p:spPr>
          <a:xfrm>
            <a:off x="7051255" y="2031740"/>
            <a:ext cx="4580093" cy="533356"/>
          </a:xfrm>
          <a:prstGeom prst="rect">
            <a:avLst/>
          </a:prstGeom>
        </p:spPr>
        <p:txBody>
          <a:bodyPr vert="horz" lIns="91382" tIns="45691" rIns="91382" bIns="45691" rtlCol="0" anchor="t">
            <a:normAutofit/>
          </a:bodyPr>
          <a:lstStyle>
            <a:lvl1pPr marL="0" marR="0" indent="0" algn="r" defTabSz="543774" rtl="0" eaLnBrk="0" fontAlgn="base" latinLnBrk="0" hangingPunct="0">
              <a:lnSpc>
                <a:spcPct val="100000"/>
              </a:lnSpc>
              <a:spcBef>
                <a:spcPct val="20000"/>
              </a:spcBef>
              <a:spcAft>
                <a:spcPct val="0"/>
              </a:spcAft>
              <a:buClrTx/>
              <a:buSzTx/>
              <a:buFont typeface="Arial" pitchFamily="34" charset="0"/>
              <a:buNone/>
              <a:tabLst/>
              <a:defRPr sz="2700" b="0" kern="1200">
                <a:solidFill>
                  <a:srgbClr val="FFFFFF"/>
                </a:solidFill>
                <a:latin typeface="Arial Narrow"/>
                <a:ea typeface="+mn-ea"/>
                <a:cs typeface="Arial Narrow"/>
              </a:defRPr>
            </a:lvl1pPr>
            <a:lvl2pPr marL="543807" indent="0" algn="l" defTabSz="914400" rtl="0" eaLnBrk="1" latinLnBrk="0" hangingPunct="1">
              <a:lnSpc>
                <a:spcPct val="90000"/>
              </a:lnSpc>
              <a:spcBef>
                <a:spcPts val="500"/>
              </a:spcBef>
              <a:buFont typeface="Arial" panose="020B0604020202020204" pitchFamily="34" charset="0"/>
              <a:buNone/>
              <a:defRPr sz="2400" b="1" kern="1200">
                <a:solidFill>
                  <a:schemeClr val="tx1"/>
                </a:solidFill>
                <a:latin typeface="+mn-lt"/>
                <a:ea typeface="+mn-ea"/>
                <a:cs typeface="+mn-cs"/>
              </a:defRPr>
            </a:lvl2pPr>
            <a:lvl3pPr marL="1087610" indent="0" algn="l" defTabSz="914400" rtl="0" eaLnBrk="1" latinLnBrk="0" hangingPunct="1">
              <a:lnSpc>
                <a:spcPct val="90000"/>
              </a:lnSpc>
              <a:spcBef>
                <a:spcPts val="500"/>
              </a:spcBef>
              <a:buFont typeface="Arial" panose="020B0604020202020204" pitchFamily="34" charset="0"/>
              <a:buNone/>
              <a:defRPr sz="2100" b="1" kern="1200">
                <a:solidFill>
                  <a:schemeClr val="tx1"/>
                </a:solidFill>
                <a:latin typeface="+mn-lt"/>
                <a:ea typeface="+mn-ea"/>
                <a:cs typeface="+mn-cs"/>
              </a:defRPr>
            </a:lvl3pPr>
            <a:lvl4pPr marL="1631416" indent="0" algn="l" defTabSz="914400" rtl="0" eaLnBrk="1" latinLnBrk="0" hangingPunct="1">
              <a:lnSpc>
                <a:spcPct val="90000"/>
              </a:lnSpc>
              <a:spcBef>
                <a:spcPts val="500"/>
              </a:spcBef>
              <a:buFont typeface="Arial" panose="020B0604020202020204" pitchFamily="34" charset="0"/>
              <a:buNone/>
              <a:defRPr sz="1875" b="1" kern="1200">
                <a:solidFill>
                  <a:schemeClr val="tx1"/>
                </a:solidFill>
                <a:latin typeface="+mn-lt"/>
                <a:ea typeface="+mn-ea"/>
                <a:cs typeface="+mn-cs"/>
              </a:defRPr>
            </a:lvl4pPr>
            <a:lvl5pPr marL="2175223" indent="0" algn="l" defTabSz="914400" rtl="0" eaLnBrk="1" latinLnBrk="0" hangingPunct="1">
              <a:lnSpc>
                <a:spcPct val="90000"/>
              </a:lnSpc>
              <a:spcBef>
                <a:spcPts val="500"/>
              </a:spcBef>
              <a:buFont typeface="Arial" panose="020B0604020202020204" pitchFamily="34" charset="0"/>
              <a:buNone/>
              <a:defRPr sz="1875" b="1" kern="1200">
                <a:solidFill>
                  <a:schemeClr val="tx1"/>
                </a:solidFill>
                <a:latin typeface="+mn-lt"/>
                <a:ea typeface="+mn-ea"/>
                <a:cs typeface="+mn-cs"/>
              </a:defRPr>
            </a:lvl5pPr>
            <a:lvl6pPr marL="2719027" indent="0" algn="l" defTabSz="914400" rtl="0" eaLnBrk="1" latinLnBrk="0" hangingPunct="1">
              <a:lnSpc>
                <a:spcPct val="90000"/>
              </a:lnSpc>
              <a:spcBef>
                <a:spcPts val="500"/>
              </a:spcBef>
              <a:buFont typeface="Arial" panose="020B0604020202020204" pitchFamily="34" charset="0"/>
              <a:buNone/>
              <a:defRPr sz="1875" b="1" kern="1200">
                <a:solidFill>
                  <a:schemeClr val="tx1"/>
                </a:solidFill>
                <a:latin typeface="+mn-lt"/>
                <a:ea typeface="+mn-ea"/>
                <a:cs typeface="+mn-cs"/>
              </a:defRPr>
            </a:lvl6pPr>
            <a:lvl7pPr marL="3262832" indent="0" algn="l" defTabSz="914400" rtl="0" eaLnBrk="1" latinLnBrk="0" hangingPunct="1">
              <a:lnSpc>
                <a:spcPct val="90000"/>
              </a:lnSpc>
              <a:spcBef>
                <a:spcPts val="500"/>
              </a:spcBef>
              <a:buFont typeface="Arial" panose="020B0604020202020204" pitchFamily="34" charset="0"/>
              <a:buNone/>
              <a:defRPr sz="1875" b="1" kern="1200">
                <a:solidFill>
                  <a:schemeClr val="tx1"/>
                </a:solidFill>
                <a:latin typeface="+mn-lt"/>
                <a:ea typeface="+mn-ea"/>
                <a:cs typeface="+mn-cs"/>
              </a:defRPr>
            </a:lvl7pPr>
            <a:lvl8pPr marL="3806640" indent="0" algn="l" defTabSz="914400" rtl="0" eaLnBrk="1" latinLnBrk="0" hangingPunct="1">
              <a:lnSpc>
                <a:spcPct val="90000"/>
              </a:lnSpc>
              <a:spcBef>
                <a:spcPts val="500"/>
              </a:spcBef>
              <a:buFont typeface="Arial" panose="020B0604020202020204" pitchFamily="34" charset="0"/>
              <a:buNone/>
              <a:defRPr sz="1875" b="1" kern="1200">
                <a:solidFill>
                  <a:schemeClr val="tx1"/>
                </a:solidFill>
                <a:latin typeface="+mn-lt"/>
                <a:ea typeface="+mn-ea"/>
                <a:cs typeface="+mn-cs"/>
              </a:defRPr>
            </a:lvl8pPr>
            <a:lvl9pPr marL="4350442" indent="0" algn="l" defTabSz="914400" rtl="0" eaLnBrk="1" latinLnBrk="0" hangingPunct="1">
              <a:lnSpc>
                <a:spcPct val="90000"/>
              </a:lnSpc>
              <a:spcBef>
                <a:spcPts val="500"/>
              </a:spcBef>
              <a:buFont typeface="Arial" panose="020B0604020202020204" pitchFamily="34" charset="0"/>
              <a:buNone/>
              <a:defRPr sz="1875" b="1" kern="1200">
                <a:solidFill>
                  <a:schemeClr val="tx1"/>
                </a:solidFill>
                <a:latin typeface="+mn-lt"/>
                <a:ea typeface="+mn-ea"/>
                <a:cs typeface="+mn-cs"/>
              </a:defRPr>
            </a:lvl9pPr>
          </a:lstStyle>
          <a:p>
            <a:r>
              <a:rPr lang="en-US" dirty="0" smtClean="0"/>
              <a:t>Wendel Pinheiro Alves</a:t>
            </a:r>
            <a:endParaRPr lang="en-US" dirty="0"/>
          </a:p>
        </p:txBody>
      </p:sp>
      <p:sp>
        <p:nvSpPr>
          <p:cNvPr id="8" name="Text Placeholder 11"/>
          <p:cNvSpPr txBox="1">
            <a:spLocks/>
          </p:cNvSpPr>
          <p:nvPr/>
        </p:nvSpPr>
        <p:spPr>
          <a:xfrm>
            <a:off x="8747706" y="3534946"/>
            <a:ext cx="4580093" cy="53335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700" dirty="0">
                <a:solidFill>
                  <a:srgbClr val="FFFFFF"/>
                </a:solidFill>
                <a:latin typeface="Arial Narrow"/>
                <a:cs typeface="Arial Narrow"/>
              </a:rPr>
              <a:t>Obrigado ;) </a:t>
            </a:r>
          </a:p>
        </p:txBody>
      </p:sp>
    </p:spTree>
    <p:extLst>
      <p:ext uri="{BB962C8B-B14F-4D97-AF65-F5344CB8AC3E}">
        <p14:creationId xmlns:p14="http://schemas.microsoft.com/office/powerpoint/2010/main" val="6305133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cone-02.png"/>
          <p:cNvPicPr>
            <a:picLocks noChangeAspect="1"/>
          </p:cNvPicPr>
          <p:nvPr/>
        </p:nvPicPr>
        <p:blipFill>
          <a:blip r:embed="rId2"/>
          <a:stretch>
            <a:fillRect/>
          </a:stretch>
        </p:blipFill>
        <p:spPr>
          <a:xfrm>
            <a:off x="6069807" y="2027648"/>
            <a:ext cx="1001302" cy="1001302"/>
          </a:xfrm>
          <a:prstGeom prst="rect">
            <a:avLst/>
          </a:prstGeom>
        </p:spPr>
      </p:pic>
      <p:sp>
        <p:nvSpPr>
          <p:cNvPr id="7" name="TextBox 5"/>
          <p:cNvSpPr txBox="1">
            <a:spLocks noChangeArrowheads="1"/>
          </p:cNvSpPr>
          <p:nvPr/>
        </p:nvSpPr>
        <p:spPr bwMode="auto">
          <a:xfrm>
            <a:off x="6096000" y="3429000"/>
            <a:ext cx="6093619" cy="577081"/>
          </a:xfrm>
          <a:prstGeom prst="rect">
            <a:avLst/>
          </a:prstGeom>
          <a:noFill/>
          <a:ln w="9525">
            <a:noFill/>
            <a:miter lim="800000"/>
            <a:headEnd/>
            <a:tailEnd/>
          </a:ln>
        </p:spPr>
        <p:txBody>
          <a:bodyPr>
            <a:spAutoFit/>
          </a:bodyPr>
          <a:lstStyle/>
          <a:p>
            <a:r>
              <a:rPr lang="en-US" sz="3150" dirty="0" smtClean="0">
                <a:solidFill>
                  <a:schemeClr val="bg1"/>
                </a:solidFill>
                <a:latin typeface="Arial Narrow"/>
                <a:cs typeface="Arial Narrow"/>
              </a:rPr>
              <a:t>PARAMETRIZAÇÃO</a:t>
            </a:r>
            <a:endParaRPr lang="en-US" sz="3150" dirty="0">
              <a:solidFill>
                <a:schemeClr val="bg1"/>
              </a:solidFill>
              <a:latin typeface="Arial Narrow"/>
              <a:cs typeface="Arial Narrow"/>
            </a:endParaRPr>
          </a:p>
        </p:txBody>
      </p:sp>
    </p:spTree>
    <p:extLst>
      <p:ext uri="{BB962C8B-B14F-4D97-AF65-F5344CB8AC3E}">
        <p14:creationId xmlns:p14="http://schemas.microsoft.com/office/powerpoint/2010/main" val="21581997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7" name="TextBox 18"/>
          <p:cNvSpPr txBox="1">
            <a:spLocks noChangeArrowheads="1"/>
          </p:cNvSpPr>
          <p:nvPr/>
        </p:nvSpPr>
        <p:spPr bwMode="auto">
          <a:xfrm>
            <a:off x="266137" y="1989535"/>
            <a:ext cx="11284536" cy="4431983"/>
          </a:xfrm>
          <a:prstGeom prst="rect">
            <a:avLst/>
          </a:prstGeom>
          <a:noFill/>
          <a:ln w="9525">
            <a:noFill/>
            <a:miter lim="800000"/>
            <a:headEnd/>
            <a:tailEnd/>
          </a:ln>
        </p:spPr>
        <p:txBody>
          <a:bodyPr wrap="square" numCol="2">
            <a:spAutoFit/>
          </a:bodyPr>
          <a:lstStyle/>
          <a:p>
            <a:pPr marL="285750" indent="-285750">
              <a:buFont typeface="Arial" panose="020B0604020202020204" pitchFamily="34" charset="0"/>
              <a:buChar char="•"/>
            </a:pPr>
            <a:r>
              <a:rPr lang="en-US" dirty="0" smtClean="0">
                <a:solidFill>
                  <a:srgbClr val="4A5C61"/>
                </a:solidFill>
                <a:latin typeface="Arial Narrow"/>
                <a:cs typeface="Arial Narrow"/>
              </a:rPr>
              <a:t>Campo </a:t>
            </a:r>
            <a:r>
              <a:rPr lang="en-US" dirty="0" err="1" smtClean="0">
                <a:solidFill>
                  <a:srgbClr val="4A5C61"/>
                </a:solidFill>
                <a:latin typeface="Arial Narrow"/>
                <a:cs typeface="Arial Narrow"/>
              </a:rPr>
              <a:t>tipo</a:t>
            </a:r>
            <a:r>
              <a:rPr lang="en-US" dirty="0" smtClean="0">
                <a:solidFill>
                  <a:srgbClr val="4A5C61"/>
                </a:solidFill>
                <a:latin typeface="Arial Narrow"/>
                <a:cs typeface="Arial Narrow"/>
              </a:rPr>
              <a:t> de </a:t>
            </a:r>
            <a:r>
              <a:rPr lang="en-US" dirty="0" err="1" smtClean="0">
                <a:solidFill>
                  <a:srgbClr val="4A5C61"/>
                </a:solidFill>
                <a:latin typeface="Arial Narrow"/>
                <a:cs typeface="Arial Narrow"/>
              </a:rPr>
              <a:t>funcionário</a:t>
            </a:r>
            <a:endParaRPr lang="en-US"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Informações</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Contratuais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Registro</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a:t>
            </a:r>
            <a:r>
              <a:rPr lang="en-US" sz="1650" dirty="0" err="1" smtClean="0">
                <a:solidFill>
                  <a:srgbClr val="4A5C61"/>
                </a:solidFill>
                <a:latin typeface="Arial Narrow"/>
                <a:cs typeface="Arial Narrow"/>
              </a:rPr>
              <a:t>vínculo</a:t>
            </a:r>
            <a:r>
              <a:rPr lang="en-US" sz="1650" dirty="0" smtClean="0">
                <a:solidFill>
                  <a:srgbClr val="4A5C61"/>
                </a:solidFill>
                <a:latin typeface="Arial Narrow"/>
                <a:cs typeface="Arial Narrow"/>
              </a:rPr>
              <a:t> RAIS</a:t>
            </a: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Rotinas</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Anuais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Mensais</a:t>
            </a:r>
            <a:r>
              <a:rPr lang="en-US" sz="1650" dirty="0" smtClean="0">
                <a:solidFill>
                  <a:srgbClr val="4A5C61"/>
                </a:solidFill>
                <a:latin typeface="Arial Narrow"/>
                <a:cs typeface="Arial Narrow"/>
              </a:rPr>
              <a:t> -&gt; RAIS</a:t>
            </a: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a:t>
            </a:r>
            <a:r>
              <a:rPr lang="en-US" sz="1650" dirty="0" err="1" smtClean="0">
                <a:solidFill>
                  <a:srgbClr val="4A5C61"/>
                </a:solidFill>
                <a:latin typeface="Arial Narrow"/>
                <a:cs typeface="Arial Narrow"/>
              </a:rPr>
              <a:t>Código</a:t>
            </a:r>
            <a:r>
              <a:rPr lang="en-US" sz="1650" dirty="0" smtClean="0">
                <a:solidFill>
                  <a:srgbClr val="4A5C61"/>
                </a:solidFill>
                <a:latin typeface="Arial Narrow"/>
                <a:cs typeface="Arial Narrow"/>
              </a:rPr>
              <a:t> da </a:t>
            </a:r>
            <a:r>
              <a:rPr lang="en-US" sz="1650" dirty="0" err="1" smtClean="0">
                <a:solidFill>
                  <a:srgbClr val="4A5C61"/>
                </a:solidFill>
                <a:latin typeface="Arial Narrow"/>
                <a:cs typeface="Arial Narrow"/>
              </a:rPr>
              <a:t>Categoria</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a:solidFill>
                  <a:srgbClr val="4A5C61"/>
                </a:solidFill>
                <a:latin typeface="Arial Narrow"/>
                <a:cs typeface="Arial Narrow"/>
              </a:rPr>
              <a:t>Rotinas</a:t>
            </a:r>
            <a:r>
              <a:rPr lang="en-US" sz="1650" dirty="0">
                <a:solidFill>
                  <a:srgbClr val="4A5C61"/>
                </a:solidFill>
                <a:latin typeface="Arial Narrow"/>
                <a:cs typeface="Arial Narrow"/>
              </a:rPr>
              <a:t> </a:t>
            </a:r>
            <a:r>
              <a:rPr lang="en-US" sz="1650" dirty="0" err="1">
                <a:solidFill>
                  <a:srgbClr val="4A5C61"/>
                </a:solidFill>
                <a:latin typeface="Arial Narrow"/>
                <a:cs typeface="Arial Narrow"/>
              </a:rPr>
              <a:t>Anuais</a:t>
            </a:r>
            <a:r>
              <a:rPr lang="en-US" sz="1650" dirty="0">
                <a:solidFill>
                  <a:srgbClr val="4A5C61"/>
                </a:solidFill>
                <a:latin typeface="Arial Narrow"/>
                <a:cs typeface="Arial Narrow"/>
              </a:rPr>
              <a:t> </a:t>
            </a:r>
            <a:r>
              <a:rPr lang="en-US" sz="1650" dirty="0" smtClean="0">
                <a:solidFill>
                  <a:srgbClr val="4A5C61"/>
                </a:solidFill>
                <a:latin typeface="Arial Narrow"/>
                <a:cs typeface="Arial Narrow"/>
              </a:rPr>
              <a:t>-&gt; </a:t>
            </a:r>
            <a:r>
              <a:rPr lang="en-US" sz="1650" dirty="0" err="1" smtClean="0">
                <a:solidFill>
                  <a:srgbClr val="4A5C61"/>
                </a:solidFill>
                <a:latin typeface="Arial Narrow"/>
                <a:cs typeface="Arial Narrow"/>
              </a:rPr>
              <a:t>Mensais</a:t>
            </a:r>
            <a:r>
              <a:rPr lang="en-US" sz="1650" dirty="0" smtClean="0">
                <a:solidFill>
                  <a:srgbClr val="4A5C61"/>
                </a:solidFill>
                <a:latin typeface="Arial Narrow"/>
                <a:cs typeface="Arial Narrow"/>
              </a:rPr>
              <a:t> -&gt; FGTS / SEFIP</a:t>
            </a: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CPF</a:t>
            </a: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Informações</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Pessoais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Documentação</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a:t>
            </a:r>
            <a:r>
              <a:rPr lang="en-US" sz="1650" dirty="0" err="1" smtClean="0">
                <a:solidFill>
                  <a:srgbClr val="4A5C61"/>
                </a:solidFill>
                <a:latin typeface="Arial Narrow"/>
                <a:cs typeface="Arial Narrow"/>
              </a:rPr>
              <a:t>Tipo</a:t>
            </a:r>
            <a:r>
              <a:rPr lang="en-US" sz="1650" dirty="0" smtClean="0">
                <a:solidFill>
                  <a:srgbClr val="4A5C61"/>
                </a:solidFill>
                <a:latin typeface="Arial Narrow"/>
                <a:cs typeface="Arial Narrow"/>
              </a:rPr>
              <a:t> de </a:t>
            </a:r>
            <a:r>
              <a:rPr lang="en-US" sz="1650" dirty="0" err="1" smtClean="0">
                <a:solidFill>
                  <a:srgbClr val="4A5C61"/>
                </a:solidFill>
                <a:latin typeface="Arial Narrow"/>
                <a:cs typeface="Arial Narrow"/>
              </a:rPr>
              <a:t>Admissão</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a:solidFill>
                  <a:srgbClr val="4A5C61"/>
                </a:solidFill>
                <a:latin typeface="Arial Narrow"/>
                <a:cs typeface="Arial Narrow"/>
              </a:rPr>
              <a:t>Guia</a:t>
            </a:r>
            <a:r>
              <a:rPr lang="en-US" sz="1650" dirty="0">
                <a:solidFill>
                  <a:srgbClr val="4A5C61"/>
                </a:solidFill>
                <a:latin typeface="Arial Narrow"/>
                <a:cs typeface="Arial Narrow"/>
              </a:rPr>
              <a:t> </a:t>
            </a:r>
            <a:r>
              <a:rPr lang="en-US" sz="1650" dirty="0" err="1">
                <a:solidFill>
                  <a:srgbClr val="4A5C61"/>
                </a:solidFill>
                <a:latin typeface="Arial Narrow"/>
                <a:cs typeface="Arial Narrow"/>
              </a:rPr>
              <a:t>Informações</a:t>
            </a:r>
            <a:r>
              <a:rPr lang="en-US" sz="1650" dirty="0">
                <a:solidFill>
                  <a:srgbClr val="4A5C61"/>
                </a:solidFill>
                <a:latin typeface="Arial Narrow"/>
                <a:cs typeface="Arial Narrow"/>
              </a:rPr>
              <a:t> </a:t>
            </a:r>
            <a:r>
              <a:rPr lang="en-US" sz="1650" dirty="0" err="1">
                <a:solidFill>
                  <a:srgbClr val="4A5C61"/>
                </a:solidFill>
                <a:latin typeface="Arial Narrow"/>
                <a:cs typeface="Arial Narrow"/>
              </a:rPr>
              <a:t>Contratuais</a:t>
            </a:r>
            <a:r>
              <a:rPr lang="en-US" sz="1650" dirty="0">
                <a:solidFill>
                  <a:srgbClr val="4A5C61"/>
                </a:solidFill>
                <a:latin typeface="Arial Narrow"/>
                <a:cs typeface="Arial Narrow"/>
              </a:rPr>
              <a:t> </a:t>
            </a:r>
            <a:r>
              <a:rPr lang="en-US" sz="1650" dirty="0" smtClean="0">
                <a:solidFill>
                  <a:srgbClr val="4A5C61"/>
                </a:solidFill>
                <a:latin typeface="Arial Narrow"/>
                <a:cs typeface="Arial Narrow"/>
              </a:rPr>
              <a:t>-&gt; </a:t>
            </a:r>
            <a:r>
              <a:rPr lang="en-US" sz="1650" dirty="0" err="1" smtClean="0">
                <a:solidFill>
                  <a:srgbClr val="4A5C61"/>
                </a:solidFill>
                <a:latin typeface="Arial Narrow"/>
                <a:cs typeface="Arial Narrow"/>
              </a:rPr>
              <a:t>Registro</a:t>
            </a:r>
            <a:endParaRPr lang="en-US" sz="1650" dirty="0">
              <a:solidFill>
                <a:srgbClr val="4A5C61"/>
              </a:solidFill>
              <a:latin typeface="Arial Narrow"/>
              <a:cs typeface="Arial Narrow"/>
            </a:endParaRP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a:t>
            </a:r>
            <a:r>
              <a:rPr lang="en-US" sz="1650" dirty="0" err="1" smtClean="0">
                <a:solidFill>
                  <a:srgbClr val="4A5C61"/>
                </a:solidFill>
                <a:latin typeface="Arial Narrow"/>
                <a:cs typeface="Arial Narrow"/>
              </a:rPr>
              <a:t>Seção</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Alocações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Seção</a:t>
            </a:r>
            <a:endParaRPr lang="en-US" sz="1650" dirty="0" smtClean="0">
              <a:solidFill>
                <a:srgbClr val="4A5C61"/>
              </a:solidFill>
              <a:latin typeface="Arial Narrow"/>
              <a:cs typeface="Arial Narrow"/>
            </a:endParaRPr>
          </a:p>
          <a:p>
            <a:pPr marL="285750" indent="-285750">
              <a:buFont typeface="Arial" panose="020B0604020202020204" pitchFamily="34" charset="0"/>
              <a:buChar char="•"/>
            </a:pPr>
            <a:r>
              <a:rPr lang="en-US" sz="1650" dirty="0" err="1" smtClean="0">
                <a:solidFill>
                  <a:srgbClr val="4A5C61"/>
                </a:solidFill>
                <a:latin typeface="Arial Narrow"/>
                <a:cs typeface="Arial Narrow"/>
              </a:rPr>
              <a:t>Parâmetro</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Deduz</a:t>
            </a:r>
            <a:r>
              <a:rPr lang="en-US" sz="1650" dirty="0" smtClean="0">
                <a:solidFill>
                  <a:srgbClr val="4A5C61"/>
                </a:solidFill>
                <a:latin typeface="Arial Narrow"/>
                <a:cs typeface="Arial Narrow"/>
              </a:rPr>
              <a:t> IRRF se </a:t>
            </a:r>
            <a:r>
              <a:rPr lang="en-US" sz="1650" dirty="0" err="1" smtClean="0">
                <a:solidFill>
                  <a:srgbClr val="4A5C61"/>
                </a:solidFill>
                <a:latin typeface="Arial Narrow"/>
                <a:cs typeface="Arial Narrow"/>
              </a:rPr>
              <a:t>maior</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que</a:t>
            </a:r>
            <a:r>
              <a:rPr lang="en-US" sz="1650" dirty="0" smtClean="0">
                <a:solidFill>
                  <a:srgbClr val="4A5C61"/>
                </a:solidFill>
                <a:latin typeface="Arial Narrow"/>
                <a:cs typeface="Arial Narrow"/>
              </a:rPr>
              <a:t> 65 </a:t>
            </a:r>
            <a:r>
              <a:rPr lang="en-US" sz="1650" dirty="0" err="1" smtClean="0">
                <a:solidFill>
                  <a:srgbClr val="4A5C61"/>
                </a:solidFill>
                <a:latin typeface="Arial Narrow"/>
                <a:cs typeface="Arial Narrow"/>
              </a:rPr>
              <a:t>anos</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Informações</a:t>
            </a:r>
            <a:r>
              <a:rPr lang="en-US" sz="1650" dirty="0" smtClean="0">
                <a:solidFill>
                  <a:srgbClr val="4A5C61"/>
                </a:solidFill>
                <a:latin typeface="Arial Narrow"/>
                <a:cs typeface="Arial Narrow"/>
              </a:rPr>
              <a:t> para </a:t>
            </a:r>
            <a:r>
              <a:rPr lang="en-US" sz="1650" dirty="0" err="1" smtClean="0">
                <a:solidFill>
                  <a:srgbClr val="4A5C61"/>
                </a:solidFill>
                <a:latin typeface="Arial Narrow"/>
                <a:cs typeface="Arial Narrow"/>
              </a:rPr>
              <a:t>cálculo</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Parâmetros</a:t>
            </a:r>
            <a:endParaRPr lang="en-US" sz="1650" dirty="0">
              <a:solidFill>
                <a:srgbClr val="4A5C61"/>
              </a:solidFill>
              <a:latin typeface="Arial Narrow"/>
              <a:cs typeface="Arial Narrow"/>
            </a:endParaRPr>
          </a:p>
          <a:p>
            <a:pPr marL="742950" lvl="1" indent="-285750">
              <a:buFont typeface="Arial" panose="020B0604020202020204" pitchFamily="34" charset="0"/>
              <a:buChar char="•"/>
            </a:pPr>
            <a:endParaRPr lang="en-US" sz="1650" dirty="0" smtClean="0">
              <a:solidFill>
                <a:srgbClr val="4A5C61"/>
              </a:solidFill>
              <a:latin typeface="Arial Narrow"/>
              <a:cs typeface="Arial Narrow"/>
            </a:endParaRPr>
          </a:p>
          <a:p>
            <a:pPr marL="285750" indent="-285750">
              <a:buFont typeface="Arial" panose="020B0604020202020204" pitchFamily="34" charset="0"/>
              <a:buChar char="•"/>
            </a:pPr>
            <a:r>
              <a:rPr lang="en-US" sz="1650" dirty="0" err="1" smtClean="0">
                <a:solidFill>
                  <a:srgbClr val="4A5C61"/>
                </a:solidFill>
                <a:latin typeface="Arial Narrow"/>
                <a:cs typeface="Arial Narrow"/>
              </a:rPr>
              <a:t>Dependentes</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Dependentes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pensionistas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Dependentes</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err="1" smtClean="0">
                <a:solidFill>
                  <a:srgbClr val="4A5C61"/>
                </a:solidFill>
                <a:latin typeface="Arial Narrow"/>
                <a:cs typeface="Arial Narrow"/>
              </a:rPr>
              <a:t>Histórico</a:t>
            </a:r>
            <a:r>
              <a:rPr lang="en-US" sz="1650" dirty="0" smtClean="0">
                <a:solidFill>
                  <a:srgbClr val="4A5C61"/>
                </a:solidFill>
                <a:latin typeface="Arial Narrow"/>
                <a:cs typeface="Arial Narrow"/>
              </a:rPr>
              <a:t> de </a:t>
            </a:r>
            <a:r>
              <a:rPr lang="en-US" sz="1650" dirty="0" err="1" smtClean="0">
                <a:solidFill>
                  <a:srgbClr val="4A5C61"/>
                </a:solidFill>
                <a:latin typeface="Arial Narrow"/>
                <a:cs typeface="Arial Narrow"/>
              </a:rPr>
              <a:t>Assistência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Saúde</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pt-BR" sz="1650" dirty="0" smtClean="0">
                <a:solidFill>
                  <a:srgbClr val="4A5C61"/>
                </a:solidFill>
                <a:latin typeface="Arial Narrow"/>
                <a:cs typeface="Arial Narrow"/>
              </a:rPr>
              <a:t>Guia </a:t>
            </a:r>
            <a:r>
              <a:rPr lang="pt-BR" sz="1650" dirty="0">
                <a:solidFill>
                  <a:srgbClr val="4A5C61"/>
                </a:solidFill>
                <a:latin typeface="Arial Narrow"/>
                <a:cs typeface="Arial Narrow"/>
              </a:rPr>
              <a:t>Históricos </a:t>
            </a:r>
            <a:r>
              <a:rPr lang="pt-BR" sz="1650" dirty="0" smtClean="0">
                <a:solidFill>
                  <a:srgbClr val="4A5C61"/>
                </a:solidFill>
                <a:latin typeface="Arial Narrow"/>
                <a:cs typeface="Arial Narrow"/>
              </a:rPr>
              <a:t>-&gt; </a:t>
            </a:r>
            <a:r>
              <a:rPr lang="pt-BR" sz="1650" dirty="0">
                <a:solidFill>
                  <a:srgbClr val="4A5C61"/>
                </a:solidFill>
                <a:latin typeface="Arial Narrow"/>
                <a:cs typeface="Arial Narrow"/>
              </a:rPr>
              <a:t>Históricos </a:t>
            </a:r>
            <a:r>
              <a:rPr lang="pt-BR" sz="1650" dirty="0" smtClean="0">
                <a:solidFill>
                  <a:srgbClr val="4A5C61"/>
                </a:solidFill>
                <a:latin typeface="Arial Narrow"/>
                <a:cs typeface="Arial Narrow"/>
              </a:rPr>
              <a:t>-&gt;  aba inferior </a:t>
            </a:r>
            <a:r>
              <a:rPr lang="pt-BR" sz="1650" dirty="0">
                <a:solidFill>
                  <a:srgbClr val="4A5C61"/>
                </a:solidFill>
                <a:latin typeface="Arial Narrow"/>
                <a:cs typeface="Arial Narrow"/>
              </a:rPr>
              <a:t>Histórico de Assistência Saúde</a:t>
            </a:r>
            <a:endParaRPr lang="en-US" sz="1650" dirty="0" smtClean="0">
              <a:solidFill>
                <a:srgbClr val="4A5C61"/>
              </a:solidFill>
              <a:latin typeface="Arial Narrow"/>
              <a:cs typeface="Arial Narrow"/>
            </a:endParaRPr>
          </a:p>
        </p:txBody>
      </p:sp>
      <p:sp>
        <p:nvSpPr>
          <p:cNvPr id="12" name="CaixaDeTexto 11"/>
          <p:cNvSpPr txBox="1"/>
          <p:nvPr/>
        </p:nvSpPr>
        <p:spPr>
          <a:xfrm>
            <a:off x="5623316" y="855063"/>
            <a:ext cx="5913120" cy="5663089"/>
          </a:xfrm>
          <a:prstGeom prst="rect">
            <a:avLst/>
          </a:prstGeom>
          <a:solidFill>
            <a:schemeClr val="bg1"/>
          </a:solidFill>
          <a:ln w="28575">
            <a:solidFill>
              <a:srgbClr val="FF0000"/>
            </a:solidFill>
          </a:ln>
        </p:spPr>
        <p:txBody>
          <a:bodyPr wrap="square" rtlCol="0">
            <a:spAutoFit/>
          </a:bodyPr>
          <a:lstStyle/>
          <a:p>
            <a:r>
              <a:rPr lang="pt-BR" sz="1650" b="1" dirty="0">
                <a:latin typeface="Arial Narrow" panose="020B0606020202030204" pitchFamily="34" charset="0"/>
              </a:rPr>
              <a:t>Código de Receita: 0561</a:t>
            </a:r>
            <a:r>
              <a:rPr lang="pt-BR" sz="1650" dirty="0">
                <a:latin typeface="Arial Narrow" panose="020B0606020202030204" pitchFamily="34" charset="0"/>
              </a:rPr>
              <a:t> = Identificará os funcionários com “Rendimento trabalho assalariado”;</a:t>
            </a:r>
          </a:p>
          <a:p>
            <a:r>
              <a:rPr lang="pt-BR" sz="1650" b="1" dirty="0">
                <a:latin typeface="Arial Narrow" panose="020B0606020202030204" pitchFamily="34" charset="0"/>
              </a:rPr>
              <a:t>Código de Receita: 0588</a:t>
            </a:r>
            <a:r>
              <a:rPr lang="pt-BR" sz="1650" dirty="0">
                <a:latin typeface="Arial Narrow" panose="020B0606020202030204" pitchFamily="34" charset="0"/>
              </a:rPr>
              <a:t> = Identificará os funcionários com “Rendimentos do trabalho sem vinculo empregatício”.</a:t>
            </a:r>
          </a:p>
          <a:p>
            <a:r>
              <a:rPr lang="pt-BR" sz="1650" b="1" dirty="0">
                <a:latin typeface="Arial Narrow" panose="020B0606020202030204" pitchFamily="34" charset="0"/>
              </a:rPr>
              <a:t>Código de Receita: 3533</a:t>
            </a:r>
            <a:r>
              <a:rPr lang="pt-BR" sz="1650" dirty="0">
                <a:latin typeface="Arial Narrow" panose="020B0606020202030204" pitchFamily="34" charset="0"/>
              </a:rPr>
              <a:t> = Identificará os funcionários com “Proventos de Aposentadoria, Reserva, Reforma ou Pensão Pagos por Previdência Pública”.</a:t>
            </a:r>
          </a:p>
          <a:p>
            <a:r>
              <a:rPr lang="pt-BR" sz="1650" b="1" dirty="0">
                <a:latin typeface="Arial Narrow" panose="020B0606020202030204" pitchFamily="34" charset="0"/>
              </a:rPr>
              <a:t>Código de Receita: 3562 = </a:t>
            </a:r>
            <a:r>
              <a:rPr lang="pt-BR" sz="1650" dirty="0">
                <a:latin typeface="Arial Narrow" panose="020B0606020202030204" pitchFamily="34" charset="0"/>
              </a:rPr>
              <a:t>Código criado para declaração dos rendimentos referente a PLR (Participação nos Lucros ou Resultados). </a:t>
            </a:r>
          </a:p>
          <a:p>
            <a:r>
              <a:rPr lang="pt-BR" sz="1650" b="1" dirty="0">
                <a:latin typeface="Arial Narrow" panose="020B0606020202030204" pitchFamily="34" charset="0"/>
              </a:rPr>
              <a:t>Código de Receita: 1889 = </a:t>
            </a:r>
            <a:r>
              <a:rPr lang="pt-BR" sz="1650" dirty="0">
                <a:latin typeface="Arial Narrow" panose="020B0606020202030204" pitchFamily="34" charset="0"/>
              </a:rPr>
              <a:t>Código criado para declaração dos Rendimentos Recebidos Acumuladamente</a:t>
            </a:r>
            <a:r>
              <a:rPr lang="pt-BR" sz="1650" dirty="0" smtClean="0">
                <a:latin typeface="Arial Narrow" panose="020B0606020202030204" pitchFamily="34" charset="0"/>
              </a:rPr>
              <a:t>.</a:t>
            </a:r>
            <a:endParaRPr lang="pt-BR" sz="1650" dirty="0">
              <a:latin typeface="Arial Narrow" panose="020B0606020202030204" pitchFamily="34" charset="0"/>
            </a:endParaRPr>
          </a:p>
          <a:p>
            <a:r>
              <a:rPr lang="pt-BR" sz="1600" dirty="0"/>
              <a:t/>
            </a:r>
            <a:br>
              <a:rPr lang="pt-BR" sz="1600" dirty="0"/>
            </a:br>
            <a:r>
              <a:rPr lang="pt-BR" sz="1650" dirty="0" smtClean="0">
                <a:solidFill>
                  <a:srgbClr val="4A5C61"/>
                </a:solidFill>
                <a:latin typeface="Arial Narrow"/>
                <a:cs typeface="Arial Narrow"/>
              </a:rPr>
              <a:t>O </a:t>
            </a:r>
            <a:r>
              <a:rPr lang="pt-BR" sz="1650" dirty="0">
                <a:solidFill>
                  <a:srgbClr val="4A5C61"/>
                </a:solidFill>
                <a:latin typeface="Arial Narrow"/>
                <a:cs typeface="Arial Narrow"/>
              </a:rPr>
              <a:t>funcionário será identificado com o código de Receita</a:t>
            </a:r>
            <a:r>
              <a:rPr lang="pt-BR" sz="1600" dirty="0"/>
              <a:t> </a:t>
            </a:r>
            <a:r>
              <a:rPr lang="pt-BR" sz="1650" b="1" dirty="0">
                <a:solidFill>
                  <a:srgbClr val="4A5C61"/>
                </a:solidFill>
                <a:latin typeface="Arial Narrow"/>
                <a:cs typeface="Arial Narrow"/>
              </a:rPr>
              <a:t>0588</a:t>
            </a:r>
            <a:r>
              <a:rPr lang="pt-BR" sz="1600" b="1" dirty="0"/>
              <a:t> </a:t>
            </a:r>
            <a:r>
              <a:rPr lang="pt-BR" sz="1650" dirty="0">
                <a:solidFill>
                  <a:srgbClr val="4A5C61"/>
                </a:solidFill>
                <a:latin typeface="Arial Narrow"/>
                <a:cs typeface="Arial Narrow"/>
              </a:rPr>
              <a:t>quando:</a:t>
            </a:r>
          </a:p>
          <a:p>
            <a:r>
              <a:rPr lang="pt-BR" sz="1650" b="1" dirty="0">
                <a:solidFill>
                  <a:srgbClr val="4A5C61"/>
                </a:solidFill>
                <a:latin typeface="Arial Narrow"/>
                <a:cs typeface="Arial Narrow"/>
              </a:rPr>
              <a:t>Condição 1:</a:t>
            </a:r>
            <a:r>
              <a:rPr lang="pt-BR" sz="1600" b="1" dirty="0"/>
              <a:t> </a:t>
            </a:r>
            <a:r>
              <a:rPr lang="pt-BR" sz="1650" dirty="0">
                <a:solidFill>
                  <a:srgbClr val="4A5C61"/>
                </a:solidFill>
                <a:latin typeface="Arial Narrow"/>
                <a:cs typeface="Arial Narrow"/>
              </a:rPr>
              <a:t>Funcionário for do Tipo</a:t>
            </a:r>
            <a:r>
              <a:rPr lang="pt-BR" sz="1600" dirty="0"/>
              <a:t> </a:t>
            </a:r>
            <a:r>
              <a:rPr lang="pt-BR" sz="1650" b="1" dirty="0">
                <a:solidFill>
                  <a:srgbClr val="4A5C61"/>
                </a:solidFill>
                <a:latin typeface="Arial Narrow"/>
                <a:cs typeface="Arial Narrow"/>
              </a:rPr>
              <a:t>Autônomo</a:t>
            </a:r>
            <a:r>
              <a:rPr lang="pt-BR" sz="1600" b="1" dirty="0"/>
              <a:t> </a:t>
            </a:r>
            <a:r>
              <a:rPr lang="pt-BR" sz="1650" dirty="0">
                <a:solidFill>
                  <a:srgbClr val="4A5C61"/>
                </a:solidFill>
                <a:latin typeface="Arial Narrow"/>
                <a:cs typeface="Arial Narrow"/>
              </a:rPr>
              <a:t>(‘PFUNC.CODTIPO’ = A);</a:t>
            </a:r>
          </a:p>
          <a:p>
            <a:endParaRPr lang="pt-BR" sz="1650" b="1" dirty="0" smtClean="0">
              <a:solidFill>
                <a:srgbClr val="4A5C61"/>
              </a:solidFill>
              <a:latin typeface="Arial Narrow"/>
              <a:cs typeface="Arial Narrow"/>
            </a:endParaRPr>
          </a:p>
          <a:p>
            <a:r>
              <a:rPr lang="pt-BR" sz="1650" b="1" dirty="0" smtClean="0">
                <a:solidFill>
                  <a:srgbClr val="4A5C61"/>
                </a:solidFill>
                <a:latin typeface="Arial Narrow"/>
                <a:cs typeface="Arial Narrow"/>
              </a:rPr>
              <a:t>Condição </a:t>
            </a:r>
            <a:r>
              <a:rPr lang="pt-BR" sz="1650" b="1" dirty="0">
                <a:solidFill>
                  <a:srgbClr val="4A5C61"/>
                </a:solidFill>
                <a:latin typeface="Arial Narrow"/>
                <a:cs typeface="Arial Narrow"/>
              </a:rPr>
              <a:t>2:</a:t>
            </a:r>
            <a:r>
              <a:rPr lang="pt-BR" sz="1600" dirty="0"/>
              <a:t> </a:t>
            </a:r>
            <a:r>
              <a:rPr lang="pt-BR" sz="1650" dirty="0">
                <a:solidFill>
                  <a:srgbClr val="4A5C61"/>
                </a:solidFill>
                <a:latin typeface="Arial Narrow"/>
                <a:cs typeface="Arial Narrow"/>
              </a:rPr>
              <a:t>Funcionário for do tipo</a:t>
            </a:r>
            <a:r>
              <a:rPr lang="pt-BR" sz="1600" dirty="0"/>
              <a:t> </a:t>
            </a:r>
            <a:r>
              <a:rPr lang="pt-BR" sz="1650" b="1" dirty="0">
                <a:solidFill>
                  <a:srgbClr val="4A5C61"/>
                </a:solidFill>
                <a:latin typeface="Arial Narrow"/>
                <a:cs typeface="Arial Narrow"/>
              </a:rPr>
              <a:t>Diretor</a:t>
            </a:r>
            <a:r>
              <a:rPr lang="pt-BR" sz="1600" dirty="0"/>
              <a:t> </a:t>
            </a:r>
            <a:r>
              <a:rPr lang="pt-BR" sz="1650" dirty="0">
                <a:solidFill>
                  <a:srgbClr val="4A5C61"/>
                </a:solidFill>
                <a:latin typeface="Arial Narrow"/>
                <a:cs typeface="Arial Narrow"/>
              </a:rPr>
              <a:t>(‘PFUNC.CODTIPO’ = D)  E</a:t>
            </a:r>
            <a:r>
              <a:rPr lang="pt-BR" sz="1600" dirty="0"/>
              <a:t>  </a:t>
            </a:r>
            <a:r>
              <a:rPr lang="pt-BR" sz="1650" b="1" dirty="0">
                <a:solidFill>
                  <a:srgbClr val="4A5C61"/>
                </a:solidFill>
                <a:latin typeface="Arial Narrow"/>
                <a:cs typeface="Arial Narrow"/>
              </a:rPr>
              <a:t>Vínculo</a:t>
            </a:r>
            <a:r>
              <a:rPr lang="pt-BR" sz="1600" b="1" dirty="0"/>
              <a:t> </a:t>
            </a:r>
            <a:r>
              <a:rPr lang="pt-BR" sz="1650" b="1" dirty="0">
                <a:solidFill>
                  <a:srgbClr val="4A5C61"/>
                </a:solidFill>
                <a:latin typeface="Arial Narrow"/>
                <a:cs typeface="Arial Narrow"/>
              </a:rPr>
              <a:t>da</a:t>
            </a:r>
            <a:r>
              <a:rPr lang="pt-BR" sz="1600" b="1" dirty="0"/>
              <a:t> </a:t>
            </a:r>
            <a:r>
              <a:rPr lang="pt-BR" sz="1650" b="1" dirty="0" smtClean="0">
                <a:solidFill>
                  <a:srgbClr val="4A5C61"/>
                </a:solidFill>
                <a:latin typeface="Arial Narrow"/>
                <a:cs typeface="Arial Narrow"/>
              </a:rPr>
              <a:t>RAIS</a:t>
            </a:r>
            <a:r>
              <a:rPr lang="pt-BR" sz="1600" b="1" dirty="0" smtClean="0"/>
              <a:t> </a:t>
            </a:r>
            <a:r>
              <a:rPr lang="pt-BR" sz="1650" b="1" dirty="0">
                <a:solidFill>
                  <a:srgbClr val="4A5C61"/>
                </a:solidFill>
                <a:latin typeface="Arial Narrow"/>
                <a:cs typeface="Arial Narrow"/>
              </a:rPr>
              <a:t>= 7</a:t>
            </a:r>
            <a:r>
              <a:rPr lang="pt-BR" sz="1600" b="1" dirty="0"/>
              <a:t> </a:t>
            </a:r>
            <a:r>
              <a:rPr lang="pt-BR" sz="1650" dirty="0">
                <a:solidFill>
                  <a:srgbClr val="4A5C61"/>
                </a:solidFill>
                <a:latin typeface="Arial Narrow"/>
                <a:cs typeface="Arial Narrow"/>
              </a:rPr>
              <a:t>(‘PFUNC.VINCULORAIS’ = 7) E </a:t>
            </a:r>
            <a:r>
              <a:rPr lang="pt-BR" sz="1650" b="1" dirty="0">
                <a:solidFill>
                  <a:srgbClr val="4A5C61"/>
                </a:solidFill>
                <a:latin typeface="Arial Narrow"/>
                <a:cs typeface="Arial Narrow"/>
              </a:rPr>
              <a:t>Categoria</a:t>
            </a:r>
            <a:r>
              <a:rPr lang="pt-BR" sz="1600" b="1" dirty="0"/>
              <a:t> </a:t>
            </a:r>
            <a:r>
              <a:rPr lang="pt-BR" sz="1650" b="1" dirty="0">
                <a:solidFill>
                  <a:srgbClr val="4A5C61"/>
                </a:solidFill>
                <a:latin typeface="Arial Narrow"/>
                <a:cs typeface="Arial Narrow"/>
              </a:rPr>
              <a:t>do</a:t>
            </a:r>
            <a:r>
              <a:rPr lang="pt-BR" sz="1600" b="1" dirty="0"/>
              <a:t> </a:t>
            </a:r>
            <a:r>
              <a:rPr lang="pt-BR" sz="1650" b="1" dirty="0">
                <a:solidFill>
                  <a:srgbClr val="4A5C61"/>
                </a:solidFill>
                <a:latin typeface="Arial Narrow"/>
                <a:cs typeface="Arial Narrow"/>
              </a:rPr>
              <a:t>SEFIP</a:t>
            </a:r>
            <a:r>
              <a:rPr lang="pt-BR" sz="1600" b="1" dirty="0"/>
              <a:t> </a:t>
            </a:r>
            <a:r>
              <a:rPr lang="pt-BR" sz="1650" b="1" dirty="0">
                <a:solidFill>
                  <a:srgbClr val="4A5C61"/>
                </a:solidFill>
                <a:latin typeface="Arial Narrow"/>
                <a:cs typeface="Arial Narrow"/>
              </a:rPr>
              <a:t>= 5 ou 11</a:t>
            </a:r>
            <a:r>
              <a:rPr lang="pt-BR" sz="1650" dirty="0" smtClean="0">
                <a:solidFill>
                  <a:srgbClr val="4A5C61"/>
                </a:solidFill>
                <a:latin typeface="Arial Narrow"/>
                <a:cs typeface="Arial Narrow"/>
              </a:rPr>
              <a:t>(‘PFUNC.CODCATEGORIA’= 5 OU ‘PFUNC.CODCATEGORIA</a:t>
            </a:r>
            <a:r>
              <a:rPr lang="pt-BR" sz="1650" dirty="0">
                <a:solidFill>
                  <a:srgbClr val="4A5C61"/>
                </a:solidFill>
                <a:latin typeface="Arial Narrow"/>
                <a:cs typeface="Arial Narrow"/>
              </a:rPr>
              <a:t>’= 11)</a:t>
            </a:r>
          </a:p>
          <a:p>
            <a:r>
              <a:rPr lang="pt-BR" sz="1600" dirty="0"/>
              <a:t> </a:t>
            </a:r>
          </a:p>
          <a:p>
            <a:r>
              <a:rPr lang="pt-BR" sz="1650" dirty="0">
                <a:solidFill>
                  <a:srgbClr val="4A5C61"/>
                </a:solidFill>
                <a:latin typeface="Arial Narrow"/>
                <a:cs typeface="Arial Narrow"/>
              </a:rPr>
              <a:t>O funcionário será identificado com o código de Receita </a:t>
            </a:r>
            <a:r>
              <a:rPr lang="pt-BR" sz="1650" b="1" dirty="0">
                <a:solidFill>
                  <a:srgbClr val="4A5C61"/>
                </a:solidFill>
                <a:latin typeface="Arial Narrow"/>
                <a:cs typeface="Arial Narrow"/>
              </a:rPr>
              <a:t>0561</a:t>
            </a:r>
            <a:r>
              <a:rPr lang="pt-BR" sz="1600" dirty="0"/>
              <a:t> </a:t>
            </a:r>
            <a:r>
              <a:rPr lang="pt-BR" sz="1650" dirty="0">
                <a:solidFill>
                  <a:srgbClr val="4A5C61"/>
                </a:solidFill>
                <a:latin typeface="Arial Narrow"/>
                <a:cs typeface="Arial Narrow"/>
              </a:rPr>
              <a:t>quando</a:t>
            </a:r>
            <a:r>
              <a:rPr lang="pt-BR" sz="1600" dirty="0"/>
              <a:t>:</a:t>
            </a:r>
          </a:p>
          <a:p>
            <a:r>
              <a:rPr lang="pt-BR" sz="1650" b="1" dirty="0">
                <a:solidFill>
                  <a:srgbClr val="4A5C61"/>
                </a:solidFill>
                <a:latin typeface="Arial Narrow"/>
                <a:cs typeface="Arial Narrow"/>
              </a:rPr>
              <a:t>Condição 1 e Condição 2 </a:t>
            </a:r>
            <a:r>
              <a:rPr lang="pt-BR" sz="1650" dirty="0">
                <a:solidFill>
                  <a:srgbClr val="4A5C61"/>
                </a:solidFill>
                <a:latin typeface="Arial Narrow"/>
                <a:cs typeface="Arial Narrow"/>
              </a:rPr>
              <a:t>forem </a:t>
            </a:r>
            <a:r>
              <a:rPr lang="pt-BR" sz="1650" dirty="0" smtClean="0">
                <a:solidFill>
                  <a:srgbClr val="4A5C61"/>
                </a:solidFill>
                <a:latin typeface="Arial Narrow"/>
                <a:cs typeface="Arial Narrow"/>
              </a:rPr>
              <a:t>falsas</a:t>
            </a:r>
            <a:endParaRPr lang="pt-BR" sz="1600" dirty="0"/>
          </a:p>
        </p:txBody>
      </p:sp>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6" name="Text Placeholder 2"/>
          <p:cNvSpPr>
            <a:spLocks noGrp="1"/>
          </p:cNvSpPr>
          <p:nvPr>
            <p:ph type="body" idx="13"/>
          </p:nvPr>
        </p:nvSpPr>
        <p:spPr>
          <a:xfrm>
            <a:off x="285290" y="879300"/>
            <a:ext cx="3081948" cy="639762"/>
          </a:xfrm>
        </p:spPr>
        <p:txBody>
          <a:bodyPr>
            <a:normAutofit/>
          </a:bodyPr>
          <a:lstStyle/>
          <a:p>
            <a:r>
              <a:rPr lang="pt-BR" dirty="0" smtClean="0"/>
              <a:t>CADASTRO DE FUNCIONÁRIOS</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CAMPOS DE CADASTRO</a:t>
            </a:r>
            <a:endParaRPr lang="en-US" dirty="0"/>
          </a:p>
        </p:txBody>
      </p:sp>
      <p:sp>
        <p:nvSpPr>
          <p:cNvPr id="13" name="Retângulo 12"/>
          <p:cNvSpPr/>
          <p:nvPr/>
        </p:nvSpPr>
        <p:spPr>
          <a:xfrm>
            <a:off x="453732" y="1989535"/>
            <a:ext cx="4636883" cy="21182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41617127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7" name="TextBox 18"/>
          <p:cNvSpPr txBox="1">
            <a:spLocks noChangeArrowheads="1"/>
          </p:cNvSpPr>
          <p:nvPr/>
        </p:nvSpPr>
        <p:spPr bwMode="auto">
          <a:xfrm>
            <a:off x="273259" y="1992322"/>
            <a:ext cx="11284536" cy="4431983"/>
          </a:xfrm>
          <a:prstGeom prst="rect">
            <a:avLst/>
          </a:prstGeom>
          <a:noFill/>
          <a:ln w="9525">
            <a:noFill/>
            <a:miter lim="800000"/>
            <a:headEnd/>
            <a:tailEnd/>
          </a:ln>
        </p:spPr>
        <p:txBody>
          <a:bodyPr wrap="square" numCol="2">
            <a:spAutoFit/>
          </a:bodyPr>
          <a:lstStyle/>
          <a:p>
            <a:pPr marL="285750" indent="-285750">
              <a:buFont typeface="Arial" panose="020B0604020202020204" pitchFamily="34" charset="0"/>
              <a:buChar char="•"/>
            </a:pPr>
            <a:r>
              <a:rPr lang="en-US" dirty="0" smtClean="0">
                <a:solidFill>
                  <a:srgbClr val="4A5C61"/>
                </a:solidFill>
                <a:latin typeface="Arial Narrow"/>
                <a:cs typeface="Arial Narrow"/>
              </a:rPr>
              <a:t>Campo </a:t>
            </a:r>
            <a:r>
              <a:rPr lang="en-US" dirty="0" err="1" smtClean="0">
                <a:solidFill>
                  <a:srgbClr val="4A5C61"/>
                </a:solidFill>
                <a:latin typeface="Arial Narrow"/>
                <a:cs typeface="Arial Narrow"/>
              </a:rPr>
              <a:t>tipo</a:t>
            </a:r>
            <a:r>
              <a:rPr lang="en-US" dirty="0" smtClean="0">
                <a:solidFill>
                  <a:srgbClr val="4A5C61"/>
                </a:solidFill>
                <a:latin typeface="Arial Narrow"/>
                <a:cs typeface="Arial Narrow"/>
              </a:rPr>
              <a:t> de </a:t>
            </a:r>
            <a:r>
              <a:rPr lang="en-US" dirty="0" err="1" smtClean="0">
                <a:solidFill>
                  <a:srgbClr val="4A5C61"/>
                </a:solidFill>
                <a:latin typeface="Arial Narrow"/>
                <a:cs typeface="Arial Narrow"/>
              </a:rPr>
              <a:t>funcionário</a:t>
            </a:r>
            <a:endParaRPr lang="en-US"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Informações</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Contratuais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Registro</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a:t>
            </a:r>
            <a:r>
              <a:rPr lang="en-US" sz="1650" dirty="0" err="1" smtClean="0">
                <a:solidFill>
                  <a:srgbClr val="4A5C61"/>
                </a:solidFill>
                <a:latin typeface="Arial Narrow"/>
                <a:cs typeface="Arial Narrow"/>
              </a:rPr>
              <a:t>vínculo</a:t>
            </a:r>
            <a:r>
              <a:rPr lang="en-US" sz="1650" dirty="0" smtClean="0">
                <a:solidFill>
                  <a:srgbClr val="4A5C61"/>
                </a:solidFill>
                <a:latin typeface="Arial Narrow"/>
                <a:cs typeface="Arial Narrow"/>
              </a:rPr>
              <a:t> RAIS</a:t>
            </a: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Rotinas</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Anuais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Mensais</a:t>
            </a:r>
            <a:r>
              <a:rPr lang="en-US" sz="1650" dirty="0" smtClean="0">
                <a:solidFill>
                  <a:srgbClr val="4A5C61"/>
                </a:solidFill>
                <a:latin typeface="Arial Narrow"/>
                <a:cs typeface="Arial Narrow"/>
              </a:rPr>
              <a:t> -&gt; RAIS</a:t>
            </a: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a:t>
            </a:r>
            <a:r>
              <a:rPr lang="en-US" sz="1650" dirty="0" err="1" smtClean="0">
                <a:solidFill>
                  <a:srgbClr val="4A5C61"/>
                </a:solidFill>
                <a:latin typeface="Arial Narrow"/>
                <a:cs typeface="Arial Narrow"/>
              </a:rPr>
              <a:t>Código</a:t>
            </a:r>
            <a:r>
              <a:rPr lang="en-US" sz="1650" dirty="0" smtClean="0">
                <a:solidFill>
                  <a:srgbClr val="4A5C61"/>
                </a:solidFill>
                <a:latin typeface="Arial Narrow"/>
                <a:cs typeface="Arial Narrow"/>
              </a:rPr>
              <a:t> da </a:t>
            </a:r>
            <a:r>
              <a:rPr lang="en-US" sz="1650" dirty="0" err="1" smtClean="0">
                <a:solidFill>
                  <a:srgbClr val="4A5C61"/>
                </a:solidFill>
                <a:latin typeface="Arial Narrow"/>
                <a:cs typeface="Arial Narrow"/>
              </a:rPr>
              <a:t>Categoria</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a:solidFill>
                  <a:srgbClr val="4A5C61"/>
                </a:solidFill>
                <a:latin typeface="Arial Narrow"/>
                <a:cs typeface="Arial Narrow"/>
              </a:rPr>
              <a:t>Rotinas</a:t>
            </a:r>
            <a:r>
              <a:rPr lang="en-US" sz="1650" dirty="0">
                <a:solidFill>
                  <a:srgbClr val="4A5C61"/>
                </a:solidFill>
                <a:latin typeface="Arial Narrow"/>
                <a:cs typeface="Arial Narrow"/>
              </a:rPr>
              <a:t> </a:t>
            </a:r>
            <a:r>
              <a:rPr lang="en-US" sz="1650" dirty="0" err="1">
                <a:solidFill>
                  <a:srgbClr val="4A5C61"/>
                </a:solidFill>
                <a:latin typeface="Arial Narrow"/>
                <a:cs typeface="Arial Narrow"/>
              </a:rPr>
              <a:t>Anuais</a:t>
            </a:r>
            <a:r>
              <a:rPr lang="en-US" sz="1650" dirty="0">
                <a:solidFill>
                  <a:srgbClr val="4A5C61"/>
                </a:solidFill>
                <a:latin typeface="Arial Narrow"/>
                <a:cs typeface="Arial Narrow"/>
              </a:rPr>
              <a:t> </a:t>
            </a:r>
            <a:r>
              <a:rPr lang="en-US" sz="1650" dirty="0" smtClean="0">
                <a:solidFill>
                  <a:srgbClr val="4A5C61"/>
                </a:solidFill>
                <a:latin typeface="Arial Narrow"/>
                <a:cs typeface="Arial Narrow"/>
              </a:rPr>
              <a:t>-&gt; </a:t>
            </a:r>
            <a:r>
              <a:rPr lang="en-US" sz="1650" dirty="0" err="1" smtClean="0">
                <a:solidFill>
                  <a:srgbClr val="4A5C61"/>
                </a:solidFill>
                <a:latin typeface="Arial Narrow"/>
                <a:cs typeface="Arial Narrow"/>
              </a:rPr>
              <a:t>Mensais</a:t>
            </a:r>
            <a:r>
              <a:rPr lang="en-US" sz="1650" dirty="0" smtClean="0">
                <a:solidFill>
                  <a:srgbClr val="4A5C61"/>
                </a:solidFill>
                <a:latin typeface="Arial Narrow"/>
                <a:cs typeface="Arial Narrow"/>
              </a:rPr>
              <a:t> -&gt; FGTS / SEFIP</a:t>
            </a: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CPF</a:t>
            </a: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Informações</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Pessoais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Documentação</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a:t>
            </a:r>
            <a:r>
              <a:rPr lang="en-US" sz="1650" dirty="0" err="1" smtClean="0">
                <a:solidFill>
                  <a:srgbClr val="4A5C61"/>
                </a:solidFill>
                <a:latin typeface="Arial Narrow"/>
                <a:cs typeface="Arial Narrow"/>
              </a:rPr>
              <a:t>Tipo</a:t>
            </a:r>
            <a:r>
              <a:rPr lang="en-US" sz="1650" dirty="0" smtClean="0">
                <a:solidFill>
                  <a:srgbClr val="4A5C61"/>
                </a:solidFill>
                <a:latin typeface="Arial Narrow"/>
                <a:cs typeface="Arial Narrow"/>
              </a:rPr>
              <a:t> de </a:t>
            </a:r>
            <a:r>
              <a:rPr lang="en-US" sz="1650" dirty="0" err="1" smtClean="0">
                <a:solidFill>
                  <a:srgbClr val="4A5C61"/>
                </a:solidFill>
                <a:latin typeface="Arial Narrow"/>
                <a:cs typeface="Arial Narrow"/>
              </a:rPr>
              <a:t>Admissão</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a:solidFill>
                  <a:srgbClr val="4A5C61"/>
                </a:solidFill>
                <a:latin typeface="Arial Narrow"/>
                <a:cs typeface="Arial Narrow"/>
              </a:rPr>
              <a:t>Guia</a:t>
            </a:r>
            <a:r>
              <a:rPr lang="en-US" sz="1650" dirty="0">
                <a:solidFill>
                  <a:srgbClr val="4A5C61"/>
                </a:solidFill>
                <a:latin typeface="Arial Narrow"/>
                <a:cs typeface="Arial Narrow"/>
              </a:rPr>
              <a:t> </a:t>
            </a:r>
            <a:r>
              <a:rPr lang="en-US" sz="1650" dirty="0" err="1">
                <a:solidFill>
                  <a:srgbClr val="4A5C61"/>
                </a:solidFill>
                <a:latin typeface="Arial Narrow"/>
                <a:cs typeface="Arial Narrow"/>
              </a:rPr>
              <a:t>Informações</a:t>
            </a:r>
            <a:r>
              <a:rPr lang="en-US" sz="1650" dirty="0">
                <a:solidFill>
                  <a:srgbClr val="4A5C61"/>
                </a:solidFill>
                <a:latin typeface="Arial Narrow"/>
                <a:cs typeface="Arial Narrow"/>
              </a:rPr>
              <a:t> </a:t>
            </a:r>
            <a:r>
              <a:rPr lang="en-US" sz="1650" dirty="0" err="1">
                <a:solidFill>
                  <a:srgbClr val="4A5C61"/>
                </a:solidFill>
                <a:latin typeface="Arial Narrow"/>
                <a:cs typeface="Arial Narrow"/>
              </a:rPr>
              <a:t>Contratuais</a:t>
            </a:r>
            <a:r>
              <a:rPr lang="en-US" sz="1650" dirty="0">
                <a:solidFill>
                  <a:srgbClr val="4A5C61"/>
                </a:solidFill>
                <a:latin typeface="Arial Narrow"/>
                <a:cs typeface="Arial Narrow"/>
              </a:rPr>
              <a:t> </a:t>
            </a:r>
            <a:r>
              <a:rPr lang="en-US" sz="1650" dirty="0" smtClean="0">
                <a:solidFill>
                  <a:srgbClr val="4A5C61"/>
                </a:solidFill>
                <a:latin typeface="Arial Narrow"/>
                <a:cs typeface="Arial Narrow"/>
              </a:rPr>
              <a:t>-&gt; </a:t>
            </a:r>
            <a:r>
              <a:rPr lang="en-US" sz="1650" dirty="0" err="1" smtClean="0">
                <a:solidFill>
                  <a:srgbClr val="4A5C61"/>
                </a:solidFill>
                <a:latin typeface="Arial Narrow"/>
                <a:cs typeface="Arial Narrow"/>
              </a:rPr>
              <a:t>Registro</a:t>
            </a:r>
            <a:endParaRPr lang="en-US" sz="1650" dirty="0">
              <a:solidFill>
                <a:srgbClr val="4A5C61"/>
              </a:solidFill>
              <a:latin typeface="Arial Narrow"/>
              <a:cs typeface="Arial Narrow"/>
            </a:endParaRP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a:t>
            </a:r>
            <a:r>
              <a:rPr lang="en-US" sz="1650" dirty="0" err="1" smtClean="0">
                <a:solidFill>
                  <a:srgbClr val="4A5C61"/>
                </a:solidFill>
                <a:latin typeface="Arial Narrow"/>
                <a:cs typeface="Arial Narrow"/>
              </a:rPr>
              <a:t>Seção</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Alocações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Seção</a:t>
            </a:r>
            <a:endParaRPr lang="en-US" sz="1650" dirty="0" smtClean="0">
              <a:solidFill>
                <a:srgbClr val="4A5C61"/>
              </a:solidFill>
              <a:latin typeface="Arial Narrow"/>
              <a:cs typeface="Arial Narrow"/>
            </a:endParaRPr>
          </a:p>
          <a:p>
            <a:pPr marL="285750" indent="-285750">
              <a:buFont typeface="Arial" panose="020B0604020202020204" pitchFamily="34" charset="0"/>
              <a:buChar char="•"/>
            </a:pPr>
            <a:r>
              <a:rPr lang="en-US" sz="1650" dirty="0" err="1" smtClean="0">
                <a:solidFill>
                  <a:srgbClr val="4A5C61"/>
                </a:solidFill>
                <a:latin typeface="Arial Narrow"/>
                <a:cs typeface="Arial Narrow"/>
              </a:rPr>
              <a:t>Parâmetro</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Deduz</a:t>
            </a:r>
            <a:r>
              <a:rPr lang="en-US" sz="1650" dirty="0" smtClean="0">
                <a:solidFill>
                  <a:srgbClr val="4A5C61"/>
                </a:solidFill>
                <a:latin typeface="Arial Narrow"/>
                <a:cs typeface="Arial Narrow"/>
              </a:rPr>
              <a:t> IRRF se </a:t>
            </a:r>
            <a:r>
              <a:rPr lang="en-US" sz="1650" dirty="0" err="1" smtClean="0">
                <a:solidFill>
                  <a:srgbClr val="4A5C61"/>
                </a:solidFill>
                <a:latin typeface="Arial Narrow"/>
                <a:cs typeface="Arial Narrow"/>
              </a:rPr>
              <a:t>maior</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que</a:t>
            </a:r>
            <a:r>
              <a:rPr lang="en-US" sz="1650" dirty="0" smtClean="0">
                <a:solidFill>
                  <a:srgbClr val="4A5C61"/>
                </a:solidFill>
                <a:latin typeface="Arial Narrow"/>
                <a:cs typeface="Arial Narrow"/>
              </a:rPr>
              <a:t> 65 </a:t>
            </a:r>
            <a:r>
              <a:rPr lang="en-US" sz="1650" dirty="0" err="1" smtClean="0">
                <a:solidFill>
                  <a:srgbClr val="4A5C61"/>
                </a:solidFill>
                <a:latin typeface="Arial Narrow"/>
                <a:cs typeface="Arial Narrow"/>
              </a:rPr>
              <a:t>anos</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Informações</a:t>
            </a:r>
            <a:r>
              <a:rPr lang="en-US" sz="1650" dirty="0" smtClean="0">
                <a:solidFill>
                  <a:srgbClr val="4A5C61"/>
                </a:solidFill>
                <a:latin typeface="Arial Narrow"/>
                <a:cs typeface="Arial Narrow"/>
              </a:rPr>
              <a:t> para </a:t>
            </a:r>
            <a:r>
              <a:rPr lang="en-US" sz="1650" dirty="0" err="1" smtClean="0">
                <a:solidFill>
                  <a:srgbClr val="4A5C61"/>
                </a:solidFill>
                <a:latin typeface="Arial Narrow"/>
                <a:cs typeface="Arial Narrow"/>
              </a:rPr>
              <a:t>cálculo</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Parâmetros</a:t>
            </a:r>
            <a:endParaRPr lang="en-US" sz="1650" dirty="0">
              <a:solidFill>
                <a:srgbClr val="4A5C61"/>
              </a:solidFill>
              <a:latin typeface="Arial Narrow"/>
              <a:cs typeface="Arial Narrow"/>
            </a:endParaRPr>
          </a:p>
          <a:p>
            <a:pPr marL="742950" lvl="1" indent="-285750">
              <a:buFont typeface="Arial" panose="020B0604020202020204" pitchFamily="34" charset="0"/>
              <a:buChar char="•"/>
            </a:pPr>
            <a:endParaRPr lang="en-US" sz="1650" dirty="0" smtClean="0">
              <a:solidFill>
                <a:srgbClr val="4A5C61"/>
              </a:solidFill>
              <a:latin typeface="Arial Narrow"/>
              <a:cs typeface="Arial Narrow"/>
            </a:endParaRPr>
          </a:p>
          <a:p>
            <a:pPr marL="285750" indent="-285750">
              <a:buFont typeface="Arial" panose="020B0604020202020204" pitchFamily="34" charset="0"/>
              <a:buChar char="•"/>
            </a:pPr>
            <a:r>
              <a:rPr lang="en-US" sz="1650" dirty="0" err="1" smtClean="0">
                <a:solidFill>
                  <a:srgbClr val="4A5C61"/>
                </a:solidFill>
                <a:latin typeface="Arial Narrow"/>
                <a:cs typeface="Arial Narrow"/>
              </a:rPr>
              <a:t>Dependentes</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Dependentes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pensionistas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Dependentes</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err="1" smtClean="0">
                <a:solidFill>
                  <a:srgbClr val="4A5C61"/>
                </a:solidFill>
                <a:latin typeface="Arial Narrow"/>
                <a:cs typeface="Arial Narrow"/>
              </a:rPr>
              <a:t>Histórico</a:t>
            </a:r>
            <a:r>
              <a:rPr lang="en-US" sz="1650" dirty="0" smtClean="0">
                <a:solidFill>
                  <a:srgbClr val="4A5C61"/>
                </a:solidFill>
                <a:latin typeface="Arial Narrow"/>
                <a:cs typeface="Arial Narrow"/>
              </a:rPr>
              <a:t> de </a:t>
            </a:r>
            <a:r>
              <a:rPr lang="en-US" sz="1650" dirty="0" err="1" smtClean="0">
                <a:solidFill>
                  <a:srgbClr val="4A5C61"/>
                </a:solidFill>
                <a:latin typeface="Arial Narrow"/>
                <a:cs typeface="Arial Narrow"/>
              </a:rPr>
              <a:t>Assistência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Saúde</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pt-BR" sz="1650" dirty="0" smtClean="0">
                <a:solidFill>
                  <a:srgbClr val="4A5C61"/>
                </a:solidFill>
                <a:latin typeface="Arial Narrow"/>
                <a:cs typeface="Arial Narrow"/>
              </a:rPr>
              <a:t>Guia </a:t>
            </a:r>
            <a:r>
              <a:rPr lang="pt-BR" sz="1650" dirty="0">
                <a:solidFill>
                  <a:srgbClr val="4A5C61"/>
                </a:solidFill>
                <a:latin typeface="Arial Narrow"/>
                <a:cs typeface="Arial Narrow"/>
              </a:rPr>
              <a:t>Históricos </a:t>
            </a:r>
            <a:r>
              <a:rPr lang="pt-BR" sz="1650" dirty="0" smtClean="0">
                <a:solidFill>
                  <a:srgbClr val="4A5C61"/>
                </a:solidFill>
                <a:latin typeface="Arial Narrow"/>
                <a:cs typeface="Arial Narrow"/>
              </a:rPr>
              <a:t>-&gt; </a:t>
            </a:r>
            <a:r>
              <a:rPr lang="pt-BR" sz="1650" dirty="0">
                <a:solidFill>
                  <a:srgbClr val="4A5C61"/>
                </a:solidFill>
                <a:latin typeface="Arial Narrow"/>
                <a:cs typeface="Arial Narrow"/>
              </a:rPr>
              <a:t>Históricos </a:t>
            </a:r>
            <a:r>
              <a:rPr lang="pt-BR" sz="1650" dirty="0" smtClean="0">
                <a:solidFill>
                  <a:srgbClr val="4A5C61"/>
                </a:solidFill>
                <a:latin typeface="Arial Narrow"/>
                <a:cs typeface="Arial Narrow"/>
              </a:rPr>
              <a:t>-&gt;  aba inferior </a:t>
            </a:r>
            <a:r>
              <a:rPr lang="pt-BR" sz="1650" dirty="0">
                <a:solidFill>
                  <a:srgbClr val="4A5C61"/>
                </a:solidFill>
                <a:latin typeface="Arial Narrow"/>
                <a:cs typeface="Arial Narrow"/>
              </a:rPr>
              <a:t>Histórico de Assistência Saúde</a:t>
            </a:r>
            <a:endParaRPr lang="en-US" sz="1650" dirty="0" smtClean="0">
              <a:solidFill>
                <a:srgbClr val="4A5C61"/>
              </a:solidFill>
              <a:latin typeface="Arial Narrow"/>
              <a:cs typeface="Arial Narrow"/>
            </a:endParaRPr>
          </a:p>
        </p:txBody>
      </p:sp>
      <p:sp>
        <p:nvSpPr>
          <p:cNvPr id="14" name="CaixaDeTexto 13"/>
          <p:cNvSpPr txBox="1"/>
          <p:nvPr/>
        </p:nvSpPr>
        <p:spPr>
          <a:xfrm>
            <a:off x="5536390" y="2000798"/>
            <a:ext cx="5913120" cy="3780000"/>
          </a:xfrm>
          <a:prstGeom prst="rect">
            <a:avLst/>
          </a:prstGeom>
          <a:solidFill>
            <a:schemeClr val="bg1"/>
          </a:solidFill>
          <a:ln w="28575">
            <a:solidFill>
              <a:srgbClr val="FF0000"/>
            </a:solidFill>
          </a:ln>
        </p:spPr>
        <p:txBody>
          <a:bodyPr wrap="square" rtlCol="0">
            <a:spAutoFit/>
          </a:bodyPr>
          <a:lstStyle/>
          <a:p>
            <a:r>
              <a:rPr lang="pt-BR" sz="1650" dirty="0">
                <a:solidFill>
                  <a:srgbClr val="4A5C61"/>
                </a:solidFill>
                <a:latin typeface="Arial Narrow"/>
                <a:cs typeface="Arial Narrow"/>
              </a:rPr>
              <a:t>O sistema verifica se o funcionário tem tipo de entrada por transferência (com ônus ou sem ônus).</a:t>
            </a:r>
          </a:p>
          <a:p>
            <a:r>
              <a:rPr lang="pt-BR" sz="1650" dirty="0">
                <a:solidFill>
                  <a:srgbClr val="4A5C61"/>
                </a:solidFill>
                <a:latin typeface="Arial Narrow"/>
                <a:cs typeface="Arial Narrow"/>
              </a:rPr>
              <a:t>Caso ele tenha entrada por transferência o sistema considerará a data inicial para verificação dos dados a data informada no campo</a:t>
            </a:r>
            <a:r>
              <a:rPr lang="pt-BR" dirty="0"/>
              <a:t> </a:t>
            </a:r>
            <a:r>
              <a:rPr lang="pt-BR" sz="1650" b="1" dirty="0">
                <a:solidFill>
                  <a:srgbClr val="4A5C61"/>
                </a:solidFill>
                <a:latin typeface="Arial Narrow"/>
                <a:cs typeface="Arial Narrow"/>
              </a:rPr>
              <a:t>Data da Transferência.</a:t>
            </a:r>
          </a:p>
          <a:p>
            <a:r>
              <a:rPr lang="pt-BR" sz="1650" dirty="0">
                <a:solidFill>
                  <a:srgbClr val="4A5C61"/>
                </a:solidFill>
                <a:latin typeface="Arial Narrow"/>
                <a:cs typeface="Arial Narrow"/>
              </a:rPr>
              <a:t> </a:t>
            </a:r>
          </a:p>
          <a:p>
            <a:r>
              <a:rPr lang="pt-BR" sz="1650" dirty="0">
                <a:solidFill>
                  <a:srgbClr val="4A5C61"/>
                </a:solidFill>
                <a:latin typeface="Arial Narrow"/>
                <a:cs typeface="Arial Narrow"/>
              </a:rPr>
              <a:t>Exemplo: Funcionário admitido em 01/08/2000 e foi transferido para a empresa atual em 01/05/2007, pelo motivo de transferência sem ônus. No antigo registro na competência 04/2007 ele recebeu verbas com data de pagamento em 05/2007. Estas verbas não serão consideradas no registro atual da empresa, pois está em Competência anterior a transferência. Caso queira considerar estes pagamentos o sistema disponibiliza o parâmetro “</a:t>
            </a:r>
            <a:r>
              <a:rPr lang="pt-BR" sz="1650" b="1" dirty="0">
                <a:solidFill>
                  <a:srgbClr val="4A5C61"/>
                </a:solidFill>
                <a:latin typeface="Arial Narrow"/>
                <a:cs typeface="Arial Narrow"/>
              </a:rPr>
              <a:t>Considera movimentação de competência anterior para transferidos</a:t>
            </a:r>
            <a:r>
              <a:rPr lang="pt-BR" sz="1650" dirty="0">
                <a:solidFill>
                  <a:srgbClr val="4A5C61"/>
                </a:solidFill>
                <a:latin typeface="Arial Narrow"/>
                <a:cs typeface="Arial Narrow"/>
              </a:rPr>
              <a:t>”, no módulo de emissão da DIRF</a:t>
            </a:r>
            <a:r>
              <a:rPr lang="pt-BR" sz="1650" dirty="0" smtClean="0">
                <a:solidFill>
                  <a:srgbClr val="4A5C61"/>
                </a:solidFill>
                <a:latin typeface="Arial Narrow"/>
                <a:cs typeface="Arial Narrow"/>
              </a:rPr>
              <a:t>.</a:t>
            </a:r>
            <a:endParaRPr lang="pt-BR" sz="1650" dirty="0">
              <a:solidFill>
                <a:srgbClr val="4A5C61"/>
              </a:solidFill>
              <a:latin typeface="Arial Narrow"/>
              <a:cs typeface="Arial Narrow"/>
            </a:endParaRPr>
          </a:p>
        </p:txBody>
      </p:sp>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6" name="Text Placeholder 2"/>
          <p:cNvSpPr>
            <a:spLocks noGrp="1"/>
          </p:cNvSpPr>
          <p:nvPr>
            <p:ph type="body" idx="13"/>
          </p:nvPr>
        </p:nvSpPr>
        <p:spPr>
          <a:xfrm>
            <a:off x="273259" y="898548"/>
            <a:ext cx="3081948" cy="639762"/>
          </a:xfrm>
        </p:spPr>
        <p:txBody>
          <a:bodyPr>
            <a:normAutofit/>
          </a:bodyPr>
          <a:lstStyle/>
          <a:p>
            <a:r>
              <a:rPr lang="pt-BR" dirty="0" smtClean="0"/>
              <a:t>CADASTRO DE FUNCIONÁRIOS</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CAMPOS DE CADASTRO</a:t>
            </a:r>
            <a:endParaRPr lang="en-US" dirty="0"/>
          </a:p>
        </p:txBody>
      </p:sp>
      <p:sp>
        <p:nvSpPr>
          <p:cNvPr id="15" name="Retângulo 14"/>
          <p:cNvSpPr/>
          <p:nvPr/>
        </p:nvSpPr>
        <p:spPr>
          <a:xfrm>
            <a:off x="453732" y="5092504"/>
            <a:ext cx="4540299" cy="5337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1207881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7" name="TextBox 18"/>
          <p:cNvSpPr txBox="1">
            <a:spLocks noChangeArrowheads="1"/>
          </p:cNvSpPr>
          <p:nvPr/>
        </p:nvSpPr>
        <p:spPr bwMode="auto">
          <a:xfrm>
            <a:off x="453732" y="1989535"/>
            <a:ext cx="11284536" cy="4431983"/>
          </a:xfrm>
          <a:prstGeom prst="rect">
            <a:avLst/>
          </a:prstGeom>
          <a:noFill/>
          <a:ln w="9525">
            <a:noFill/>
            <a:miter lim="800000"/>
            <a:headEnd/>
            <a:tailEnd/>
          </a:ln>
        </p:spPr>
        <p:txBody>
          <a:bodyPr wrap="square" numCol="2">
            <a:spAutoFit/>
          </a:bodyPr>
          <a:lstStyle/>
          <a:p>
            <a:pPr marL="285750" indent="-285750">
              <a:buFont typeface="Arial" panose="020B0604020202020204" pitchFamily="34" charset="0"/>
              <a:buChar char="•"/>
            </a:pPr>
            <a:r>
              <a:rPr lang="en-US" dirty="0" smtClean="0">
                <a:solidFill>
                  <a:srgbClr val="4A5C61"/>
                </a:solidFill>
                <a:latin typeface="Arial Narrow"/>
                <a:cs typeface="Arial Narrow"/>
              </a:rPr>
              <a:t>Campo </a:t>
            </a:r>
            <a:r>
              <a:rPr lang="en-US" dirty="0" err="1" smtClean="0">
                <a:solidFill>
                  <a:srgbClr val="4A5C61"/>
                </a:solidFill>
                <a:latin typeface="Arial Narrow"/>
                <a:cs typeface="Arial Narrow"/>
              </a:rPr>
              <a:t>tipo</a:t>
            </a:r>
            <a:r>
              <a:rPr lang="en-US" dirty="0" smtClean="0">
                <a:solidFill>
                  <a:srgbClr val="4A5C61"/>
                </a:solidFill>
                <a:latin typeface="Arial Narrow"/>
                <a:cs typeface="Arial Narrow"/>
              </a:rPr>
              <a:t> de </a:t>
            </a:r>
            <a:r>
              <a:rPr lang="en-US" dirty="0" err="1" smtClean="0">
                <a:solidFill>
                  <a:srgbClr val="4A5C61"/>
                </a:solidFill>
                <a:latin typeface="Arial Narrow"/>
                <a:cs typeface="Arial Narrow"/>
              </a:rPr>
              <a:t>funcionário</a:t>
            </a:r>
            <a:endParaRPr lang="en-US"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Informações</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Contratuais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Registro</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a:t>
            </a:r>
            <a:r>
              <a:rPr lang="en-US" sz="1650" dirty="0" err="1" smtClean="0">
                <a:solidFill>
                  <a:srgbClr val="4A5C61"/>
                </a:solidFill>
                <a:latin typeface="Arial Narrow"/>
                <a:cs typeface="Arial Narrow"/>
              </a:rPr>
              <a:t>vínculo</a:t>
            </a:r>
            <a:r>
              <a:rPr lang="en-US" sz="1650" dirty="0" smtClean="0">
                <a:solidFill>
                  <a:srgbClr val="4A5C61"/>
                </a:solidFill>
                <a:latin typeface="Arial Narrow"/>
                <a:cs typeface="Arial Narrow"/>
              </a:rPr>
              <a:t> RAIS</a:t>
            </a: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Rotinas</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Anuais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Mensais</a:t>
            </a:r>
            <a:r>
              <a:rPr lang="en-US" sz="1650" dirty="0" smtClean="0">
                <a:solidFill>
                  <a:srgbClr val="4A5C61"/>
                </a:solidFill>
                <a:latin typeface="Arial Narrow"/>
                <a:cs typeface="Arial Narrow"/>
              </a:rPr>
              <a:t> -&gt; RAIS</a:t>
            </a: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a:t>
            </a:r>
            <a:r>
              <a:rPr lang="en-US" sz="1650" dirty="0" err="1" smtClean="0">
                <a:solidFill>
                  <a:srgbClr val="4A5C61"/>
                </a:solidFill>
                <a:latin typeface="Arial Narrow"/>
                <a:cs typeface="Arial Narrow"/>
              </a:rPr>
              <a:t>Código</a:t>
            </a:r>
            <a:r>
              <a:rPr lang="en-US" sz="1650" dirty="0" smtClean="0">
                <a:solidFill>
                  <a:srgbClr val="4A5C61"/>
                </a:solidFill>
                <a:latin typeface="Arial Narrow"/>
                <a:cs typeface="Arial Narrow"/>
              </a:rPr>
              <a:t> da </a:t>
            </a:r>
            <a:r>
              <a:rPr lang="en-US" sz="1650" dirty="0" err="1" smtClean="0">
                <a:solidFill>
                  <a:srgbClr val="4A5C61"/>
                </a:solidFill>
                <a:latin typeface="Arial Narrow"/>
                <a:cs typeface="Arial Narrow"/>
              </a:rPr>
              <a:t>Categoria</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a:solidFill>
                  <a:srgbClr val="4A5C61"/>
                </a:solidFill>
                <a:latin typeface="Arial Narrow"/>
                <a:cs typeface="Arial Narrow"/>
              </a:rPr>
              <a:t>Rotinas</a:t>
            </a:r>
            <a:r>
              <a:rPr lang="en-US" sz="1650" dirty="0">
                <a:solidFill>
                  <a:srgbClr val="4A5C61"/>
                </a:solidFill>
                <a:latin typeface="Arial Narrow"/>
                <a:cs typeface="Arial Narrow"/>
              </a:rPr>
              <a:t> </a:t>
            </a:r>
            <a:r>
              <a:rPr lang="en-US" sz="1650" dirty="0" err="1">
                <a:solidFill>
                  <a:srgbClr val="4A5C61"/>
                </a:solidFill>
                <a:latin typeface="Arial Narrow"/>
                <a:cs typeface="Arial Narrow"/>
              </a:rPr>
              <a:t>Anuais</a:t>
            </a:r>
            <a:r>
              <a:rPr lang="en-US" sz="1650" dirty="0">
                <a:solidFill>
                  <a:srgbClr val="4A5C61"/>
                </a:solidFill>
                <a:latin typeface="Arial Narrow"/>
                <a:cs typeface="Arial Narrow"/>
              </a:rPr>
              <a:t> </a:t>
            </a:r>
            <a:r>
              <a:rPr lang="en-US" sz="1650" dirty="0" smtClean="0">
                <a:solidFill>
                  <a:srgbClr val="4A5C61"/>
                </a:solidFill>
                <a:latin typeface="Arial Narrow"/>
                <a:cs typeface="Arial Narrow"/>
              </a:rPr>
              <a:t>-&gt; </a:t>
            </a:r>
            <a:r>
              <a:rPr lang="en-US" sz="1650" dirty="0" err="1" smtClean="0">
                <a:solidFill>
                  <a:srgbClr val="4A5C61"/>
                </a:solidFill>
                <a:latin typeface="Arial Narrow"/>
                <a:cs typeface="Arial Narrow"/>
              </a:rPr>
              <a:t>Mensais</a:t>
            </a:r>
            <a:r>
              <a:rPr lang="en-US" sz="1650" dirty="0" smtClean="0">
                <a:solidFill>
                  <a:srgbClr val="4A5C61"/>
                </a:solidFill>
                <a:latin typeface="Arial Narrow"/>
                <a:cs typeface="Arial Narrow"/>
              </a:rPr>
              <a:t> -&gt; FGTS / SEFIP</a:t>
            </a: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CPF</a:t>
            </a: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Informações</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Pessoais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Documentação</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a:t>
            </a:r>
            <a:r>
              <a:rPr lang="en-US" sz="1650" dirty="0" err="1" smtClean="0">
                <a:solidFill>
                  <a:srgbClr val="4A5C61"/>
                </a:solidFill>
                <a:latin typeface="Arial Narrow"/>
                <a:cs typeface="Arial Narrow"/>
              </a:rPr>
              <a:t>Tipo</a:t>
            </a:r>
            <a:r>
              <a:rPr lang="en-US" sz="1650" dirty="0" smtClean="0">
                <a:solidFill>
                  <a:srgbClr val="4A5C61"/>
                </a:solidFill>
                <a:latin typeface="Arial Narrow"/>
                <a:cs typeface="Arial Narrow"/>
              </a:rPr>
              <a:t> de </a:t>
            </a:r>
            <a:r>
              <a:rPr lang="en-US" sz="1650" dirty="0" err="1" smtClean="0">
                <a:solidFill>
                  <a:srgbClr val="4A5C61"/>
                </a:solidFill>
                <a:latin typeface="Arial Narrow"/>
                <a:cs typeface="Arial Narrow"/>
              </a:rPr>
              <a:t>Admissão</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a:solidFill>
                  <a:srgbClr val="4A5C61"/>
                </a:solidFill>
                <a:latin typeface="Arial Narrow"/>
                <a:cs typeface="Arial Narrow"/>
              </a:rPr>
              <a:t>Guia</a:t>
            </a:r>
            <a:r>
              <a:rPr lang="en-US" sz="1650" dirty="0">
                <a:solidFill>
                  <a:srgbClr val="4A5C61"/>
                </a:solidFill>
                <a:latin typeface="Arial Narrow"/>
                <a:cs typeface="Arial Narrow"/>
              </a:rPr>
              <a:t> </a:t>
            </a:r>
            <a:r>
              <a:rPr lang="en-US" sz="1650" dirty="0" err="1">
                <a:solidFill>
                  <a:srgbClr val="4A5C61"/>
                </a:solidFill>
                <a:latin typeface="Arial Narrow"/>
                <a:cs typeface="Arial Narrow"/>
              </a:rPr>
              <a:t>Informações</a:t>
            </a:r>
            <a:r>
              <a:rPr lang="en-US" sz="1650" dirty="0">
                <a:solidFill>
                  <a:srgbClr val="4A5C61"/>
                </a:solidFill>
                <a:latin typeface="Arial Narrow"/>
                <a:cs typeface="Arial Narrow"/>
              </a:rPr>
              <a:t> </a:t>
            </a:r>
            <a:r>
              <a:rPr lang="en-US" sz="1650" dirty="0" err="1">
                <a:solidFill>
                  <a:srgbClr val="4A5C61"/>
                </a:solidFill>
                <a:latin typeface="Arial Narrow"/>
                <a:cs typeface="Arial Narrow"/>
              </a:rPr>
              <a:t>Contratuais</a:t>
            </a:r>
            <a:r>
              <a:rPr lang="en-US" sz="1650" dirty="0">
                <a:solidFill>
                  <a:srgbClr val="4A5C61"/>
                </a:solidFill>
                <a:latin typeface="Arial Narrow"/>
                <a:cs typeface="Arial Narrow"/>
              </a:rPr>
              <a:t> </a:t>
            </a:r>
            <a:r>
              <a:rPr lang="en-US" sz="1650" dirty="0" smtClean="0">
                <a:solidFill>
                  <a:srgbClr val="4A5C61"/>
                </a:solidFill>
                <a:latin typeface="Arial Narrow"/>
                <a:cs typeface="Arial Narrow"/>
              </a:rPr>
              <a:t>-&gt; </a:t>
            </a:r>
            <a:r>
              <a:rPr lang="en-US" sz="1650" dirty="0" err="1" smtClean="0">
                <a:solidFill>
                  <a:srgbClr val="4A5C61"/>
                </a:solidFill>
                <a:latin typeface="Arial Narrow"/>
                <a:cs typeface="Arial Narrow"/>
              </a:rPr>
              <a:t>Registro</a:t>
            </a:r>
            <a:endParaRPr lang="en-US" sz="1650" dirty="0">
              <a:solidFill>
                <a:srgbClr val="4A5C61"/>
              </a:solidFill>
              <a:latin typeface="Arial Narrow"/>
              <a:cs typeface="Arial Narrow"/>
            </a:endParaRP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a:t>
            </a:r>
            <a:r>
              <a:rPr lang="en-US" sz="1650" dirty="0" err="1" smtClean="0">
                <a:solidFill>
                  <a:srgbClr val="4A5C61"/>
                </a:solidFill>
                <a:latin typeface="Arial Narrow"/>
                <a:cs typeface="Arial Narrow"/>
              </a:rPr>
              <a:t>Seção</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Alocações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Seção</a:t>
            </a:r>
            <a:endParaRPr lang="en-US" sz="1650" dirty="0" smtClean="0">
              <a:solidFill>
                <a:srgbClr val="4A5C61"/>
              </a:solidFill>
              <a:latin typeface="Arial Narrow"/>
              <a:cs typeface="Arial Narrow"/>
            </a:endParaRPr>
          </a:p>
          <a:p>
            <a:pPr marL="285750" indent="-285750">
              <a:buFont typeface="Arial" panose="020B0604020202020204" pitchFamily="34" charset="0"/>
              <a:buChar char="•"/>
            </a:pPr>
            <a:r>
              <a:rPr lang="en-US" sz="1650" dirty="0" err="1" smtClean="0">
                <a:solidFill>
                  <a:srgbClr val="4A5C61"/>
                </a:solidFill>
                <a:latin typeface="Arial Narrow"/>
                <a:cs typeface="Arial Narrow"/>
              </a:rPr>
              <a:t>Parâmetro</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Deduz</a:t>
            </a:r>
            <a:r>
              <a:rPr lang="en-US" sz="1650" dirty="0" smtClean="0">
                <a:solidFill>
                  <a:srgbClr val="4A5C61"/>
                </a:solidFill>
                <a:latin typeface="Arial Narrow"/>
                <a:cs typeface="Arial Narrow"/>
              </a:rPr>
              <a:t> IRRF se </a:t>
            </a:r>
            <a:r>
              <a:rPr lang="en-US" sz="1650" dirty="0" err="1" smtClean="0">
                <a:solidFill>
                  <a:srgbClr val="4A5C61"/>
                </a:solidFill>
                <a:latin typeface="Arial Narrow"/>
                <a:cs typeface="Arial Narrow"/>
              </a:rPr>
              <a:t>maior</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que</a:t>
            </a:r>
            <a:r>
              <a:rPr lang="en-US" sz="1650" dirty="0" smtClean="0">
                <a:solidFill>
                  <a:srgbClr val="4A5C61"/>
                </a:solidFill>
                <a:latin typeface="Arial Narrow"/>
                <a:cs typeface="Arial Narrow"/>
              </a:rPr>
              <a:t> 65 </a:t>
            </a:r>
            <a:r>
              <a:rPr lang="en-US" sz="1650" dirty="0" err="1" smtClean="0">
                <a:solidFill>
                  <a:srgbClr val="4A5C61"/>
                </a:solidFill>
                <a:latin typeface="Arial Narrow"/>
                <a:cs typeface="Arial Narrow"/>
              </a:rPr>
              <a:t>anos</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Informações</a:t>
            </a:r>
            <a:r>
              <a:rPr lang="en-US" sz="1650" dirty="0" smtClean="0">
                <a:solidFill>
                  <a:srgbClr val="4A5C61"/>
                </a:solidFill>
                <a:latin typeface="Arial Narrow"/>
                <a:cs typeface="Arial Narrow"/>
              </a:rPr>
              <a:t> para </a:t>
            </a:r>
            <a:r>
              <a:rPr lang="en-US" sz="1650" dirty="0" err="1" smtClean="0">
                <a:solidFill>
                  <a:srgbClr val="4A5C61"/>
                </a:solidFill>
                <a:latin typeface="Arial Narrow"/>
                <a:cs typeface="Arial Narrow"/>
              </a:rPr>
              <a:t>cálculo</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Parâmetros</a:t>
            </a:r>
            <a:endParaRPr lang="en-US" sz="1650" dirty="0">
              <a:solidFill>
                <a:srgbClr val="4A5C61"/>
              </a:solidFill>
              <a:latin typeface="Arial Narrow"/>
              <a:cs typeface="Arial Narrow"/>
            </a:endParaRPr>
          </a:p>
          <a:p>
            <a:pPr marL="742950" lvl="1" indent="-285750">
              <a:buFont typeface="Arial" panose="020B0604020202020204" pitchFamily="34" charset="0"/>
              <a:buChar char="•"/>
            </a:pPr>
            <a:endParaRPr lang="en-US" sz="1650" dirty="0" smtClean="0">
              <a:solidFill>
                <a:srgbClr val="4A5C61"/>
              </a:solidFill>
              <a:latin typeface="Arial Narrow"/>
              <a:cs typeface="Arial Narrow"/>
            </a:endParaRPr>
          </a:p>
          <a:p>
            <a:pPr marL="285750" indent="-285750">
              <a:buFont typeface="Arial" panose="020B0604020202020204" pitchFamily="34" charset="0"/>
              <a:buChar char="•"/>
            </a:pPr>
            <a:r>
              <a:rPr lang="en-US" sz="1650" dirty="0" err="1" smtClean="0">
                <a:solidFill>
                  <a:srgbClr val="4A5C61"/>
                </a:solidFill>
                <a:latin typeface="Arial Narrow"/>
                <a:cs typeface="Arial Narrow"/>
              </a:rPr>
              <a:t>Dependentes</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Dependentes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pensionistas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Dependentes</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err="1" smtClean="0">
                <a:solidFill>
                  <a:srgbClr val="4A5C61"/>
                </a:solidFill>
                <a:latin typeface="Arial Narrow"/>
                <a:cs typeface="Arial Narrow"/>
              </a:rPr>
              <a:t>Histórico</a:t>
            </a:r>
            <a:r>
              <a:rPr lang="en-US" sz="1650" dirty="0" smtClean="0">
                <a:solidFill>
                  <a:srgbClr val="4A5C61"/>
                </a:solidFill>
                <a:latin typeface="Arial Narrow"/>
                <a:cs typeface="Arial Narrow"/>
              </a:rPr>
              <a:t> de </a:t>
            </a:r>
            <a:r>
              <a:rPr lang="en-US" sz="1650" dirty="0" err="1" smtClean="0">
                <a:solidFill>
                  <a:srgbClr val="4A5C61"/>
                </a:solidFill>
                <a:latin typeface="Arial Narrow"/>
                <a:cs typeface="Arial Narrow"/>
              </a:rPr>
              <a:t>Assistência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Saúde</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pt-BR" sz="1650" dirty="0" smtClean="0">
                <a:solidFill>
                  <a:srgbClr val="4A5C61"/>
                </a:solidFill>
                <a:latin typeface="Arial Narrow"/>
                <a:cs typeface="Arial Narrow"/>
              </a:rPr>
              <a:t>Guia </a:t>
            </a:r>
            <a:r>
              <a:rPr lang="pt-BR" sz="1650" dirty="0">
                <a:solidFill>
                  <a:srgbClr val="4A5C61"/>
                </a:solidFill>
                <a:latin typeface="Arial Narrow"/>
                <a:cs typeface="Arial Narrow"/>
              </a:rPr>
              <a:t>Históricos </a:t>
            </a:r>
            <a:r>
              <a:rPr lang="pt-BR" sz="1650" dirty="0" smtClean="0">
                <a:solidFill>
                  <a:srgbClr val="4A5C61"/>
                </a:solidFill>
                <a:latin typeface="Arial Narrow"/>
                <a:cs typeface="Arial Narrow"/>
              </a:rPr>
              <a:t>-&gt; </a:t>
            </a:r>
            <a:r>
              <a:rPr lang="pt-BR" sz="1650" dirty="0">
                <a:solidFill>
                  <a:srgbClr val="4A5C61"/>
                </a:solidFill>
                <a:latin typeface="Arial Narrow"/>
                <a:cs typeface="Arial Narrow"/>
              </a:rPr>
              <a:t>Históricos </a:t>
            </a:r>
            <a:r>
              <a:rPr lang="pt-BR" sz="1650" dirty="0" smtClean="0">
                <a:solidFill>
                  <a:srgbClr val="4A5C61"/>
                </a:solidFill>
                <a:latin typeface="Arial Narrow"/>
                <a:cs typeface="Arial Narrow"/>
              </a:rPr>
              <a:t>-&gt;  aba inferior </a:t>
            </a:r>
            <a:r>
              <a:rPr lang="pt-BR" sz="1650" dirty="0">
                <a:solidFill>
                  <a:srgbClr val="4A5C61"/>
                </a:solidFill>
                <a:latin typeface="Arial Narrow"/>
                <a:cs typeface="Arial Narrow"/>
              </a:rPr>
              <a:t>Histórico de Assistência Saúde</a:t>
            </a:r>
            <a:endParaRPr lang="en-US" sz="1650" dirty="0" smtClean="0">
              <a:solidFill>
                <a:srgbClr val="4A5C61"/>
              </a:solidFill>
              <a:latin typeface="Arial Narrow"/>
              <a:cs typeface="Arial Narrow"/>
            </a:endParaRPr>
          </a:p>
        </p:txBody>
      </p:sp>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6" name="Text Placeholder 2"/>
          <p:cNvSpPr>
            <a:spLocks noGrp="1"/>
          </p:cNvSpPr>
          <p:nvPr>
            <p:ph type="body" idx="13"/>
          </p:nvPr>
        </p:nvSpPr>
        <p:spPr>
          <a:xfrm>
            <a:off x="453732" y="881350"/>
            <a:ext cx="3081948" cy="639762"/>
          </a:xfrm>
        </p:spPr>
        <p:txBody>
          <a:bodyPr>
            <a:normAutofit/>
          </a:bodyPr>
          <a:lstStyle/>
          <a:p>
            <a:r>
              <a:rPr lang="pt-BR" dirty="0" smtClean="0"/>
              <a:t>CADASTRO DE FUNCIONÁRIOS</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CAMPOS DE CADASTRO</a:t>
            </a:r>
            <a:endParaRPr lang="en-US" dirty="0"/>
          </a:p>
        </p:txBody>
      </p:sp>
      <p:sp>
        <p:nvSpPr>
          <p:cNvPr id="13" name="Retângulo 12"/>
          <p:cNvSpPr/>
          <p:nvPr/>
        </p:nvSpPr>
        <p:spPr>
          <a:xfrm>
            <a:off x="453732" y="1989535"/>
            <a:ext cx="4636883" cy="21182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Retângulo 14"/>
          <p:cNvSpPr/>
          <p:nvPr/>
        </p:nvSpPr>
        <p:spPr>
          <a:xfrm>
            <a:off x="453732" y="5092504"/>
            <a:ext cx="4540299" cy="5337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tângulo 16"/>
          <p:cNvSpPr/>
          <p:nvPr/>
        </p:nvSpPr>
        <p:spPr>
          <a:xfrm>
            <a:off x="6044400" y="3564752"/>
            <a:ext cx="5094000" cy="7488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CaixaDeTexto 17"/>
          <p:cNvSpPr txBox="1"/>
          <p:nvPr/>
        </p:nvSpPr>
        <p:spPr>
          <a:xfrm>
            <a:off x="305991" y="1915736"/>
            <a:ext cx="5589842" cy="4524315"/>
          </a:xfrm>
          <a:prstGeom prst="rect">
            <a:avLst/>
          </a:prstGeom>
          <a:solidFill>
            <a:schemeClr val="bg1"/>
          </a:solidFill>
          <a:ln w="28575">
            <a:solidFill>
              <a:srgbClr val="FF0000"/>
            </a:solidFill>
          </a:ln>
        </p:spPr>
        <p:txBody>
          <a:bodyPr wrap="square" rtlCol="0">
            <a:spAutoFit/>
          </a:bodyPr>
          <a:lstStyle/>
          <a:p>
            <a:r>
              <a:rPr lang="pt-BR" dirty="0" smtClean="0">
                <a:solidFill>
                  <a:srgbClr val="4A5C61"/>
                </a:solidFill>
                <a:latin typeface="Arial Narrow"/>
                <a:cs typeface="Arial Narrow"/>
              </a:rPr>
              <a:t>É obrigatório que exista algum histórico com os valores que identificam as parcelas correspondentes a cada dependente. Casos em que não houve preenchimento do histórico pelo fato do funcionário não possuir dependentes que utilizam a assistência médica, não é necessário que exista o histórico mensal correspondente ao empregado.</a:t>
            </a:r>
          </a:p>
          <a:p>
            <a:endParaRPr lang="pt-BR" dirty="0">
              <a:solidFill>
                <a:srgbClr val="4A5C61"/>
              </a:solidFill>
              <a:latin typeface="Arial Narrow"/>
              <a:cs typeface="Arial Narrow"/>
            </a:endParaRPr>
          </a:p>
          <a:p>
            <a:r>
              <a:rPr lang="pt-BR" dirty="0" smtClean="0">
                <a:solidFill>
                  <a:srgbClr val="4A5C61"/>
                </a:solidFill>
                <a:latin typeface="Arial Narrow"/>
                <a:cs typeface="Arial Narrow"/>
              </a:rPr>
              <a:t>Para que o histórico seja preenchido mensalmente, a fórmula utilizada no cálculo do evento de desconto deverá ter a função SALVAVALDEP. Para maiores informações acesse o roteiro: </a:t>
            </a:r>
            <a:r>
              <a:rPr lang="pt-BR" dirty="0" smtClean="0">
                <a:solidFill>
                  <a:srgbClr val="4A5C61"/>
                </a:solidFill>
                <a:latin typeface="Arial Narrow"/>
                <a:cs typeface="Arial Narrow"/>
                <a:hlinkClick r:id="rId3"/>
              </a:rPr>
              <a:t>Como fazer – Histórico de Assistência à Saúde</a:t>
            </a:r>
            <a:endParaRPr lang="pt-BR" dirty="0" smtClean="0">
              <a:solidFill>
                <a:srgbClr val="4A5C61"/>
              </a:solidFill>
              <a:latin typeface="Arial Narrow"/>
              <a:cs typeface="Arial Narrow"/>
            </a:endParaRPr>
          </a:p>
          <a:p>
            <a:endParaRPr lang="pt-BR" dirty="0">
              <a:solidFill>
                <a:srgbClr val="4A5C61"/>
              </a:solidFill>
              <a:latin typeface="Arial Narrow"/>
              <a:cs typeface="Arial Narrow"/>
            </a:endParaRPr>
          </a:p>
          <a:p>
            <a:r>
              <a:rPr lang="pt-BR" dirty="0" smtClean="0">
                <a:solidFill>
                  <a:srgbClr val="4A5C61"/>
                </a:solidFill>
                <a:latin typeface="Arial Narrow"/>
                <a:cs typeface="Arial Narrow"/>
              </a:rPr>
              <a:t>Históricos de Assistência à Saúde retroativos não são preenchidos automaticamente pelo sistema e deverão ser feitos manualmente ou através do roteiro: </a:t>
            </a:r>
            <a:r>
              <a:rPr lang="pt-BR" dirty="0">
                <a:latin typeface="Arial Narrow" panose="020B0606020202030204" pitchFamily="34" charset="0"/>
                <a:hlinkClick r:id="rId4"/>
              </a:rPr>
              <a:t>Preenchimento Histórico de Assistência à Saúde – </a:t>
            </a:r>
            <a:r>
              <a:rPr lang="pt-BR" dirty="0" err="1">
                <a:latin typeface="Arial Narrow" panose="020B0606020202030204" pitchFamily="34" charset="0"/>
                <a:hlinkClick r:id="rId4"/>
              </a:rPr>
              <a:t>Metódo</a:t>
            </a:r>
            <a:r>
              <a:rPr lang="pt-BR" dirty="0">
                <a:latin typeface="Arial Narrow" panose="020B0606020202030204" pitchFamily="34" charset="0"/>
                <a:hlinkClick r:id="rId4"/>
              </a:rPr>
              <a:t> por Backups</a:t>
            </a:r>
            <a:endParaRPr lang="pt-BR" dirty="0" smtClean="0">
              <a:solidFill>
                <a:srgbClr val="4A5C61"/>
              </a:solidFill>
              <a:latin typeface="Arial Narrow" panose="020B0606020202030204" pitchFamily="34" charset="0"/>
              <a:cs typeface="Arial Narrow"/>
            </a:endParaRPr>
          </a:p>
        </p:txBody>
      </p:sp>
    </p:spTree>
    <p:extLst>
      <p:ext uri="{BB962C8B-B14F-4D97-AF65-F5344CB8AC3E}">
        <p14:creationId xmlns:p14="http://schemas.microsoft.com/office/powerpoint/2010/main" val="25372712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30727" name="TextBox 18"/>
          <p:cNvSpPr txBox="1">
            <a:spLocks noChangeArrowheads="1"/>
          </p:cNvSpPr>
          <p:nvPr/>
        </p:nvSpPr>
        <p:spPr bwMode="auto">
          <a:xfrm>
            <a:off x="453732" y="1989535"/>
            <a:ext cx="11284536" cy="4524315"/>
          </a:xfrm>
          <a:prstGeom prst="rect">
            <a:avLst/>
          </a:prstGeom>
          <a:noFill/>
          <a:ln w="9525">
            <a:noFill/>
            <a:miter lim="800000"/>
            <a:headEnd/>
            <a:tailEnd/>
          </a:ln>
        </p:spPr>
        <p:txBody>
          <a:bodyPr wrap="square" numCol="2">
            <a:spAutoFit/>
          </a:bodyPr>
          <a:lstStyle/>
          <a:p>
            <a:pPr marL="285750" indent="-285750">
              <a:buFont typeface="Arial" panose="020B0604020202020204" pitchFamily="34" charset="0"/>
              <a:buChar char="•"/>
            </a:pPr>
            <a:r>
              <a:rPr lang="pt-BR" dirty="0" smtClean="0">
                <a:solidFill>
                  <a:srgbClr val="4A5C61"/>
                </a:solidFill>
                <a:latin typeface="Arial Narrow"/>
                <a:cs typeface="Arial Narrow"/>
              </a:rPr>
              <a:t>Campo CNPJ / CEI</a:t>
            </a:r>
          </a:p>
          <a:p>
            <a:pPr marL="742950" lvl="1" indent="-285750">
              <a:buFont typeface="Arial" panose="020B0604020202020204" pitchFamily="34" charset="0"/>
              <a:buChar char="•"/>
            </a:pPr>
            <a:r>
              <a:rPr lang="pt-BR" dirty="0" smtClean="0">
                <a:solidFill>
                  <a:srgbClr val="4A5C61"/>
                </a:solidFill>
                <a:latin typeface="Arial Narrow"/>
                <a:cs typeface="Arial Narrow"/>
              </a:rPr>
              <a:t>Aba Identificação</a:t>
            </a:r>
          </a:p>
          <a:p>
            <a:pPr marL="285750" indent="-285750">
              <a:buFont typeface="Arial" panose="020B0604020202020204" pitchFamily="34" charset="0"/>
              <a:buChar char="•"/>
            </a:pPr>
            <a:endParaRPr lang="en-US" dirty="0" smtClean="0">
              <a:solidFill>
                <a:srgbClr val="4A5C61"/>
              </a:solidFill>
              <a:latin typeface="Arial Narrow"/>
              <a:cs typeface="Arial Narrow"/>
            </a:endParaRPr>
          </a:p>
          <a:p>
            <a:pPr marL="285750" indent="-285750">
              <a:buFont typeface="Arial" panose="020B0604020202020204" pitchFamily="34" charset="0"/>
              <a:buChar char="•"/>
            </a:pPr>
            <a:r>
              <a:rPr lang="en-US" dirty="0" smtClean="0">
                <a:solidFill>
                  <a:srgbClr val="4A5C61"/>
                </a:solidFill>
                <a:latin typeface="Arial Narrow"/>
                <a:cs typeface="Arial Narrow"/>
              </a:rPr>
              <a:t>Campo </a:t>
            </a:r>
            <a:r>
              <a:rPr lang="en-US" dirty="0" err="1" smtClean="0">
                <a:solidFill>
                  <a:srgbClr val="4A5C61"/>
                </a:solidFill>
                <a:latin typeface="Arial Narrow"/>
                <a:cs typeface="Arial Narrow"/>
              </a:rPr>
              <a:t>Código</a:t>
            </a:r>
            <a:endParaRPr lang="en-US" dirty="0" smtClean="0">
              <a:solidFill>
                <a:srgbClr val="4A5C61"/>
              </a:solidFill>
              <a:latin typeface="Arial Narrow"/>
              <a:cs typeface="Arial Narrow"/>
            </a:endParaRPr>
          </a:p>
          <a:p>
            <a:pPr marL="742950" lvl="2" indent="-285750">
              <a:buFont typeface="Arial" panose="020B0604020202020204" pitchFamily="34" charset="0"/>
              <a:buChar char="•"/>
            </a:pPr>
            <a:r>
              <a:rPr lang="pt-BR" dirty="0">
                <a:solidFill>
                  <a:srgbClr val="4A5C61"/>
                </a:solidFill>
                <a:latin typeface="Arial Narrow"/>
                <a:cs typeface="Arial Narrow"/>
              </a:rPr>
              <a:t>Aba Identificação</a:t>
            </a:r>
          </a:p>
          <a:p>
            <a:pPr marL="285750" indent="-285750">
              <a:buFont typeface="Arial" panose="020B0604020202020204" pitchFamily="34" charset="0"/>
              <a:buChar char="•"/>
            </a:pPr>
            <a:endParaRPr lang="en-US" dirty="0" smtClean="0">
              <a:solidFill>
                <a:srgbClr val="4A5C61"/>
              </a:solidFill>
              <a:latin typeface="Arial Narrow"/>
              <a:cs typeface="Arial Narrow"/>
            </a:endParaRPr>
          </a:p>
          <a:p>
            <a:pPr marL="285750" indent="-285750">
              <a:buFont typeface="Arial" panose="020B0604020202020204" pitchFamily="34" charset="0"/>
              <a:buChar char="•"/>
            </a:pPr>
            <a:r>
              <a:rPr lang="en-US" dirty="0" smtClean="0">
                <a:solidFill>
                  <a:srgbClr val="4A5C61"/>
                </a:solidFill>
                <a:latin typeface="Arial Narrow"/>
                <a:cs typeface="Arial Narrow"/>
              </a:rPr>
              <a:t>Filial</a:t>
            </a:r>
          </a:p>
          <a:p>
            <a:pPr marL="742950" lvl="1" indent="-285750">
              <a:buFont typeface="Arial" panose="020B0604020202020204" pitchFamily="34" charset="0"/>
              <a:buChar char="•"/>
            </a:pPr>
            <a:r>
              <a:rPr lang="pt-BR" dirty="0">
                <a:solidFill>
                  <a:srgbClr val="4A5C61"/>
                </a:solidFill>
                <a:latin typeface="Arial Narrow"/>
                <a:cs typeface="Arial Narrow"/>
              </a:rPr>
              <a:t>Aba Identificação</a:t>
            </a:r>
          </a:p>
          <a:p>
            <a:pPr marL="742950" lvl="1" indent="-285750">
              <a:buFont typeface="Arial" panose="020B0604020202020204" pitchFamily="34" charset="0"/>
              <a:buChar char="•"/>
            </a:pPr>
            <a:endParaRPr lang="en-US" dirty="0" smtClean="0">
              <a:solidFill>
                <a:srgbClr val="4A5C61"/>
              </a:solidFill>
              <a:latin typeface="Arial Narrow"/>
              <a:cs typeface="Arial Narrow"/>
            </a:endParaRPr>
          </a:p>
          <a:p>
            <a:pPr marL="285750" indent="-285750">
              <a:buFont typeface="Arial" panose="020B0604020202020204" pitchFamily="34" charset="0"/>
              <a:buChar char="•"/>
            </a:pPr>
            <a:r>
              <a:rPr lang="en-US" dirty="0" err="1" smtClean="0">
                <a:solidFill>
                  <a:srgbClr val="4A5C61"/>
                </a:solidFill>
                <a:latin typeface="Arial Narrow"/>
                <a:cs typeface="Arial Narrow"/>
              </a:rPr>
              <a:t>Parâmetro</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Desativada</a:t>
            </a:r>
            <a:endParaRPr lang="en-US" dirty="0" smtClean="0">
              <a:solidFill>
                <a:srgbClr val="4A5C61"/>
              </a:solidFill>
              <a:latin typeface="Arial Narrow"/>
              <a:cs typeface="Arial Narrow"/>
            </a:endParaRPr>
          </a:p>
          <a:p>
            <a:pPr marL="742950" lvl="1" indent="-285750">
              <a:buFont typeface="Arial" panose="020B0604020202020204" pitchFamily="34" charset="0"/>
              <a:buChar char="•"/>
            </a:pPr>
            <a:r>
              <a:rPr lang="pt-BR" dirty="0">
                <a:solidFill>
                  <a:srgbClr val="4A5C61"/>
                </a:solidFill>
                <a:latin typeface="Arial Narrow"/>
                <a:cs typeface="Arial Narrow"/>
              </a:rPr>
              <a:t>Aba Identificação</a:t>
            </a:r>
          </a:p>
          <a:p>
            <a:pPr marL="742950" lvl="1" indent="-285750">
              <a:buFont typeface="Arial" panose="020B0604020202020204" pitchFamily="34" charset="0"/>
              <a:buChar char="•"/>
            </a:pPr>
            <a:endParaRPr lang="en-US" dirty="0" smtClean="0">
              <a:solidFill>
                <a:srgbClr val="4A5C61"/>
              </a:solidFill>
              <a:latin typeface="Arial Narrow"/>
              <a:cs typeface="Arial Narrow"/>
            </a:endParaRPr>
          </a:p>
          <a:p>
            <a:pPr marL="285750" indent="-285750">
              <a:buFont typeface="Arial" panose="020B0604020202020204" pitchFamily="34" charset="0"/>
              <a:buChar char="•"/>
            </a:pPr>
            <a:r>
              <a:rPr lang="en-US" dirty="0" err="1" smtClean="0">
                <a:solidFill>
                  <a:srgbClr val="4A5C61"/>
                </a:solidFill>
                <a:latin typeface="Arial Narrow"/>
                <a:cs typeface="Arial Narrow"/>
              </a:rPr>
              <a:t>Parâmetro</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Identificação</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Pelo</a:t>
            </a:r>
            <a:r>
              <a:rPr lang="en-US" dirty="0" smtClean="0">
                <a:solidFill>
                  <a:srgbClr val="4A5C61"/>
                </a:solidFill>
                <a:latin typeface="Arial Narrow"/>
                <a:cs typeface="Arial Narrow"/>
              </a:rPr>
              <a:t> CNPJ</a:t>
            </a:r>
          </a:p>
          <a:p>
            <a:pPr marL="742950" lvl="2" indent="-285750">
              <a:buFont typeface="Arial" panose="020B0604020202020204" pitchFamily="34" charset="0"/>
              <a:buChar char="•"/>
            </a:pPr>
            <a:r>
              <a:rPr lang="pt-BR" dirty="0">
                <a:solidFill>
                  <a:srgbClr val="4A5C61"/>
                </a:solidFill>
                <a:latin typeface="Arial Narrow"/>
                <a:cs typeface="Arial Narrow"/>
              </a:rPr>
              <a:t>Aba </a:t>
            </a:r>
            <a:r>
              <a:rPr lang="pt-BR" dirty="0" smtClean="0">
                <a:solidFill>
                  <a:srgbClr val="4A5C61"/>
                </a:solidFill>
                <a:latin typeface="Arial Narrow"/>
                <a:cs typeface="Arial Narrow"/>
              </a:rPr>
              <a:t>Identificação</a:t>
            </a:r>
          </a:p>
          <a:p>
            <a:pPr marL="742950" lvl="2" indent="-285750">
              <a:buFont typeface="Arial" panose="020B0604020202020204" pitchFamily="34" charset="0"/>
              <a:buChar char="•"/>
            </a:pPr>
            <a:endParaRPr lang="pt-BR" dirty="0">
              <a:solidFill>
                <a:srgbClr val="4A5C61"/>
              </a:solidFill>
              <a:latin typeface="Arial Narrow"/>
              <a:cs typeface="Arial Narrow"/>
            </a:endParaRPr>
          </a:p>
          <a:p>
            <a:pPr marL="742950" lvl="2" indent="-285750">
              <a:buFont typeface="Arial" panose="020B0604020202020204" pitchFamily="34" charset="0"/>
              <a:buChar char="•"/>
            </a:pPr>
            <a:endParaRPr lang="pt-BR" dirty="0" smtClean="0">
              <a:solidFill>
                <a:srgbClr val="4A5C61"/>
              </a:solidFill>
              <a:latin typeface="Arial Narrow"/>
              <a:cs typeface="Arial Narrow"/>
            </a:endParaRPr>
          </a:p>
          <a:p>
            <a:pPr marL="285750" indent="-285750">
              <a:buFont typeface="Arial" panose="020B0604020202020204" pitchFamily="34" charset="0"/>
              <a:buChar char="•"/>
            </a:pPr>
            <a:r>
              <a:rPr lang="en-US" dirty="0" err="1">
                <a:solidFill>
                  <a:srgbClr val="4A5C61"/>
                </a:solidFill>
                <a:latin typeface="Arial Narrow"/>
                <a:cs typeface="Arial Narrow"/>
              </a:rPr>
              <a:t>Globais</a:t>
            </a:r>
            <a:endParaRPr lang="en-US" dirty="0">
              <a:solidFill>
                <a:srgbClr val="4A5C61"/>
              </a:solidFill>
              <a:latin typeface="Arial Narrow"/>
              <a:cs typeface="Arial Narrow"/>
            </a:endParaRPr>
          </a:p>
          <a:p>
            <a:pPr marL="742950" lvl="1" indent="-285750">
              <a:buFont typeface="Arial" panose="020B0604020202020204" pitchFamily="34" charset="0"/>
              <a:buChar char="•"/>
            </a:pPr>
            <a:r>
              <a:rPr lang="en-US" dirty="0">
                <a:solidFill>
                  <a:srgbClr val="4A5C61"/>
                </a:solidFill>
                <a:latin typeface="Arial Narrow"/>
                <a:cs typeface="Arial Narrow"/>
              </a:rPr>
              <a:t>Campos </a:t>
            </a:r>
            <a:r>
              <a:rPr lang="en-US" dirty="0" err="1">
                <a:solidFill>
                  <a:srgbClr val="4A5C61"/>
                </a:solidFill>
                <a:latin typeface="Arial Narrow"/>
                <a:cs typeface="Arial Narrow"/>
              </a:rPr>
              <a:t>Máscara</a:t>
            </a:r>
            <a:r>
              <a:rPr lang="en-US" dirty="0">
                <a:solidFill>
                  <a:srgbClr val="4A5C61"/>
                </a:solidFill>
                <a:latin typeface="Arial Narrow"/>
                <a:cs typeface="Arial Narrow"/>
              </a:rPr>
              <a:t>  </a:t>
            </a:r>
            <a:r>
              <a:rPr lang="en-US" dirty="0" err="1">
                <a:solidFill>
                  <a:srgbClr val="4A5C61"/>
                </a:solidFill>
                <a:latin typeface="Arial Narrow"/>
                <a:cs typeface="Arial Narrow"/>
              </a:rPr>
              <a:t>Código</a:t>
            </a:r>
            <a:r>
              <a:rPr lang="en-US" dirty="0">
                <a:solidFill>
                  <a:srgbClr val="4A5C61"/>
                </a:solidFill>
                <a:latin typeface="Arial Narrow"/>
                <a:cs typeface="Arial Narrow"/>
              </a:rPr>
              <a:t> de </a:t>
            </a:r>
            <a:r>
              <a:rPr lang="en-US" dirty="0" err="1">
                <a:solidFill>
                  <a:srgbClr val="4A5C61"/>
                </a:solidFill>
                <a:latin typeface="Arial Narrow"/>
                <a:cs typeface="Arial Narrow"/>
              </a:rPr>
              <a:t>Seção</a:t>
            </a:r>
            <a:r>
              <a:rPr lang="en-US" dirty="0">
                <a:solidFill>
                  <a:srgbClr val="4A5C61"/>
                </a:solidFill>
                <a:latin typeface="Arial Narrow"/>
                <a:cs typeface="Arial Narrow"/>
              </a:rPr>
              <a:t>, </a:t>
            </a:r>
            <a:r>
              <a:rPr lang="en-US" dirty="0" err="1">
                <a:solidFill>
                  <a:srgbClr val="4A5C61"/>
                </a:solidFill>
                <a:latin typeface="Arial Narrow"/>
                <a:cs typeface="Arial Narrow"/>
              </a:rPr>
              <a:t>Quebra</a:t>
            </a:r>
            <a:r>
              <a:rPr lang="en-US" dirty="0">
                <a:solidFill>
                  <a:srgbClr val="4A5C61"/>
                </a:solidFill>
                <a:latin typeface="Arial Narrow"/>
                <a:cs typeface="Arial Narrow"/>
              </a:rPr>
              <a:t> </a:t>
            </a:r>
            <a:r>
              <a:rPr lang="en-US" dirty="0" err="1">
                <a:solidFill>
                  <a:srgbClr val="4A5C61"/>
                </a:solidFill>
                <a:latin typeface="Arial Narrow"/>
                <a:cs typeface="Arial Narrow"/>
              </a:rPr>
              <a:t>Mestre</a:t>
            </a:r>
            <a:r>
              <a:rPr lang="en-US" dirty="0">
                <a:solidFill>
                  <a:srgbClr val="4A5C61"/>
                </a:solidFill>
                <a:latin typeface="Arial Narrow"/>
                <a:cs typeface="Arial Narrow"/>
              </a:rPr>
              <a:t> e </a:t>
            </a:r>
            <a:r>
              <a:rPr lang="en-US" dirty="0" err="1">
                <a:solidFill>
                  <a:srgbClr val="4A5C61"/>
                </a:solidFill>
                <a:latin typeface="Arial Narrow"/>
                <a:cs typeface="Arial Narrow"/>
              </a:rPr>
              <a:t>Quebra</a:t>
            </a:r>
            <a:r>
              <a:rPr lang="en-US" dirty="0">
                <a:solidFill>
                  <a:srgbClr val="4A5C61"/>
                </a:solidFill>
                <a:latin typeface="Arial Narrow"/>
                <a:cs typeface="Arial Narrow"/>
              </a:rPr>
              <a:t> para CNPJ</a:t>
            </a:r>
          </a:p>
          <a:p>
            <a:pPr marL="1200150" lvl="2" indent="-285750">
              <a:buFont typeface="Arial" panose="020B0604020202020204" pitchFamily="34" charset="0"/>
              <a:buChar char="•"/>
            </a:pPr>
            <a:r>
              <a:rPr lang="pt-BR" dirty="0">
                <a:solidFill>
                  <a:srgbClr val="4A5C61"/>
                </a:solidFill>
                <a:latin typeface="Arial Narrow"/>
                <a:cs typeface="Arial Narrow"/>
              </a:rPr>
              <a:t>Configurações -&gt; Menu  Parâmetros RH</a:t>
            </a:r>
          </a:p>
          <a:p>
            <a:pPr marL="285750" lvl="1" indent="-285750">
              <a:buFont typeface="Arial" panose="020B0604020202020204" pitchFamily="34" charset="0"/>
              <a:buChar char="•"/>
            </a:pPr>
            <a:endParaRPr lang="pt-BR" dirty="0" smtClean="0">
              <a:solidFill>
                <a:srgbClr val="4A5C61"/>
              </a:solidFill>
              <a:latin typeface="Arial Narrow"/>
              <a:cs typeface="Arial Narrow"/>
            </a:endParaRPr>
          </a:p>
          <a:p>
            <a:pPr marL="285750" indent="-285750">
              <a:buFont typeface="Arial" panose="020B0604020202020204" pitchFamily="34" charset="0"/>
              <a:buChar char="•"/>
            </a:pPr>
            <a:endParaRPr lang="en-US" dirty="0">
              <a:solidFill>
                <a:srgbClr val="4A5C61"/>
              </a:solidFill>
              <a:latin typeface="Arial Narrow"/>
              <a:cs typeface="Arial Narrow"/>
            </a:endParaRPr>
          </a:p>
        </p:txBody>
      </p:sp>
      <p:sp>
        <p:nvSpPr>
          <p:cNvPr id="6" name="Text Placeholder 2"/>
          <p:cNvSpPr>
            <a:spLocks noGrp="1"/>
          </p:cNvSpPr>
          <p:nvPr>
            <p:ph type="body" idx="13"/>
          </p:nvPr>
        </p:nvSpPr>
        <p:spPr>
          <a:xfrm>
            <a:off x="422398" y="879300"/>
            <a:ext cx="4057308" cy="639762"/>
          </a:xfrm>
        </p:spPr>
        <p:txBody>
          <a:bodyPr>
            <a:normAutofit/>
          </a:bodyPr>
          <a:lstStyle/>
          <a:p>
            <a:r>
              <a:rPr lang="pt-BR" dirty="0" smtClean="0"/>
              <a:t>CADASTRO DE SEÇÃO, MÁSCARAS E QUEBRAS</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CAMPOS DE CADASTRO</a:t>
            </a:r>
            <a:endParaRPr lang="en-US" dirty="0"/>
          </a:p>
        </p:txBody>
      </p:sp>
      <p:sp>
        <p:nvSpPr>
          <p:cNvPr id="2" name="CaixaDeTexto 1"/>
          <p:cNvSpPr txBox="1"/>
          <p:nvPr/>
        </p:nvSpPr>
        <p:spPr>
          <a:xfrm>
            <a:off x="4826000" y="1940212"/>
            <a:ext cx="7086600" cy="3970318"/>
          </a:xfrm>
          <a:prstGeom prst="rect">
            <a:avLst/>
          </a:prstGeom>
          <a:solidFill>
            <a:schemeClr val="bg1"/>
          </a:solidFill>
          <a:ln w="28575">
            <a:solidFill>
              <a:srgbClr val="FF0000"/>
            </a:solidFill>
          </a:ln>
        </p:spPr>
        <p:txBody>
          <a:bodyPr wrap="square" rtlCol="0">
            <a:spAutoFit/>
          </a:bodyPr>
          <a:lstStyle/>
          <a:p>
            <a:r>
              <a:rPr lang="pt-BR" dirty="0">
                <a:solidFill>
                  <a:srgbClr val="4A5C61"/>
                </a:solidFill>
                <a:latin typeface="Arial Narrow"/>
                <a:cs typeface="Arial Narrow"/>
              </a:rPr>
              <a:t>Se a máscara de seção tem, por exemplo, 12 caracteres (##.##.###.##) não podem existir funcionários alocados em seções com tamanho diferente da máscara. Exemplo:</a:t>
            </a:r>
          </a:p>
          <a:p>
            <a:r>
              <a:rPr lang="pt-BR" dirty="0">
                <a:solidFill>
                  <a:srgbClr val="4A5C61"/>
                </a:solidFill>
                <a:latin typeface="Arial Narrow"/>
                <a:cs typeface="Arial Narrow"/>
              </a:rPr>
              <a:t>01 - Matriz</a:t>
            </a:r>
          </a:p>
          <a:p>
            <a:r>
              <a:rPr lang="pt-BR" dirty="0">
                <a:solidFill>
                  <a:srgbClr val="4A5C61"/>
                </a:solidFill>
                <a:latin typeface="Arial Narrow"/>
                <a:cs typeface="Arial Narrow"/>
              </a:rPr>
              <a:t>01.01 - Departamento de suporte</a:t>
            </a:r>
          </a:p>
          <a:p>
            <a:r>
              <a:rPr lang="pt-BR" dirty="0">
                <a:solidFill>
                  <a:srgbClr val="4A5C61"/>
                </a:solidFill>
                <a:latin typeface="Arial Narrow"/>
                <a:cs typeface="Arial Narrow"/>
              </a:rPr>
              <a:t>01.01.001.01 - Suporte RH</a:t>
            </a:r>
          </a:p>
          <a:p>
            <a:r>
              <a:rPr lang="pt-BR" dirty="0">
                <a:solidFill>
                  <a:srgbClr val="4A5C61"/>
                </a:solidFill>
                <a:latin typeface="Arial Narrow"/>
                <a:cs typeface="Arial Narrow"/>
              </a:rPr>
              <a:t>01.01.001.02 - Suporte ADM</a:t>
            </a:r>
          </a:p>
          <a:p>
            <a:endParaRPr lang="pt-BR" dirty="0">
              <a:solidFill>
                <a:srgbClr val="4A5C61"/>
              </a:solidFill>
              <a:latin typeface="Arial Narrow"/>
              <a:cs typeface="Arial Narrow"/>
            </a:endParaRPr>
          </a:p>
          <a:p>
            <a:r>
              <a:rPr lang="pt-BR" dirty="0">
                <a:solidFill>
                  <a:srgbClr val="4A5C61"/>
                </a:solidFill>
                <a:latin typeface="Arial Narrow"/>
                <a:cs typeface="Arial Narrow"/>
              </a:rPr>
              <a:t>Só poderão existir funcionários alocados nas seções 01.01.001.01 e 01.01.001.02 que tem 12 caracteres.</a:t>
            </a:r>
          </a:p>
          <a:p>
            <a:endParaRPr lang="pt-BR" dirty="0">
              <a:solidFill>
                <a:srgbClr val="4A5C61"/>
              </a:solidFill>
              <a:latin typeface="Arial Narrow"/>
              <a:cs typeface="Arial Narrow"/>
            </a:endParaRPr>
          </a:p>
          <a:p>
            <a:r>
              <a:rPr lang="pt-BR" dirty="0">
                <a:solidFill>
                  <a:srgbClr val="4A5C61"/>
                </a:solidFill>
                <a:latin typeface="Arial Narrow"/>
                <a:cs typeface="Arial Narrow"/>
              </a:rPr>
              <a:t>A filial associada a cada seção deve possuir o mesmo CNPJ/CPF do cadastro da seção, campo 'CNPJ'. Dependendo da parametrização de emissão do relatório da DIRF o sistema poderá considerar os dados de endereço do cadastro de seções.</a:t>
            </a:r>
          </a:p>
        </p:txBody>
      </p:sp>
      <p:sp>
        <p:nvSpPr>
          <p:cNvPr id="3" name="Retângulo 2"/>
          <p:cNvSpPr/>
          <p:nvPr/>
        </p:nvSpPr>
        <p:spPr>
          <a:xfrm>
            <a:off x="422398" y="2031522"/>
            <a:ext cx="2417019" cy="222857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95349225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8521</TotalTime>
  <Words>4885</Words>
  <Application>Microsoft Office PowerPoint</Application>
  <PresentationFormat>Widescreen</PresentationFormat>
  <Paragraphs>476</Paragraphs>
  <Slides>46</Slides>
  <Notes>15</Notes>
  <HiddenSlides>0</HiddenSlides>
  <MMClips>0</MMClips>
  <ScaleCrop>false</ScaleCrop>
  <HeadingPairs>
    <vt:vector size="6" baseType="variant">
      <vt:variant>
        <vt:lpstr>Fontes usadas</vt:lpstr>
      </vt:variant>
      <vt:variant>
        <vt:i4>8</vt:i4>
      </vt:variant>
      <vt:variant>
        <vt:lpstr>Tema</vt:lpstr>
      </vt:variant>
      <vt:variant>
        <vt:i4>1</vt:i4>
      </vt:variant>
      <vt:variant>
        <vt:lpstr>Títulos de slides</vt:lpstr>
      </vt:variant>
      <vt:variant>
        <vt:i4>46</vt:i4>
      </vt:variant>
    </vt:vector>
  </HeadingPairs>
  <TitlesOfParts>
    <vt:vector size="55" baseType="lpstr">
      <vt:lpstr>Arial</vt:lpstr>
      <vt:lpstr>Arial Narrow</vt:lpstr>
      <vt:lpstr>Calibri</vt:lpstr>
      <vt:lpstr>Calibri Light</vt:lpstr>
      <vt:lpstr>Courier New</vt:lpstr>
      <vt:lpstr>Lucida Grande</vt:lpstr>
      <vt:lpstr>Segoe UI</vt:lpstr>
      <vt:lpstr>ヒラギノ角ゴ Pro W3</vt:lpstr>
      <vt:lpstr>Tema do Office</vt:lpstr>
      <vt:lpstr>HELOISA HELENA BRAGA  /  WENDEL PINHEIRO ALVES - JANEIRO 2017</vt:lpstr>
      <vt:lpstr>Apresentação do PowerPoint</vt:lpstr>
      <vt:lpstr>Apresentação do PowerPoint</vt:lpstr>
      <vt:lpstr>CONCEITO</vt:lpstr>
      <vt:lpstr>Apresentação do PowerPoint</vt:lpstr>
      <vt:lpstr>CAMPOS DE CADASTRO</vt:lpstr>
      <vt:lpstr>CAMPOS DE CADASTRO</vt:lpstr>
      <vt:lpstr>CAMPOS DE CADASTRO</vt:lpstr>
      <vt:lpstr>CAMPOS DE CADASTRO</vt:lpstr>
      <vt:lpstr>CAMPOS DE CADASTRO</vt:lpstr>
      <vt:lpstr>CAMPOS DE CADASTRO</vt:lpstr>
      <vt:lpstr>Apresentação do PowerPoint</vt:lpstr>
      <vt:lpstr>ALTERAÇÕES  DIRF 2017</vt:lpstr>
      <vt:lpstr>01 - PENSÃO ALIMENTICIA</vt:lpstr>
      <vt:lpstr>02 - PENSÃO ALIMENTICIA RRA </vt:lpstr>
      <vt:lpstr>03 - RRA</vt:lpstr>
      <vt:lpstr>03 - RRA</vt:lpstr>
      <vt:lpstr>03 - RRA</vt:lpstr>
      <vt:lpstr>04 - PREVIDÊNCIA PRIVADA</vt:lpstr>
      <vt:lpstr>04 - PREVIDÊNCIA PRIVADA</vt:lpstr>
      <vt:lpstr>04 - PREVIDÊNCIA PRIVADA</vt:lpstr>
      <vt:lpstr>CONVERSÃO DE OPERADORA PERFIL X CADASTRO</vt:lpstr>
      <vt:lpstr>05 - REEMBOLSO PLANO DE SAÚDE</vt:lpstr>
      <vt:lpstr>05 - REEMBOLSO PLANO DE SAÚDE</vt:lpstr>
      <vt:lpstr>05 - REEMBOLSO PLANO DE SAÚDE</vt:lpstr>
      <vt:lpstr>05 - REEMBOLSO PLANO DE SAÚDE</vt:lpstr>
      <vt:lpstr>05 - REEMBOLSO PLANO DE SAÚDE</vt:lpstr>
      <vt:lpstr>Apresentação do PowerPoint</vt:lpstr>
      <vt:lpstr>EMISSÃO</vt:lpstr>
      <vt:lpstr>Apresentação do PowerPoint</vt:lpstr>
      <vt:lpstr>EMISSÃO</vt:lpstr>
      <vt:lpstr>EMISSÃO</vt:lpstr>
      <vt:lpstr>EMISSÃO</vt:lpstr>
      <vt:lpstr>EMISSÃO</vt:lpstr>
      <vt:lpstr>EMISSÃO</vt:lpstr>
      <vt:lpstr>Apresentação do PowerPoint</vt:lpstr>
      <vt:lpstr>DICAS E SOLUÇÕES</vt:lpstr>
      <vt:lpstr>DICAS E SOLUÇÕES</vt:lpstr>
      <vt:lpstr>DICAS E SOLUÇÕES</vt:lpstr>
      <vt:lpstr>DICAS E SOLUÇÕES</vt:lpstr>
      <vt:lpstr>DICAS E SOLUÇÕES</vt:lpstr>
      <vt:lpstr>DICAS E SOLUÇÕES</vt:lpstr>
      <vt:lpstr>DICAS E SOLUÇÕES</vt:lpstr>
      <vt:lpstr>DICAS E SOLUÇÕES</vt:lpstr>
      <vt:lpstr>DICAS E SOLUÇÕES</vt:lpstr>
      <vt:lpstr>Apresentação do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NAJARIANE SOARES/ ANDRÉ TRINDADE, JANEIRO 2015</dc:title>
  <dc:creator>Joyce Rodrigues Nereu</dc:creator>
  <cp:lastModifiedBy>Heloisa Helena Braga</cp:lastModifiedBy>
  <cp:revision>323</cp:revision>
  <dcterms:created xsi:type="dcterms:W3CDTF">2015-01-21T13:09:50Z</dcterms:created>
  <dcterms:modified xsi:type="dcterms:W3CDTF">2017-01-30T16:25:21Z</dcterms:modified>
</cp:coreProperties>
</file>