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05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120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96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125.xml" ContentType="application/vnd.openxmlformats-officedocument.presentationml.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notesSlides/notesSlide124.xml" ContentType="application/vnd.openxmlformats-officedocument.presentationml.notesSlide+xml"/>
  <Override PartName="/ppt/slides/slide55.xml" ContentType="application/vnd.openxmlformats-officedocument.presentationml.slide+xml"/>
  <Override PartName="/ppt/theme/theme2.xml" ContentType="application/vnd.openxmlformats-officedocument.theme+xml"/>
  <Override PartName="/ppt/notesSlides/notesSlide57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13.xml" ContentType="application/vnd.openxmlformats-officedocument.presentationml.notes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notesSlides/notesSlide46.xml" ContentType="application/vnd.openxmlformats-officedocument.presentationml.notesSlide+xml"/>
  <Override PartName="/ppt/notesSlides/notesSlide93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60.xml" ContentType="application/vnd.openxmlformats-officedocument.presentationml.notes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08.xml" ContentType="application/vnd.openxmlformats-officedocument.presentationml.slide+xml"/>
  <Override PartName="/ppt/notesSlides/notesSlide118.xml" ContentType="application/vnd.openxmlformats-officedocument.presentationml.notesSlide+xml"/>
  <Override PartName="/ppt/slides/slide49.xml" ContentType="application/vnd.openxmlformats-officedocument.presentationml.slide+xml"/>
  <Override PartName="/ppt/slides/slide96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107.xml" ContentType="application/vnd.openxmlformats-officedocument.presentationml.notesSlide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s/slide122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114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21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83.xml" ContentType="application/vnd.openxmlformats-officedocument.presentationml.notesSlide+xml"/>
  <Override PartName="/ppt/notesSlides/notesSlide110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90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slides/slide127.xml" ContentType="application/vnd.openxmlformats-officedocument.presentationml.slide+xml"/>
  <Override PartName="/ppt/notesSlides/notesSlide10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19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99.xml" ContentType="application/vnd.openxmlformats-officedocument.presentationml.notesSlide+xml"/>
  <Override PartName="/ppt/notesSlides/notesSlide126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slides/slide12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15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95.xml" ContentType="application/vnd.openxmlformats-officedocument.presentationml.notesSlide+xml"/>
  <Override PartName="/ppt/notesSlides/notesSlide122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11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91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slides/slide128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109.xml" ContentType="application/vnd.openxmlformats-officedocument.presentationml.notesSlide+xml"/>
  <Override PartName="/ppt/notesSlides/notesSlide127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slides/slide124.xml" ContentType="application/vnd.openxmlformats-officedocument.presentationml.slide+xml"/>
  <Override PartName="/ppt/notesSlides/notesSlide89.xml" ContentType="application/vnd.openxmlformats-officedocument.presentationml.notesSlide+xml"/>
  <Override PartName="/ppt/notesSlides/notesSlide116.xml" ContentType="application/vnd.openxmlformats-officedocument.presentationml.notes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notesSlides/notesSlide78.xml" ContentType="application/vnd.openxmlformats-officedocument.presentationml.notesSlide+xml"/>
  <Override PartName="/ppt/notesSlides/notesSlide123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67.xml" ContentType="application/vnd.openxmlformats-officedocument.presentationml.notesSlide+xml"/>
  <Override PartName="/ppt/notesSlides/notesSlide112.xml" ContentType="application/vnd.openxmlformats-officedocument.presentationml.notesSlid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101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slides/slide118.xml" ContentType="application/vnd.openxmlformats-officedocument.presentationml.slide+xml"/>
  <Override PartName="/ppt/notesSlides/notesSlide128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notesSlides/notesSlide106.xml" ContentType="application/vnd.openxmlformats-officedocument.presentationml.notesSlide+xml"/>
  <Override PartName="/ppt/notesSlides/notesSlide117.xml" ContentType="application/vnd.openxmlformats-officedocument.presentationml.notesSlide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97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notesSlides/notesSlide39.xml" ContentType="application/vnd.openxmlformats-officedocument.presentationml.notesSlide+xml"/>
  <Override PartName="/ppt/notesSlides/notesSlide86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120.xml" ContentType="application/vnd.openxmlformats-officedocument.presentationml.notesSlide+xml"/>
  <Override PartName="/ppt/slides/slide51.xml" ContentType="application/vnd.openxmlformats-officedocument.presentationml.slide+xml"/>
  <Override PartName="/ppt/notesSlides/notesSlide53.xml" ContentType="application/vnd.openxmlformats-officedocument.presentationml.notesSlide+xml"/>
  <Override PartName="/ppt/slides/slide40.xml" ContentType="application/vnd.openxmlformats-officedocument.presentationml.slide+xml"/>
  <Override PartName="/ppt/notesSlides/notesSlide4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s/slide126.xml" ContentType="application/vnd.openxmlformats-officedocument.presentationml.slide+xml"/>
  <Override PartName="/ppt/slides/slide78.xml" ContentType="application/vnd.openxmlformats-officedocument.presentationml.slide+xml"/>
  <Override PartName="/ppt/slides/slide115.xml" ContentType="application/vnd.openxmlformats-officedocument.presentationml.slide+xml"/>
  <Override PartName="/ppt/notesSlides/notesSlide12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0"/>
  </p:notesMasterIdLst>
  <p:sldIdLst>
    <p:sldId id="292" r:id="rId2"/>
    <p:sldId id="354" r:id="rId3"/>
    <p:sldId id="355" r:id="rId4"/>
    <p:sldId id="358" r:id="rId5"/>
    <p:sldId id="359" r:id="rId6"/>
    <p:sldId id="361" r:id="rId7"/>
    <p:sldId id="357" r:id="rId8"/>
    <p:sldId id="360" r:id="rId9"/>
    <p:sldId id="362" r:id="rId10"/>
    <p:sldId id="366" r:id="rId11"/>
    <p:sldId id="363" r:id="rId12"/>
    <p:sldId id="365" r:id="rId13"/>
    <p:sldId id="364" r:id="rId14"/>
    <p:sldId id="356" r:id="rId15"/>
    <p:sldId id="367" r:id="rId16"/>
    <p:sldId id="368" r:id="rId17"/>
    <p:sldId id="369" r:id="rId18"/>
    <p:sldId id="391" r:id="rId19"/>
    <p:sldId id="371" r:id="rId20"/>
    <p:sldId id="372" r:id="rId21"/>
    <p:sldId id="373" r:id="rId22"/>
    <p:sldId id="374" r:id="rId23"/>
    <p:sldId id="378" r:id="rId24"/>
    <p:sldId id="379" r:id="rId25"/>
    <p:sldId id="375" r:id="rId26"/>
    <p:sldId id="380" r:id="rId27"/>
    <p:sldId id="381" r:id="rId28"/>
    <p:sldId id="382" r:id="rId29"/>
    <p:sldId id="383" r:id="rId30"/>
    <p:sldId id="384" r:id="rId31"/>
    <p:sldId id="386" r:id="rId32"/>
    <p:sldId id="376" r:id="rId33"/>
    <p:sldId id="385" r:id="rId34"/>
    <p:sldId id="377" r:id="rId35"/>
    <p:sldId id="387" r:id="rId36"/>
    <p:sldId id="388" r:id="rId37"/>
    <p:sldId id="392" r:id="rId38"/>
    <p:sldId id="390" r:id="rId39"/>
    <p:sldId id="393" r:id="rId40"/>
    <p:sldId id="394" r:id="rId41"/>
    <p:sldId id="395" r:id="rId42"/>
    <p:sldId id="397" r:id="rId43"/>
    <p:sldId id="401" r:id="rId44"/>
    <p:sldId id="402" r:id="rId45"/>
    <p:sldId id="403" r:id="rId46"/>
    <p:sldId id="408" r:id="rId47"/>
    <p:sldId id="409" r:id="rId48"/>
    <p:sldId id="404" r:id="rId49"/>
    <p:sldId id="405" r:id="rId50"/>
    <p:sldId id="406" r:id="rId51"/>
    <p:sldId id="407" r:id="rId52"/>
    <p:sldId id="396" r:id="rId53"/>
    <p:sldId id="399" r:id="rId54"/>
    <p:sldId id="398" r:id="rId55"/>
    <p:sldId id="400" r:id="rId56"/>
    <p:sldId id="419" r:id="rId57"/>
    <p:sldId id="420" r:id="rId58"/>
    <p:sldId id="421" r:id="rId59"/>
    <p:sldId id="410" r:id="rId60"/>
    <p:sldId id="411" r:id="rId61"/>
    <p:sldId id="412" r:id="rId62"/>
    <p:sldId id="413" r:id="rId63"/>
    <p:sldId id="414" r:id="rId64"/>
    <p:sldId id="415" r:id="rId65"/>
    <p:sldId id="416" r:id="rId66"/>
    <p:sldId id="417" r:id="rId67"/>
    <p:sldId id="422" r:id="rId68"/>
    <p:sldId id="423" r:id="rId69"/>
    <p:sldId id="299" r:id="rId70"/>
    <p:sldId id="424" r:id="rId71"/>
    <p:sldId id="425" r:id="rId72"/>
    <p:sldId id="426" r:id="rId73"/>
    <p:sldId id="427" r:id="rId74"/>
    <p:sldId id="428" r:id="rId75"/>
    <p:sldId id="429" r:id="rId76"/>
    <p:sldId id="430" r:id="rId77"/>
    <p:sldId id="431" r:id="rId78"/>
    <p:sldId id="432" r:id="rId79"/>
    <p:sldId id="433" r:id="rId80"/>
    <p:sldId id="434" r:id="rId81"/>
    <p:sldId id="435" r:id="rId82"/>
    <p:sldId id="436" r:id="rId83"/>
    <p:sldId id="437" r:id="rId84"/>
    <p:sldId id="438" r:id="rId85"/>
    <p:sldId id="439" r:id="rId86"/>
    <p:sldId id="440" r:id="rId87"/>
    <p:sldId id="441" r:id="rId88"/>
    <p:sldId id="442" r:id="rId89"/>
    <p:sldId id="443" r:id="rId90"/>
    <p:sldId id="444" r:id="rId91"/>
    <p:sldId id="445" r:id="rId92"/>
    <p:sldId id="446" r:id="rId93"/>
    <p:sldId id="447" r:id="rId94"/>
    <p:sldId id="448" r:id="rId95"/>
    <p:sldId id="449" r:id="rId96"/>
    <p:sldId id="450" r:id="rId97"/>
    <p:sldId id="451" r:id="rId98"/>
    <p:sldId id="452" r:id="rId99"/>
    <p:sldId id="453" r:id="rId100"/>
    <p:sldId id="454" r:id="rId101"/>
    <p:sldId id="455" r:id="rId102"/>
    <p:sldId id="456" r:id="rId103"/>
    <p:sldId id="458" r:id="rId104"/>
    <p:sldId id="459" r:id="rId105"/>
    <p:sldId id="460" r:id="rId106"/>
    <p:sldId id="461" r:id="rId107"/>
    <p:sldId id="462" r:id="rId108"/>
    <p:sldId id="463" r:id="rId109"/>
    <p:sldId id="464" r:id="rId110"/>
    <p:sldId id="465" r:id="rId111"/>
    <p:sldId id="466" r:id="rId112"/>
    <p:sldId id="467" r:id="rId113"/>
    <p:sldId id="468" r:id="rId114"/>
    <p:sldId id="469" r:id="rId115"/>
    <p:sldId id="470" r:id="rId116"/>
    <p:sldId id="471" r:id="rId117"/>
    <p:sldId id="472" r:id="rId118"/>
    <p:sldId id="473" r:id="rId119"/>
    <p:sldId id="474" r:id="rId120"/>
    <p:sldId id="475" r:id="rId121"/>
    <p:sldId id="476" r:id="rId122"/>
    <p:sldId id="477" r:id="rId123"/>
    <p:sldId id="478" r:id="rId124"/>
    <p:sldId id="479" r:id="rId125"/>
    <p:sldId id="480" r:id="rId126"/>
    <p:sldId id="481" r:id="rId127"/>
    <p:sldId id="482" r:id="rId128"/>
    <p:sldId id="483" r:id="rId129"/>
  </p:sldIdLst>
  <p:sldSz cx="9144000" cy="6858000" type="screen4x3"/>
  <p:notesSz cx="6858000" cy="9144000"/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F96302"/>
    <a:srgbClr val="E345B6"/>
    <a:srgbClr val="339966"/>
    <a:srgbClr val="0066FF"/>
    <a:srgbClr val="3366FF"/>
    <a:srgbClr val="00CC99"/>
    <a:srgbClr val="00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3378" autoAdjust="0"/>
    <p:restoredTop sz="92193" autoAdjust="0"/>
  </p:normalViewPr>
  <p:slideViewPr>
    <p:cSldViewPr>
      <p:cViewPr varScale="1">
        <p:scale>
          <a:sx n="76" d="100"/>
          <a:sy n="76" d="100"/>
        </p:scale>
        <p:origin x="-3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33" Type="http://schemas.openxmlformats.org/officeDocument/2006/relationships/theme" Target="theme/theme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slide" Target="slides/slide122.xml"/><Relationship Id="rId128" Type="http://schemas.openxmlformats.org/officeDocument/2006/relationships/slide" Target="slides/slide127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slide" Target="slides/slide125.xml"/><Relationship Id="rId13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slide" Target="slides/slide123.xml"/><Relationship Id="rId129" Type="http://schemas.openxmlformats.org/officeDocument/2006/relationships/slide" Target="slides/slide12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3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slide" Target="slides/slide12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13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slide" Target="slides/slide124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131" Type="http://schemas.openxmlformats.org/officeDocument/2006/relationships/presProps" Target="presProps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628EBB5-4557-4330-9CB0-7BE72B6A1BBB}" type="datetimeFigureOut">
              <a:rPr lang="pt-BR"/>
              <a:pPr>
                <a:defRPr/>
              </a:pPr>
              <a:t>27/10/2009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BDF834D3-48C1-4A22-9DC1-1A6868AAF0C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2.xml"/><Relationship Id="rId1" Type="http://schemas.openxmlformats.org/officeDocument/2006/relationships/notesMaster" Target="../notesMasters/notesMaster1.xml"/></Relationships>
</file>

<file path=ppt/notesSlides/_rels/notesSlide1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3.xml"/><Relationship Id="rId1" Type="http://schemas.openxmlformats.org/officeDocument/2006/relationships/notesMaster" Target="../notesMasters/notesMaster1.xml"/></Relationships>
</file>

<file path=ppt/notesSlides/_rels/notesSlide1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4.xml"/><Relationship Id="rId1" Type="http://schemas.openxmlformats.org/officeDocument/2006/relationships/notesMaster" Target="../notesMasters/notesMaster1.xml"/></Relationships>
</file>

<file path=ppt/notesSlides/_rels/notesSlide1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5.xml"/><Relationship Id="rId1" Type="http://schemas.openxmlformats.org/officeDocument/2006/relationships/notesMaster" Target="../notesMasters/notesMaster1.xml"/></Relationships>
</file>

<file path=ppt/notesSlides/_rels/notesSlide1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6.xml"/><Relationship Id="rId1" Type="http://schemas.openxmlformats.org/officeDocument/2006/relationships/notesMaster" Target="../notesMasters/notesMaster1.xml"/></Relationships>
</file>

<file path=ppt/notesSlides/_rels/notesSlide1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7.xml"/><Relationship Id="rId1" Type="http://schemas.openxmlformats.org/officeDocument/2006/relationships/notesMaster" Target="../notesMasters/notesMaster1.xml"/></Relationships>
</file>

<file path=ppt/notesSlides/_rels/notesSlide1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B9EF98-76A6-41B3-8F92-7E6D22B65266}" type="slidenum">
              <a:rPr lang="pt-BR" smtClean="0"/>
              <a:pPr>
                <a:defRPr/>
              </a:pPr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94113A-3514-4C69-8AF2-06A2E8E3A73F}" type="slidenum">
              <a:rPr lang="pt-BR" smtClean="0"/>
              <a:pPr>
                <a:defRPr/>
              </a:pPr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016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smtClean="0"/>
              <a:t>Qualquer sistema de informação tem necessidade de trocar dados com outros sistemas. </a:t>
            </a:r>
          </a:p>
          <a:p>
            <a:pPr eaLnBrk="1" hangingPunct="1"/>
            <a:r>
              <a:rPr lang="pt-BR" smtClean="0"/>
              <a:t>Os sistemas RM não são diferentes.</a:t>
            </a:r>
          </a:p>
          <a:p>
            <a:pPr eaLnBrk="1" hangingPunct="1"/>
            <a:r>
              <a:rPr lang="pt-BR" smtClean="0"/>
              <a:t>O RM Conector surgiu como uma ferramenta para facilitar a importação ou exportação de dados entre o RM e o mundo externo. Mas sofria muita manutenção pois tinha que ser alterado a cada nova solicitação dos usuários.</a:t>
            </a:r>
          </a:p>
          <a:p>
            <a:pPr eaLnBrk="1" hangingPunct="1"/>
            <a:r>
              <a:rPr lang="pt-BR" smtClean="0"/>
              <a:t>Hoje é uma ferramenta bem mais flexível.</a:t>
            </a:r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22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425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smtClean="0"/>
              <a:t>Graças a este projeto o RM Conector evoluiu bastante.</a:t>
            </a:r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630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835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A4DE93-42B1-4F22-A09A-4418503702AE}" type="slidenum">
              <a:rPr lang="pt-BR" smtClean="0"/>
              <a:pPr>
                <a:defRPr/>
              </a:pPr>
              <a:t>104</a:t>
            </a:fld>
            <a:endParaRPr lang="pt-BR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040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EDA3355-E677-4CAA-AC3C-F58E041968D4}" type="slidenum">
              <a:rPr lang="pt-BR" smtClean="0"/>
              <a:pPr>
                <a:defRPr/>
              </a:pPr>
              <a:t>105</a:t>
            </a:fld>
            <a:endParaRPr lang="pt-BR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24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49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449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smtClean="0"/>
              <a:t>O desenvolvimento dos adapters e os dados que serão transacionados deverão ser discutidos em cada projeto, porém todos devem utilizar este modelo de integração.</a:t>
            </a:r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654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smtClean="0"/>
              <a:t>Origem disponibiliza  msg XML via </a:t>
            </a:r>
            <a:r>
              <a:rPr lang="pt-BR" i="1" smtClean="0"/>
              <a:t>Adapter</a:t>
            </a:r>
            <a:r>
              <a:rPr lang="pt-BR" smtClean="0"/>
              <a:t> de Envio para uma Fila (Banco de Dados);</a:t>
            </a:r>
          </a:p>
          <a:p>
            <a:r>
              <a:rPr lang="pt-BR" smtClean="0"/>
              <a:t>A Fila será lida por um Agente que enviará a mensagem para o Web Service (WS) no TOTVS ESB;</a:t>
            </a:r>
          </a:p>
          <a:p>
            <a:r>
              <a:rPr lang="pt-BR" smtClean="0"/>
              <a:t>O TOTVS ESB tem a responsabilidade de receber a mensagem (XML), transformar (XSL) no formato esperado pelo destinatário e enviá-la a um WS no destinatário;</a:t>
            </a:r>
          </a:p>
          <a:p>
            <a:r>
              <a:rPr lang="pt-BR" smtClean="0"/>
              <a:t>A mensagem será armazenada em uma Fila (Banco de Dados) no Destino;</a:t>
            </a:r>
          </a:p>
          <a:p>
            <a:r>
              <a:rPr lang="pt-BR" smtClean="0"/>
              <a:t>A Fila será lida por um Agente de Recebimento que enviará a mensagem para o </a:t>
            </a:r>
            <a:r>
              <a:rPr lang="pt-BR" i="1" smtClean="0"/>
              <a:t>Adapter</a:t>
            </a:r>
            <a:r>
              <a:rPr lang="pt-BR" smtClean="0"/>
              <a:t> Recebimento (Destino);</a:t>
            </a:r>
          </a:p>
          <a:p>
            <a:r>
              <a:rPr lang="pt-BR" smtClean="0"/>
              <a:t>O </a:t>
            </a:r>
            <a:r>
              <a:rPr lang="pt-BR" i="1" smtClean="0"/>
              <a:t>Adapter</a:t>
            </a:r>
            <a:r>
              <a:rPr lang="pt-BR" smtClean="0"/>
              <a:t> de Recebimento será responsável por ler e interpretar as mensagens e processar os dados na Aplicação Destino.</a:t>
            </a:r>
          </a:p>
          <a:p>
            <a:r>
              <a:rPr lang="pt-BR" smtClean="0"/>
              <a:t>DESTACAR: integração nativa com o Dataserver.net</a:t>
            </a:r>
          </a:p>
          <a:p>
            <a:endParaRPr lang="pt-BR" smtClean="0"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85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smtClean="0"/>
              <a:t>A Aplicação Origem irá disponibilizar uma mensagem XML via </a:t>
            </a:r>
            <a:r>
              <a:rPr lang="pt-BR" i="1" smtClean="0"/>
              <a:t>Adapter</a:t>
            </a:r>
            <a:r>
              <a:rPr lang="pt-BR" smtClean="0"/>
              <a:t> de Envio para o Web Service (WS) no TOTVS ESB;</a:t>
            </a:r>
          </a:p>
          <a:p>
            <a:r>
              <a:rPr lang="pt-BR" smtClean="0"/>
              <a:t>O TOTVS ESB tem a responsabilidade de receber a mensagem (XML), transformar (XSL) no formato esperado pelo destinatário e enviá-la a um WS no destinatário, aguardando retorno que deve ser devolvido à origem;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D946D30-965D-4229-B1F4-4A8725E40A2F}" type="slidenum">
              <a:rPr lang="pt-BR" smtClean="0"/>
              <a:pPr>
                <a:defRPr/>
              </a:pPr>
              <a:t>11</a:t>
            </a:fld>
            <a:endParaRPr lang="pt-BR"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064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smtClean="0"/>
              <a:t>O desenvolvimento dos adapters e os dados que serão transacionados deverão ser discutidos em cada projeto, porém todos devem utilizar este modelo de integração.</a:t>
            </a:r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8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269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473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678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883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088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29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497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702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07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907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4C23B7-D0E9-47E3-B2D9-0F192AF42035}" type="slidenum">
              <a:rPr lang="pt-BR" smtClean="0"/>
              <a:pPr>
                <a:defRPr/>
              </a:pPr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112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6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317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521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726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931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136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341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4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545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750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6AC4CD-2BF5-4987-93E3-708630A25072}" type="slidenum">
              <a:rPr lang="pt-BR" smtClean="0"/>
              <a:pPr>
                <a:defRPr/>
              </a:pPr>
              <a:t>13</a:t>
            </a:fld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2D7A5AB-0BC3-4031-B8FB-FEEF161D5A95}" type="slidenum">
              <a:rPr lang="pt-BR" smtClean="0"/>
              <a:pPr>
                <a:defRPr/>
              </a:pPr>
              <a:t>14</a:t>
            </a:fld>
            <a:endParaRPr 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EB258CF-1AB7-43E0-863C-990AAF6E69B5}" type="slidenum">
              <a:rPr lang="pt-BR" smtClean="0"/>
              <a:pPr>
                <a:defRPr/>
              </a:pPr>
              <a:t>15</a:t>
            </a:fld>
            <a:endParaRPr 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8FF58B-5F52-446D-A8C2-752FC7AF465A}" type="slidenum">
              <a:rPr lang="pt-BR" smtClean="0"/>
              <a:pPr>
                <a:defRPr/>
              </a:pPr>
              <a:t>16</a:t>
            </a:fld>
            <a:endParaRPr lang="pt-B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D38CEF-12C8-443A-B15E-BB853E45FB87}" type="slidenum">
              <a:rPr lang="pt-BR" smtClean="0"/>
              <a:pPr>
                <a:defRPr/>
              </a:pPr>
              <a:t>17</a:t>
            </a:fld>
            <a:endParaRPr 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BBF770-F261-4B6E-B84E-947807DBA123}" type="slidenum">
              <a:rPr lang="pt-BR" smtClean="0"/>
              <a:pPr>
                <a:defRPr/>
              </a:pPr>
              <a:t>18</a:t>
            </a:fld>
            <a:endParaRPr lang="pt-B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D02D5E1-89B1-4A2B-8F8F-2C8BE8A22606}" type="slidenum">
              <a:rPr lang="pt-BR" smtClean="0"/>
              <a:pPr>
                <a:defRPr/>
              </a:pPr>
              <a:t>19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4EA44B-3784-4159-B940-B7B47D985C0B}" type="slidenum">
              <a:rPr lang="pt-BR" smtClean="0"/>
              <a:pPr>
                <a:defRPr/>
              </a:pPr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0369185-8472-4CF0-8520-B86C6645A6C8}" type="slidenum">
              <a:rPr lang="pt-BR" smtClean="0"/>
              <a:pPr>
                <a:defRPr/>
              </a:pPr>
              <a:t>20</a:t>
            </a:fld>
            <a:endParaRPr lang="pt-B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EF02C7-F15A-4279-9EDC-450C9BEF63DB}" type="slidenum">
              <a:rPr lang="pt-BR" smtClean="0"/>
              <a:pPr>
                <a:defRPr/>
              </a:pPr>
              <a:t>21</a:t>
            </a:fld>
            <a:endParaRPr lang="pt-B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3751A68-ACC8-4231-B605-5E9606515F0F}" type="slidenum">
              <a:rPr lang="pt-BR" smtClean="0"/>
              <a:pPr>
                <a:defRPr/>
              </a:pPr>
              <a:t>22</a:t>
            </a:fld>
            <a:endParaRPr lang="pt-B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23F82CF-833F-48F7-9691-9FCC978DD1CF}" type="slidenum">
              <a:rPr lang="pt-BR" smtClean="0"/>
              <a:pPr>
                <a:defRPr/>
              </a:pPr>
              <a:t>23</a:t>
            </a:fld>
            <a:endParaRPr lang="pt-B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8E64834-B613-40E8-886E-E43E15A78AAE}" type="slidenum">
              <a:rPr lang="pt-BR" smtClean="0"/>
              <a:pPr>
                <a:defRPr/>
              </a:pPr>
              <a:t>24</a:t>
            </a:fld>
            <a:endParaRPr lang="pt-B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871CDF-9641-4183-BD13-353483D4453D}" type="slidenum">
              <a:rPr lang="pt-BR" smtClean="0"/>
              <a:pPr>
                <a:defRPr/>
              </a:pPr>
              <a:t>25</a:t>
            </a:fld>
            <a:endParaRPr lang="pt-B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6420883-25DD-4AC8-A2F0-6E211BD3C237}" type="slidenum">
              <a:rPr lang="pt-BR" smtClean="0"/>
              <a:pPr>
                <a:defRPr/>
              </a:pPr>
              <a:t>26</a:t>
            </a:fld>
            <a:endParaRPr lang="pt-B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C20F368-C555-48DF-AB05-D8C0B1BA2763}" type="slidenum">
              <a:rPr lang="pt-BR" smtClean="0"/>
              <a:pPr>
                <a:defRPr/>
              </a:pPr>
              <a:t>27</a:t>
            </a:fld>
            <a:endParaRPr lang="pt-B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C123140-51B5-4D92-B8F5-1216F1CEBBD3}" type="slidenum">
              <a:rPr lang="pt-BR" smtClean="0"/>
              <a:pPr>
                <a:defRPr/>
              </a:pPr>
              <a:t>28</a:t>
            </a:fld>
            <a:endParaRPr lang="pt-B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D5ACFEB-3DC8-46B5-BDB8-D031979755CB}" type="slidenum">
              <a:rPr lang="pt-BR" smtClean="0"/>
              <a:pPr>
                <a:defRPr/>
              </a:pPr>
              <a:t>29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DC9E2F-3271-4FBE-9B87-50CEA7CCCB23}" type="slidenum">
              <a:rPr lang="pt-BR" smtClean="0"/>
              <a:pPr>
                <a:defRPr/>
              </a:pPr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F2037B6-1EB1-4765-824B-076EC9B2C9FB}" type="slidenum">
              <a:rPr lang="pt-BR" smtClean="0"/>
              <a:pPr>
                <a:defRPr/>
              </a:pPr>
              <a:t>30</a:t>
            </a:fld>
            <a:endParaRPr lang="pt-B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77FDC1-8E4A-497B-97BD-9367B8440F6C}" type="slidenum">
              <a:rPr lang="pt-BR" smtClean="0"/>
              <a:pPr>
                <a:defRPr/>
              </a:pPr>
              <a:t>31</a:t>
            </a:fld>
            <a:endParaRPr lang="pt-B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223A768-4506-4721-BB32-4F6715CCF291}" type="slidenum">
              <a:rPr lang="pt-BR" smtClean="0"/>
              <a:pPr>
                <a:defRPr/>
              </a:pPr>
              <a:t>32</a:t>
            </a:fld>
            <a:endParaRPr lang="pt-B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33FF5E-D008-4994-91C8-12B398A91D97}" type="slidenum">
              <a:rPr lang="pt-BR" smtClean="0"/>
              <a:pPr>
                <a:defRPr/>
              </a:pPr>
              <a:t>33</a:t>
            </a:fld>
            <a:endParaRPr lang="pt-B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8C7756-0ABE-408D-9EB6-42E385A8331F}" type="slidenum">
              <a:rPr lang="pt-BR" smtClean="0"/>
              <a:pPr>
                <a:defRPr/>
              </a:pPr>
              <a:t>34</a:t>
            </a:fld>
            <a:endParaRPr lang="pt-B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704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0105D6B-D4CC-4B25-B70E-BA1CEFC4D1DD}" type="slidenum">
              <a:rPr lang="pt-BR" smtClean="0"/>
              <a:pPr>
                <a:defRPr/>
              </a:pPr>
              <a:t>35</a:t>
            </a:fld>
            <a:endParaRPr lang="pt-B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909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386BF5B-CDE0-40DC-94F7-46DE08658752}" type="slidenum">
              <a:rPr lang="pt-BR" smtClean="0"/>
              <a:pPr>
                <a:defRPr/>
              </a:pPr>
              <a:t>36</a:t>
            </a:fld>
            <a:endParaRPr lang="pt-BR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05BD4CA-C6A4-43ED-82E9-FA068C972E90}" type="slidenum">
              <a:rPr lang="pt-BR" smtClean="0"/>
              <a:pPr>
                <a:defRPr/>
              </a:pPr>
              <a:t>37</a:t>
            </a:fld>
            <a:endParaRPr lang="pt-BR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FCF643A-A78E-480C-9AD9-672FFDA0B977}" type="slidenum">
              <a:rPr lang="pt-BR" smtClean="0"/>
              <a:pPr>
                <a:defRPr/>
              </a:pPr>
              <a:t>38</a:t>
            </a:fld>
            <a:endParaRPr lang="pt-BR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523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1B5EF8C-EB29-421D-B830-75D5AF2B2CC4}" type="slidenum">
              <a:rPr lang="pt-BR" smtClean="0"/>
              <a:pPr>
                <a:defRPr/>
              </a:pPr>
              <a:t>39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ED686B0-CC93-4CE8-8E08-54A3AB10F084}" type="slidenum">
              <a:rPr lang="pt-BR" smtClean="0"/>
              <a:pPr>
                <a:defRPr/>
              </a:pPr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706425D-931B-44EB-BD0A-8B1EB4CCC48B}" type="slidenum">
              <a:rPr lang="pt-BR" smtClean="0"/>
              <a:pPr>
                <a:defRPr/>
              </a:pPr>
              <a:t>40</a:t>
            </a:fld>
            <a:endParaRPr lang="pt-BR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F30F812-396F-4C64-8FE9-0C2B83C20D7E}" type="slidenum">
              <a:rPr lang="pt-BR" smtClean="0"/>
              <a:pPr>
                <a:defRPr/>
              </a:pPr>
              <a:t>41</a:t>
            </a:fld>
            <a:endParaRPr lang="pt-BR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E39667-4BDB-4D43-B565-F981C844CCEC}" type="slidenum">
              <a:rPr lang="pt-BR" smtClean="0"/>
              <a:pPr>
                <a:defRPr/>
              </a:pPr>
              <a:t>42</a:t>
            </a:fld>
            <a:endParaRPr lang="pt-BR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4430733-C400-4EC2-BBA2-196FACD156A3}" type="slidenum">
              <a:rPr lang="pt-BR" smtClean="0"/>
              <a:pPr>
                <a:defRPr/>
              </a:pPr>
              <a:t>43</a:t>
            </a:fld>
            <a:endParaRPr lang="pt-BR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547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CD3785-A109-4911-ACEA-E5F5742E8720}" type="slidenum">
              <a:rPr lang="pt-BR" smtClean="0"/>
              <a:pPr>
                <a:defRPr/>
              </a:pPr>
              <a:t>44</a:t>
            </a:fld>
            <a:endParaRPr lang="pt-BR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8FB6A9-8D97-48CB-95E7-825C231DD6D5}" type="slidenum">
              <a:rPr lang="pt-BR" smtClean="0"/>
              <a:pPr>
                <a:defRPr/>
              </a:pPr>
              <a:t>45</a:t>
            </a:fld>
            <a:endParaRPr lang="pt-BR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57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C13442-4147-4BD0-AE72-2623EFC27E24}" type="slidenum">
              <a:rPr lang="pt-BR" smtClean="0"/>
              <a:pPr>
                <a:defRPr/>
              </a:pPr>
              <a:t>46</a:t>
            </a:fld>
            <a:endParaRPr lang="pt-BR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351399B-A0D2-4F90-ABCC-678A8C388E25}" type="slidenum">
              <a:rPr lang="pt-BR" smtClean="0"/>
              <a:pPr>
                <a:defRPr/>
              </a:pPr>
              <a:t>47</a:t>
            </a:fld>
            <a:endParaRPr lang="pt-BR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09C59EE-D4EB-4FF4-AF67-E5830B8D3535}" type="slidenum">
              <a:rPr lang="pt-BR" smtClean="0"/>
              <a:pPr>
                <a:defRPr/>
              </a:pPr>
              <a:t>48</a:t>
            </a:fld>
            <a:endParaRPr lang="pt-BR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66C686C-8B76-4165-8A88-DE45B9446859}" type="slidenum">
              <a:rPr lang="pt-BR" smtClean="0"/>
              <a:pPr>
                <a:defRPr/>
              </a:pPr>
              <a:t>49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4BD628-8B7B-4B40-A270-52AA9DF94FDA}" type="slidenum">
              <a:rPr lang="pt-BR" smtClean="0"/>
              <a:pPr>
                <a:defRPr/>
              </a:pPr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776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4045A5-7B06-4B1D-B5BD-C2F4BC9FA93E}" type="slidenum">
              <a:rPr lang="pt-BR" smtClean="0"/>
              <a:pPr>
                <a:defRPr/>
              </a:pPr>
              <a:t>50</a:t>
            </a:fld>
            <a:endParaRPr lang="pt-BR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981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51159E-4E70-4D92-8B3A-16BDD25C1AE4}" type="slidenum">
              <a:rPr lang="pt-BR" smtClean="0"/>
              <a:pPr>
                <a:defRPr/>
              </a:pPr>
              <a:t>51</a:t>
            </a:fld>
            <a:endParaRPr lang="pt-BR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185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408AFFE-49A5-441C-A36C-057722A88C99}" type="slidenum">
              <a:rPr lang="pt-BR" smtClean="0"/>
              <a:pPr>
                <a:defRPr/>
              </a:pPr>
              <a:t>52</a:t>
            </a:fld>
            <a:endParaRPr lang="pt-BR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390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AA4914-5594-4F8A-BA70-3B3747510D47}" type="slidenum">
              <a:rPr lang="pt-BR" smtClean="0"/>
              <a:pPr>
                <a:defRPr/>
              </a:pPr>
              <a:t>53</a:t>
            </a:fld>
            <a:endParaRPr lang="pt-BR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595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0ACE0F9-4324-4E44-AB1C-4653E80455D0}" type="slidenum">
              <a:rPr lang="pt-BR" smtClean="0"/>
              <a:pPr>
                <a:defRPr/>
              </a:pPr>
              <a:t>54</a:t>
            </a:fld>
            <a:endParaRPr lang="pt-BR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37C3D2D-8DB3-4797-98C4-AC43911E63E6}" type="slidenum">
              <a:rPr lang="pt-BR" smtClean="0"/>
              <a:pPr>
                <a:defRPr/>
              </a:pPr>
              <a:t>55</a:t>
            </a:fld>
            <a:endParaRPr lang="pt-BR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005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CAB63F5-BF21-47F5-9D0A-81DDEE8C118A}" type="slidenum">
              <a:rPr lang="pt-BR" smtClean="0"/>
              <a:pPr>
                <a:defRPr/>
              </a:pPr>
              <a:t>56</a:t>
            </a:fld>
            <a:endParaRPr lang="pt-BR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209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92E35CD-7A50-4651-88E5-CFAA7FFFB978}" type="slidenum">
              <a:rPr lang="pt-BR" smtClean="0"/>
              <a:pPr>
                <a:defRPr/>
              </a:pPr>
              <a:t>57</a:t>
            </a:fld>
            <a:endParaRPr lang="pt-BR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414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89ED18-E8C7-460A-94D6-7BC025FCF6FB}" type="slidenum">
              <a:rPr lang="pt-BR" smtClean="0"/>
              <a:pPr>
                <a:defRPr/>
              </a:pPr>
              <a:t>58</a:t>
            </a:fld>
            <a:endParaRPr lang="pt-BR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619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2DBD15B-9265-4D95-9133-69BF2E55B955}" type="slidenum">
              <a:rPr lang="pt-BR" smtClean="0"/>
              <a:pPr>
                <a:defRPr/>
              </a:pPr>
              <a:t>59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9AC9C36-1710-46D1-AE88-2BD9055ABFEA}" type="slidenum">
              <a:rPr lang="pt-BR" smtClean="0"/>
              <a:pPr>
                <a:defRPr/>
              </a:pPr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824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DA28C56-27BA-40C8-AB27-5352BF137A45}" type="slidenum">
              <a:rPr lang="pt-BR" smtClean="0"/>
              <a:pPr>
                <a:defRPr/>
              </a:pPr>
              <a:t>60</a:t>
            </a:fld>
            <a:endParaRPr lang="pt-BR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8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029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005521-FE05-4CCB-83D4-FA17ACAF531E}" type="slidenum">
              <a:rPr lang="pt-BR" smtClean="0"/>
              <a:pPr>
                <a:defRPr/>
              </a:pPr>
              <a:t>61</a:t>
            </a:fld>
            <a:endParaRPr lang="pt-BR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233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5E00E0-4747-4EFA-A78D-8D69A6737D99}" type="slidenum">
              <a:rPr lang="pt-BR" smtClean="0"/>
              <a:pPr>
                <a:defRPr/>
              </a:pPr>
              <a:t>62</a:t>
            </a:fld>
            <a:endParaRPr lang="pt-BR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438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9A44111-9E95-4617-B297-6042C487EC71}" type="slidenum">
              <a:rPr lang="pt-BR" smtClean="0"/>
              <a:pPr>
                <a:defRPr/>
              </a:pPr>
              <a:t>63</a:t>
            </a:fld>
            <a:endParaRPr lang="pt-BR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643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615EA7F-1042-4371-AA54-2664BE7CC38F}" type="slidenum">
              <a:rPr lang="pt-BR" smtClean="0"/>
              <a:pPr>
                <a:defRPr/>
              </a:pPr>
              <a:t>64</a:t>
            </a:fld>
            <a:endParaRPr lang="pt-BR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848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983378-9DB0-4562-ADCB-077DA9A62246}" type="slidenum">
              <a:rPr lang="pt-BR" smtClean="0"/>
              <a:pPr>
                <a:defRPr/>
              </a:pPr>
              <a:t>65</a:t>
            </a:fld>
            <a:endParaRPr lang="pt-BR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2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053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B22D8F-1EDF-4094-A12A-E0F831A4185F}" type="slidenum">
              <a:rPr lang="pt-BR" smtClean="0"/>
              <a:pPr>
                <a:defRPr/>
              </a:pPr>
              <a:t>66</a:t>
            </a:fld>
            <a:endParaRPr lang="pt-BR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257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B1848D-AB53-4A89-83B9-0D77438E0EA0}" type="slidenum">
              <a:rPr lang="pt-BR" smtClean="0"/>
              <a:pPr>
                <a:defRPr/>
              </a:pPr>
              <a:t>67</a:t>
            </a:fld>
            <a:endParaRPr lang="pt-BR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462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EE8060-6909-4621-9AC1-38C4AEC20358}" type="slidenum">
              <a:rPr lang="pt-BR" smtClean="0"/>
              <a:pPr>
                <a:defRPr/>
              </a:pPr>
              <a:t>68</a:t>
            </a:fld>
            <a:endParaRPr lang="pt-BR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667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11207BE-DB0E-4C0C-B35C-FBAC8A36801D}" type="slidenum">
              <a:rPr lang="pt-BR" smtClean="0"/>
              <a:pPr>
                <a:defRPr/>
              </a:pPr>
              <a:t>69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2BF43A-8BDB-4669-852D-9972F37ECCEE}" type="slidenum">
              <a:rPr lang="pt-BR" smtClean="0"/>
              <a:pPr>
                <a:defRPr/>
              </a:pPr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872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DEC2EDB-5855-41B5-B307-13BC2C70EA87}" type="slidenum">
              <a:rPr lang="pt-BR" smtClean="0"/>
              <a:pPr>
                <a:defRPr/>
              </a:pPr>
              <a:t>70</a:t>
            </a:fld>
            <a:endParaRPr lang="pt-BR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077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1A83777-6BA9-43B0-A3F8-C02F93441ED4}" type="slidenum">
              <a:rPr lang="pt-BR" smtClean="0"/>
              <a:pPr>
                <a:defRPr/>
              </a:pPr>
              <a:t>71</a:t>
            </a:fld>
            <a:endParaRPr lang="pt-BR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281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AE1F222-F5A8-48AC-8DBB-515368201E4B}" type="slidenum">
              <a:rPr lang="pt-BR" smtClean="0"/>
              <a:pPr>
                <a:defRPr/>
              </a:pPr>
              <a:t>72</a:t>
            </a:fld>
            <a:endParaRPr lang="pt-BR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486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B1D03B5-2A89-4F26-BC2D-8BB8782EBA74}" type="slidenum">
              <a:rPr lang="pt-BR" smtClean="0"/>
              <a:pPr>
                <a:defRPr/>
              </a:pPr>
              <a:t>73</a:t>
            </a:fld>
            <a:endParaRPr lang="pt-BR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691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A9F55F3-B6BE-4D30-A0D2-7DCD6C27651C}" type="slidenum">
              <a:rPr lang="pt-BR" smtClean="0"/>
              <a:pPr>
                <a:defRPr/>
              </a:pPr>
              <a:t>74</a:t>
            </a:fld>
            <a:endParaRPr lang="pt-BR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896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AD49352-636D-4C21-B5B6-47750991D746}" type="slidenum">
              <a:rPr lang="pt-BR" smtClean="0"/>
              <a:pPr>
                <a:defRPr/>
              </a:pPr>
              <a:t>75</a:t>
            </a:fld>
            <a:endParaRPr lang="pt-BR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101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CEEFC6-4224-4C43-9998-CF4DFAEB7195}" type="slidenum">
              <a:rPr lang="pt-BR" smtClean="0"/>
              <a:pPr>
                <a:defRPr/>
              </a:pPr>
              <a:t>76</a:t>
            </a:fld>
            <a:endParaRPr lang="pt-BR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305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86569A-8C82-49E5-87B5-926C8CD79D98}" type="slidenum">
              <a:rPr lang="pt-BR" smtClean="0"/>
              <a:pPr>
                <a:defRPr/>
              </a:pPr>
              <a:t>77</a:t>
            </a:fld>
            <a:endParaRPr lang="pt-BR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D1E8E6-DA08-43CA-AE00-66B1E8D5AC12}" type="slidenum">
              <a:rPr lang="pt-BR" smtClean="0"/>
              <a:pPr>
                <a:defRPr/>
              </a:pPr>
              <a:t>78</a:t>
            </a:fld>
            <a:endParaRPr lang="pt-BR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715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FEF84FC-2008-4387-BCDA-27D9EF44A180}" type="slidenum">
              <a:rPr lang="pt-BR" smtClean="0"/>
              <a:pPr>
                <a:defRPr/>
              </a:pPr>
              <a:t>79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pt-BR" smtClean="0"/>
              <a:t>Reaproveitamento</a:t>
            </a:r>
          </a:p>
          <a:p>
            <a:r>
              <a:rPr lang="pt-BR" smtClean="0"/>
              <a:t>Componentes prontos</a:t>
            </a:r>
          </a:p>
          <a:p>
            <a:r>
              <a:rPr lang="pt-BR" smtClean="0"/>
              <a:t>Fácil manutenção</a:t>
            </a:r>
          </a:p>
          <a:p>
            <a:r>
              <a:rPr lang="pt-BR" smtClean="0"/>
              <a:t>Centralização da integração</a:t>
            </a:r>
          </a:p>
          <a:p>
            <a:r>
              <a:rPr lang="pt-BR" smtClean="0"/>
              <a:t>Feito para redes externas</a:t>
            </a:r>
          </a:p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84E7EF3-4FC8-4CA4-B5AB-E7413A9F99F0}" type="slidenum">
              <a:rPr lang="pt-BR" smtClean="0"/>
              <a:pPr>
                <a:defRPr/>
              </a:pPr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920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62E2AF7-91BF-402B-BD05-2BA13A59AC04}" type="slidenum">
              <a:rPr lang="pt-BR" smtClean="0"/>
              <a:pPr>
                <a:defRPr/>
              </a:pPr>
              <a:t>80</a:t>
            </a:fld>
            <a:endParaRPr lang="pt-BR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4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125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EE0651D-0A06-429D-AECB-595EC43C83BA}" type="slidenum">
              <a:rPr lang="pt-BR" smtClean="0"/>
              <a:pPr>
                <a:defRPr/>
              </a:pPr>
              <a:t>81</a:t>
            </a:fld>
            <a:endParaRPr lang="pt-BR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329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545874F-FC54-4C3F-8767-9EE2C00A78E9}" type="slidenum">
              <a:rPr lang="pt-BR" smtClean="0"/>
              <a:pPr>
                <a:defRPr/>
              </a:pPr>
              <a:t>82</a:t>
            </a:fld>
            <a:endParaRPr lang="pt-BR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534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574C38-9DC8-449C-B3D0-ACB9E57DFB93}" type="slidenum">
              <a:rPr lang="pt-BR" smtClean="0"/>
              <a:pPr>
                <a:defRPr/>
              </a:pPr>
              <a:t>83</a:t>
            </a:fld>
            <a:endParaRPr lang="pt-BR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739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E2F53BE-678C-4A39-BBA4-C0C5CA773CCE}" type="slidenum">
              <a:rPr lang="pt-BR" smtClean="0"/>
              <a:pPr>
                <a:defRPr/>
              </a:pPr>
              <a:t>84</a:t>
            </a:fld>
            <a:endParaRPr lang="pt-BR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944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629839-AE0E-4273-83E5-EA9AC2D60C26}" type="slidenum">
              <a:rPr lang="pt-BR" smtClean="0"/>
              <a:pPr>
                <a:defRPr/>
              </a:pPr>
              <a:t>85</a:t>
            </a:fld>
            <a:endParaRPr lang="pt-BR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8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149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CE60462-B6A4-4838-9990-4F15A3986FB7}" type="slidenum">
              <a:rPr lang="pt-BR" smtClean="0"/>
              <a:pPr>
                <a:defRPr/>
              </a:pPr>
              <a:t>86</a:t>
            </a:fld>
            <a:endParaRPr lang="pt-BR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353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CDA62C2-40F6-498E-A6F5-0593E3C2258E}" type="slidenum">
              <a:rPr lang="pt-BR" smtClean="0"/>
              <a:pPr>
                <a:defRPr/>
              </a:pPr>
              <a:t>87</a:t>
            </a:fld>
            <a:endParaRPr lang="pt-BR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58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558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18942F9-AF5B-4196-9160-90619B17E95C}" type="slidenum">
              <a:rPr lang="pt-BR" smtClean="0"/>
              <a:pPr>
                <a:defRPr/>
              </a:pPr>
              <a:t>88</a:t>
            </a:fld>
            <a:endParaRPr lang="pt-BR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763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132EBBF-19B5-4C0D-A92A-AE97059241AF}" type="slidenum">
              <a:rPr lang="pt-BR" smtClean="0"/>
              <a:pPr>
                <a:defRPr/>
              </a:pPr>
              <a:t>89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905D5D9-0FC8-479F-AAF9-C4D5DF8AF69A}" type="slidenum">
              <a:rPr lang="pt-BR" smtClean="0"/>
              <a:pPr>
                <a:defRPr/>
              </a:pPr>
              <a:t>9</a:t>
            </a:fld>
            <a:endParaRPr lang="pt-BR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968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9FE5C-BAC8-466D-B3A7-3BD292D739EC}" type="slidenum">
              <a:rPr lang="pt-BR" smtClean="0"/>
              <a:pPr>
                <a:defRPr/>
              </a:pPr>
              <a:t>90</a:t>
            </a:fld>
            <a:endParaRPr lang="pt-BR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2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173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97E95DE-0DB6-4625-A7FD-438E036E3AB8}" type="slidenum">
              <a:rPr lang="pt-BR" smtClean="0"/>
              <a:pPr>
                <a:defRPr/>
              </a:pPr>
              <a:t>91</a:t>
            </a:fld>
            <a:endParaRPr lang="pt-BR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377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EF16FED-C9B9-4B36-B9B0-766A8330C18A}" type="slidenum">
              <a:rPr lang="pt-BR" smtClean="0"/>
              <a:pPr>
                <a:defRPr/>
              </a:pPr>
              <a:t>92</a:t>
            </a:fld>
            <a:endParaRPr lang="pt-BR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826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86DED48-54D7-4C4F-B01F-86E22D4A5855}" type="slidenum">
              <a:rPr lang="pt-BR" smtClean="0"/>
              <a:pPr>
                <a:defRPr/>
              </a:pPr>
              <a:t>93</a:t>
            </a:fld>
            <a:endParaRPr lang="pt-BR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3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7874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7315847-97E3-4334-B657-EAE33D4C00B0}" type="slidenum">
              <a:rPr lang="pt-BR" smtClean="0"/>
              <a:pPr>
                <a:defRPr/>
              </a:pPr>
              <a:t>94</a:t>
            </a:fld>
            <a:endParaRPr lang="pt-BR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992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085EDA-DF82-4BE7-A7CD-419043382F68}" type="slidenum">
              <a:rPr lang="pt-BR" smtClean="0"/>
              <a:pPr>
                <a:defRPr/>
              </a:pPr>
              <a:t>95</a:t>
            </a:fld>
            <a:endParaRPr lang="pt-BR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69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1970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F491296-AC38-4881-B4A5-2DA7ED7FA738}" type="slidenum">
              <a:rPr lang="pt-BR" smtClean="0"/>
              <a:pPr>
                <a:defRPr/>
              </a:pPr>
              <a:t>96</a:t>
            </a:fld>
            <a:endParaRPr lang="pt-BR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7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4018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733C2F5-4D87-410C-AC5E-592EC7B6B978}" type="slidenum">
              <a:rPr lang="pt-BR" smtClean="0"/>
              <a:pPr>
                <a:defRPr/>
              </a:pPr>
              <a:t>97</a:t>
            </a:fld>
            <a:endParaRPr lang="pt-BR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606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811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pt-B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../../../totvs.mp3" TargetMode="External"/><Relationship Id="rId2" Type="http://schemas.openxmlformats.org/officeDocument/2006/relationships/hyperlink" Target="http://www.totvs.com.br/" TargetMode="Externa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214807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71462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7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08" y="214290"/>
            <a:ext cx="5786478" cy="500066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44951-EB2F-4C2E-8DBD-F9CBC1EDF294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>
                <a:latin typeface="Calibri" pitchFamily="34" charset="0"/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2"/>
          </p:nvPr>
        </p:nvSpPr>
        <p:spPr>
          <a:xfrm>
            <a:off x="260251" y="1571625"/>
            <a:ext cx="8637563" cy="4421212"/>
          </a:xfrm>
        </p:spPr>
        <p:txBody>
          <a:bodyPr/>
          <a:lstStyle>
            <a:lvl1pPr>
              <a:defRPr sz="2400">
                <a:latin typeface="+mj-lt"/>
              </a:defRPr>
            </a:lvl1pPr>
            <a:lvl2pPr>
              <a:defRPr sz="2200"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 sz="1800"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1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08" y="214290"/>
            <a:ext cx="5786478" cy="500066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2E0D7-6035-406C-A849-AC3616DD8749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ítulo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Texto 5"/>
          <p:cNvSpPr>
            <a:spLocks noGrp="1"/>
          </p:cNvSpPr>
          <p:nvPr>
            <p:ph type="body" sz="quarter" idx="12"/>
          </p:nvPr>
        </p:nvSpPr>
        <p:spPr>
          <a:xfrm>
            <a:off x="1928794" y="214290"/>
            <a:ext cx="4857750" cy="527174"/>
          </a:xfrm>
        </p:spPr>
        <p:txBody>
          <a:bodyPr>
            <a:noAutofit/>
          </a:bodyPr>
          <a:lstStyle>
            <a:lvl1pPr algn="ctr">
              <a:buNone/>
              <a:defRPr sz="2400" b="1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Clique para editar os estilos do texto mestre</a:t>
            </a:r>
          </a:p>
        </p:txBody>
      </p:sp>
      <p:sp>
        <p:nvSpPr>
          <p:cNvPr id="8" name="Espaço Reservado para Texto 7"/>
          <p:cNvSpPr>
            <a:spLocks noGrp="1"/>
          </p:cNvSpPr>
          <p:nvPr>
            <p:ph type="body" sz="quarter" idx="13"/>
          </p:nvPr>
        </p:nvSpPr>
        <p:spPr>
          <a:xfrm>
            <a:off x="457199" y="1500188"/>
            <a:ext cx="8238745" cy="4500562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12" name="Título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14"/>
          </p:nvPr>
        </p:nvSpPr>
        <p:spPr>
          <a:xfrm>
            <a:off x="7054512" y="463000"/>
            <a:ext cx="1785922" cy="322793"/>
          </a:xfrm>
        </p:spPr>
        <p:txBody>
          <a:bodyPr>
            <a:normAutofit/>
          </a:bodyPr>
          <a:lstStyle>
            <a:lvl1pPr algn="ctr">
              <a:buNone/>
              <a:defRPr sz="1400" b="1"/>
            </a:lvl1pPr>
          </a:lstStyle>
          <a:p>
            <a:pPr lvl="0"/>
            <a:r>
              <a:rPr lang="en-US" dirty="0" err="1" smtClean="0"/>
              <a:t>Clique para editar os estilos do texto mestre</a:t>
            </a:r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15"/>
          </p:nvPr>
        </p:nvSpPr>
        <p:spPr>
          <a:xfrm>
            <a:off x="471483" y="6191245"/>
            <a:ext cx="8239125" cy="285755"/>
          </a:xfrm>
        </p:spPr>
        <p:txBody>
          <a:bodyPr>
            <a:normAutofit/>
          </a:bodyPr>
          <a:lstStyle>
            <a:lvl1pPr algn="r">
              <a:buNone/>
              <a:defRPr sz="1200" b="1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Clique para editar os estilos do texto mestre</a:t>
            </a:r>
          </a:p>
        </p:txBody>
      </p:sp>
      <p:sp>
        <p:nvSpPr>
          <p:cNvPr id="7" name="Espaço Reservado para Número de Slide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0C59D3-2CE5-436D-A52C-1DE9016FD3A3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8827F-5C9C-4856-8E01-65D56A45FEC3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>
            <a:hlinkClick r:id="rId2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6" name="Retângulo 5">
            <a:hlinkClick r:id="rId3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9701" name="Espaço Reservado para Text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 sz="2400" smtClean="0"/>
            </a:lvl1pPr>
          </a:lstStyle>
          <a:p>
            <a:r>
              <a:rPr lang="pt-BR" smtClean="0"/>
              <a:t>Clique para editar o estilo do subtítulo mestre</a:t>
            </a:r>
            <a:endParaRPr lang="pt-BR" dirty="0" smtClean="0"/>
          </a:p>
        </p:txBody>
      </p:sp>
      <p:sp>
        <p:nvSpPr>
          <p:cNvPr id="29703" name="Espaço Reservado para Título 12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2400" smtClean="0"/>
            </a:lvl1pPr>
          </a:lstStyle>
          <a:p>
            <a:r>
              <a:rPr lang="pt-BR" smtClean="0"/>
              <a:t>Clique para editar o estilo do título mestre</a:t>
            </a:r>
            <a:endParaRPr lang="pt-BR" dirty="0" smtClean="0"/>
          </a:p>
        </p:txBody>
      </p:sp>
      <p:sp>
        <p:nvSpPr>
          <p:cNvPr id="19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08" y="214290"/>
            <a:ext cx="5786478" cy="500066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8" name="Espaço Reservado para Número de Slid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F5AA02-E7DD-454D-B35D-57E49D3EC876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</p:spTree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ço Reservado para Texto 7"/>
          <p:cNvSpPr>
            <a:spLocks noGrp="1"/>
          </p:cNvSpPr>
          <p:nvPr>
            <p:ph type="body" sz="quarter" idx="13"/>
          </p:nvPr>
        </p:nvSpPr>
        <p:spPr>
          <a:xfrm>
            <a:off x="457199" y="1500188"/>
            <a:ext cx="8238745" cy="450056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4pPr>
              <a:defRPr sz="1800"/>
            </a:lvl4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12" name="Título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15"/>
          </p:nvPr>
        </p:nvSpPr>
        <p:spPr>
          <a:xfrm>
            <a:off x="471483" y="6191245"/>
            <a:ext cx="8239125" cy="285755"/>
          </a:xfrm>
        </p:spPr>
        <p:txBody>
          <a:bodyPr>
            <a:normAutofit/>
          </a:bodyPr>
          <a:lstStyle>
            <a:lvl1pPr algn="r">
              <a:buNone/>
              <a:defRPr sz="1200" b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15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08" y="214290"/>
            <a:ext cx="5786478" cy="500066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2B4E5-F3EE-4163-B7E7-EB523FB3C1B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071547"/>
            <a:ext cx="4038600" cy="49292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071547"/>
            <a:ext cx="4038600" cy="492922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8" name="Espaço Reservado para Texto 3"/>
          <p:cNvSpPr>
            <a:spLocks noGrp="1"/>
          </p:cNvSpPr>
          <p:nvPr>
            <p:ph type="body" sz="half" idx="17"/>
          </p:nvPr>
        </p:nvSpPr>
        <p:spPr>
          <a:xfrm>
            <a:off x="2143108" y="214290"/>
            <a:ext cx="5786478" cy="500066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54233A-AFC9-461C-8018-902BFB2F7DAF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21442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854184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21442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854184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10" name="Espaço Reservado para Texto 3"/>
          <p:cNvSpPr>
            <a:spLocks noGrp="1"/>
          </p:cNvSpPr>
          <p:nvPr>
            <p:ph type="body" sz="half" idx="17"/>
          </p:nvPr>
        </p:nvSpPr>
        <p:spPr>
          <a:xfrm>
            <a:off x="2143108" y="214290"/>
            <a:ext cx="5786478" cy="500066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F3F52-98DA-45D2-A4FF-E4BB13D69E97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  <p:sp>
        <p:nvSpPr>
          <p:cNvPr id="8" name="Rectangle 11"/>
          <p:cNvSpPr>
            <a:spLocks noGrp="1" noChangeArrowheads="1"/>
          </p:cNvSpPr>
          <p:nvPr>
            <p:ph type="ftr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071546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1071547"/>
            <a:ext cx="5111750" cy="492922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2428869"/>
            <a:ext cx="3008313" cy="3571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8" name="Espaço Reservado para Texto 3"/>
          <p:cNvSpPr>
            <a:spLocks noGrp="1"/>
          </p:cNvSpPr>
          <p:nvPr>
            <p:ph type="body" sz="half" idx="17"/>
          </p:nvPr>
        </p:nvSpPr>
        <p:spPr>
          <a:xfrm>
            <a:off x="2143108" y="214290"/>
            <a:ext cx="5786478" cy="500066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CCA3-DE0E-4424-9534-BD29EB953DC8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1558921"/>
            <a:ext cx="5486400" cy="3727467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633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11" name="Título 10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8" name="Espaço Reservado para Texto 3"/>
          <p:cNvSpPr>
            <a:spLocks noGrp="1"/>
          </p:cNvSpPr>
          <p:nvPr>
            <p:ph type="body" sz="half" idx="17"/>
          </p:nvPr>
        </p:nvSpPr>
        <p:spPr>
          <a:xfrm>
            <a:off x="2143108" y="214290"/>
            <a:ext cx="5786478" cy="500066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09127-2819-4CB6-B97C-164000684287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9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071547"/>
            <a:ext cx="8229600" cy="4929222"/>
          </a:xfrm>
        </p:spPr>
        <p:txBody>
          <a:bodyPr vert="eaVert"/>
          <a:lstStyle>
            <a:lvl1pPr>
              <a:defRPr sz="2400"/>
            </a:lvl1pPr>
            <a:lvl2pPr>
              <a:defRPr sz="2200"/>
            </a:lvl2pPr>
            <a:lvl4pPr>
              <a:defRPr sz="1800"/>
            </a:lvl4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7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08" y="214290"/>
            <a:ext cx="5786478" cy="500066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55352-3AC2-4A34-B4FB-EE6BE62FFB66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071547"/>
            <a:ext cx="2057400" cy="4857784"/>
          </a:xfrm>
          <a:prstGeom prst="rect">
            <a:avLst/>
          </a:prstGeom>
        </p:spPr>
        <p:txBody>
          <a:bodyPr vert="eaVert"/>
          <a:lstStyle>
            <a:lvl1pPr>
              <a:defRPr sz="2400"/>
            </a:lvl1pPr>
          </a:lstStyle>
          <a:p>
            <a:r>
              <a:rPr lang="pt-BR" smtClean="0"/>
              <a:t>Clique para editar o estilo do título mestre</a:t>
            </a:r>
            <a:endParaRPr lang="pt-BR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071547"/>
            <a:ext cx="6019800" cy="4857784"/>
          </a:xfrm>
        </p:spPr>
        <p:txBody>
          <a:bodyPr vert="eaVert"/>
          <a:lstStyle>
            <a:lvl1pPr>
              <a:defRPr sz="2400"/>
            </a:lvl1pPr>
            <a:lvl2pPr>
              <a:defRPr sz="2200"/>
            </a:lvl2pPr>
            <a:lvl4pPr>
              <a:defRPr sz="1800"/>
            </a:lvl4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 dirty="0"/>
          </a:p>
        </p:txBody>
      </p:sp>
      <p:sp>
        <p:nvSpPr>
          <p:cNvPr id="7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08" y="214290"/>
            <a:ext cx="5786478" cy="500066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E6E2E-456D-4E8F-8BAC-F541F857BCDB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hyperlink" Target="../../../totvs.mp3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hyperlink" Target="http://www.totvs.com.br/" TargetMode="Externa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m 10" descr="conteudo-grid.jp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0" y="14288"/>
            <a:ext cx="91440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702675" y="6616700"/>
            <a:ext cx="490538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D27E45C0-EDCF-46AD-908C-D2AFCEE6682B}" type="slidenum">
              <a:rPr lang="pt-BR"/>
              <a:pPr>
                <a:defRPr/>
              </a:pPr>
              <a:t>‹nº›</a:t>
            </a:fld>
            <a:endParaRPr lang="pt-BR" dirty="0"/>
          </a:p>
        </p:txBody>
      </p:sp>
      <p:sp>
        <p:nvSpPr>
          <p:cNvPr id="1029" name="Espaço Reservado para Título 12"/>
          <p:cNvSpPr>
            <a:spLocks noGrp="1"/>
          </p:cNvSpPr>
          <p:nvPr>
            <p:ph type="title"/>
          </p:nvPr>
        </p:nvSpPr>
        <p:spPr bwMode="auto">
          <a:xfrm>
            <a:off x="250825" y="1000125"/>
            <a:ext cx="864235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5" name="Retângulo 14">
            <a:hlinkClick r:id="rId17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6" name="Retângulo 15">
            <a:hlinkClick r:id="rId18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245225"/>
            <a:ext cx="8226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  <a:latin typeface="Myriad Pro" pitchFamily="34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10" name="Espaço Reservado para Texto 7"/>
          <p:cNvSpPr txBox="1">
            <a:spLocks/>
          </p:cNvSpPr>
          <p:nvPr/>
        </p:nvSpPr>
        <p:spPr>
          <a:xfrm>
            <a:off x="2357438" y="285750"/>
            <a:ext cx="5500687" cy="571500"/>
          </a:xfrm>
          <a:prstGeom prst="rect">
            <a:avLst/>
          </a:prstGeom>
        </p:spPr>
        <p:txBody>
          <a:bodyPr>
            <a:normAutofit/>
          </a:bodyPr>
          <a:lstStyle>
            <a:lvl1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2400" b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pt-BR" dirty="0" smtClean="0"/>
          </a:p>
        </p:txBody>
      </p:sp>
      <p:pic>
        <p:nvPicPr>
          <p:cNvPr id="1034" name="Imagem 13" descr="LogoTOTVShorW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436563" y="196850"/>
            <a:ext cx="13493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2" r:id="rId2"/>
    <p:sldLayoutId id="2147483663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4" r:id="rId10"/>
    <p:sldLayoutId id="2147483665" r:id="rId11"/>
    <p:sldLayoutId id="2147483666" r:id="rId12"/>
    <p:sldLayoutId id="2147483661" r:id="rId13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37609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76092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76092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76092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76092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A5002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A5002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A5002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A5002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j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0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5.png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13.xml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7" Type="http://schemas.openxmlformats.org/officeDocument/2006/relationships/image" Target="../media/image107.png"/><Relationship Id="rId2" Type="http://schemas.openxmlformats.org/officeDocument/2006/relationships/notesSlide" Target="../notesSlides/notesSlide10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6.jpeg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13.xml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notesSlide" Target="../notesSlides/notesSlide10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png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3.png"/><Relationship Id="rId4" Type="http://schemas.openxmlformats.org/officeDocument/2006/relationships/image" Target="../media/image12.png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4.png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07.xml"/><Relationship Id="rId1" Type="http://schemas.openxmlformats.org/officeDocument/2006/relationships/slideLayout" Target="../slideLayouts/slideLayout13.xml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5.png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6.png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13.xml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8.jpeg"/><Relationship Id="rId3" Type="http://schemas.openxmlformats.org/officeDocument/2006/relationships/hyperlink" Target="http://www.totvs.com.br/" TargetMode="External"/><Relationship Id="rId7" Type="http://schemas.openxmlformats.org/officeDocument/2006/relationships/image" Target="../media/image117.png"/><Relationship Id="rId2" Type="http://schemas.openxmlformats.org/officeDocument/2006/relationships/notesSlide" Target="../notesSlides/notesSlide111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masp.art.br/" TargetMode="External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Relationship Id="rId9" Type="http://schemas.openxmlformats.org/officeDocument/2006/relationships/image" Target="../media/image119.jpeg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0.png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1.png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13.xml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2.png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3.png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1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4.png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5.png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6.png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7.png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7" Type="http://schemas.openxmlformats.org/officeDocument/2006/relationships/image" Target="../media/image129.png"/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8.png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2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0.png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2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1.png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2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2.png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2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2.png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2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3.png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127.xml"/><Relationship Id="rId1" Type="http://schemas.openxmlformats.org/officeDocument/2006/relationships/slideLayout" Target="../slideLayouts/slideLayout13.xml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_rels/slide1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5.jpeg"/><Relationship Id="rId3" Type="http://schemas.openxmlformats.org/officeDocument/2006/relationships/image" Target="../media/image134.jpeg"/><Relationship Id="rId7" Type="http://schemas.openxmlformats.org/officeDocument/2006/relationships/hyperlink" Target="../../../Video%20Laercio/microsiga.mpg" TargetMode="External"/><Relationship Id="rId2" Type="http://schemas.openxmlformats.org/officeDocument/2006/relationships/notesSlide" Target="../notesSlides/notesSlide128.xml"/><Relationship Id="rId1" Type="http://schemas.openxmlformats.org/officeDocument/2006/relationships/slideLayout" Target="../slideLayouts/slideLayout13.xml"/><Relationship Id="rId6" Type="http://schemas.openxmlformats.org/officeDocument/2006/relationships/hyperlink" Target="../../../totvs.mp3" TargetMode="External"/><Relationship Id="rId5" Type="http://schemas.openxmlformats.org/officeDocument/2006/relationships/hyperlink" Target="http://www.totvs.com.br/" TargetMode="External"/><Relationship Id="rId4" Type="http://schemas.openxmlformats.org/officeDocument/2006/relationships/hyperlink" Target="mailto:renato.morais@totvs.com.br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db.apache.org/derby" TargetMode="External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.org/XML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5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4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8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0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/web/tdn/" TargetMode="External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9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0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0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://maptp11.map24.com/map24/webservices1.5?wsdl=Map24MapletRemoteControl&amp;service_version=20070425" TargetMode="External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://webservices.microsiga.com.br/" TargetMode="Externa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4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7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9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3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1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10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10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85.jpeg"/><Relationship Id="rId4" Type="http://schemas.openxmlformats.org/officeDocument/2006/relationships/image" Target="../media/image9.jpe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3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5.jpeg"/><Relationship Id="rId4" Type="http://schemas.openxmlformats.org/officeDocument/2006/relationships/image" Target="../media/image9.jpe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3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0.png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2.png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hyperlink" Target="http://172.16.75.161:8880/WS/integrator/wsdl11/literal/rpc" TargetMode="External"/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3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7.png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5.xml"/><Relationship Id="rId1" Type="http://schemas.openxmlformats.org/officeDocument/2006/relationships/slideLayout" Target="../slideLayouts/slideLayout3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5.jpeg"/><Relationship Id="rId4" Type="http://schemas.openxmlformats.org/officeDocument/2006/relationships/image" Target="../media/image9.jpeg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3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3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3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3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5.jpeg"/><Relationship Id="rId4" Type="http://schemas.openxmlformats.org/officeDocument/2006/relationships/image" Target="../media/image9.jpeg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3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3.xml"/></Relationships>
</file>

<file path=ppt/slides/_rels/slide9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5.xml"/><Relationship Id="rId1" Type="http://schemas.openxmlformats.org/officeDocument/2006/relationships/slideLayout" Target="../slideLayouts/slideLayout3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3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01.jpeg"/><Relationship Id="rId4" Type="http://schemas.openxmlformats.org/officeDocument/2006/relationships/image" Target="../media/image83.jpeg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jpeg"/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3.png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otvs.com.br/" TargetMode="External"/><Relationship Id="rId2" Type="http://schemas.openxmlformats.org/officeDocument/2006/relationships/notesSlide" Target="../notesSlides/notesSlide9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04.png"/><Relationship Id="rId5" Type="http://schemas.openxmlformats.org/officeDocument/2006/relationships/hyperlink" Target="../../lmk/Video%20Laercio/microsiga.mpg" TargetMode="External"/><Relationship Id="rId4" Type="http://schemas.openxmlformats.org/officeDocument/2006/relationships/hyperlink" Target="../../lmk/totvs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Imagem 5" descr="capa-grid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Espaço Reservado para Número de Slide 1"/>
          <p:cNvSpPr>
            <a:spLocks noGrp="1"/>
          </p:cNvSpPr>
          <p:nvPr>
            <p:ph type="sldNum" sz="quarter" idx="14"/>
          </p:nvPr>
        </p:nvSpPr>
        <p:spPr bwMode="auto">
          <a:xfrm>
            <a:off x="8716963" y="6613525"/>
            <a:ext cx="490537" cy="365125"/>
          </a:xfrm>
          <a:ln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fld id="{B12012EB-83D0-48DF-9570-049905B8E884}" type="slidenum">
              <a:rPr lang="pt-BR"/>
              <a:pPr>
                <a:defRPr/>
              </a:pPr>
              <a:t>1</a:t>
            </a:fld>
            <a:endParaRPr lang="pt-BR" dirty="0"/>
          </a:p>
        </p:txBody>
      </p:sp>
      <p:sp>
        <p:nvSpPr>
          <p:cNvPr id="16387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900113" y="5013325"/>
            <a:ext cx="7272337" cy="503238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mtClean="0">
                <a:solidFill>
                  <a:schemeClr val="bg1"/>
                </a:solidFill>
              </a:rPr>
              <a:t>Workshop – Implantação TOTVS ESB</a:t>
            </a:r>
          </a:p>
        </p:txBody>
      </p:sp>
      <p:sp>
        <p:nvSpPr>
          <p:cNvPr id="3077" name="Espaço Reservado para Texto 2"/>
          <p:cNvSpPr>
            <a:spLocks/>
          </p:cNvSpPr>
          <p:nvPr/>
        </p:nvSpPr>
        <p:spPr bwMode="auto">
          <a:xfrm>
            <a:off x="4500563" y="5551488"/>
            <a:ext cx="38163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  <a:defRPr/>
            </a:pPr>
            <a:r>
              <a:rPr lang="pt-BR" sz="1600" b="1" dirty="0">
                <a:solidFill>
                  <a:srgbClr val="5F5F5F"/>
                </a:solidFill>
                <a:latin typeface="+mj-lt"/>
              </a:rPr>
              <a:t>José Faria – Outubro/2009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Conector angulado 30"/>
          <p:cNvCxnSpPr/>
          <p:nvPr/>
        </p:nvCxnSpPr>
        <p:spPr>
          <a:xfrm>
            <a:off x="5000625" y="6072188"/>
            <a:ext cx="1000125" cy="142875"/>
          </a:xfrm>
          <a:prstGeom prst="bentConnector3">
            <a:avLst>
              <a:gd name="adj1" fmla="val 50000"/>
            </a:avLst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18" name="CaixaDeTexto 31"/>
          <p:cNvSpPr txBox="1">
            <a:spLocks noChangeArrowheads="1"/>
          </p:cNvSpPr>
          <p:nvPr/>
        </p:nvSpPr>
        <p:spPr bwMode="auto">
          <a:xfrm>
            <a:off x="6000750" y="6059488"/>
            <a:ext cx="13985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ESB</a:t>
            </a:r>
          </a:p>
        </p:txBody>
      </p:sp>
      <p:cxnSp>
        <p:nvCxnSpPr>
          <p:cNvPr id="22" name="Conector angulado 21"/>
          <p:cNvCxnSpPr/>
          <p:nvPr/>
        </p:nvCxnSpPr>
        <p:spPr>
          <a:xfrm rot="16200000" flipH="1">
            <a:off x="4750594" y="3750469"/>
            <a:ext cx="1000125" cy="500063"/>
          </a:xfrm>
          <a:prstGeom prst="bentConnector3">
            <a:avLst>
              <a:gd name="adj1" fmla="val 100138"/>
            </a:avLst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0" name="CaixaDeTexto 22"/>
          <p:cNvSpPr txBox="1">
            <a:spLocks noChangeArrowheads="1"/>
          </p:cNvSpPr>
          <p:nvPr/>
        </p:nvSpPr>
        <p:spPr bwMode="auto">
          <a:xfrm>
            <a:off x="5500688" y="4344988"/>
            <a:ext cx="12493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/>
              <a:t>SOA Suite</a:t>
            </a:r>
          </a:p>
        </p:txBody>
      </p:sp>
      <p:cxnSp>
        <p:nvCxnSpPr>
          <p:cNvPr id="19" name="Conector angulado 18"/>
          <p:cNvCxnSpPr/>
          <p:nvPr/>
        </p:nvCxnSpPr>
        <p:spPr>
          <a:xfrm rot="16200000" flipH="1">
            <a:off x="392906" y="3893345"/>
            <a:ext cx="1000125" cy="500062"/>
          </a:xfrm>
          <a:prstGeom prst="bentConnector3">
            <a:avLst>
              <a:gd name="adj1" fmla="val 100138"/>
            </a:avLst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angulado 14"/>
          <p:cNvCxnSpPr/>
          <p:nvPr/>
        </p:nvCxnSpPr>
        <p:spPr>
          <a:xfrm rot="16200000" flipH="1">
            <a:off x="5179219" y="2464594"/>
            <a:ext cx="1000125" cy="500063"/>
          </a:xfrm>
          <a:prstGeom prst="bentConnector3">
            <a:avLst>
              <a:gd name="adj1" fmla="val 100138"/>
            </a:avLst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2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Players de ESB</a:t>
            </a:r>
          </a:p>
        </p:txBody>
      </p:sp>
      <p:sp>
        <p:nvSpPr>
          <p:cNvPr id="34824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TOTVS ESB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529E06F-4E96-4D91-B8C8-29A892B4BA63}" type="slidenum">
              <a:rPr lang="pt-BR" smtClean="0"/>
              <a:pPr>
                <a:defRPr/>
              </a:pPr>
              <a:t>10</a:t>
            </a:fld>
            <a:endParaRPr lang="pt-BR"/>
          </a:p>
        </p:txBody>
      </p:sp>
      <p:cxnSp>
        <p:nvCxnSpPr>
          <p:cNvPr id="9" name="Conector angulado 8"/>
          <p:cNvCxnSpPr/>
          <p:nvPr/>
        </p:nvCxnSpPr>
        <p:spPr>
          <a:xfrm rot="16200000" flipH="1">
            <a:off x="2250281" y="2178845"/>
            <a:ext cx="1000125" cy="500062"/>
          </a:xfrm>
          <a:prstGeom prst="bentConnector3">
            <a:avLst>
              <a:gd name="adj1" fmla="val 100138"/>
            </a:avLst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827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1500188"/>
            <a:ext cx="2690813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8" name="CaixaDeTexto 12"/>
          <p:cNvSpPr txBox="1">
            <a:spLocks noChangeArrowheads="1"/>
          </p:cNvSpPr>
          <p:nvPr/>
        </p:nvSpPr>
        <p:spPr bwMode="auto">
          <a:xfrm>
            <a:off x="3000375" y="2786063"/>
            <a:ext cx="13350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/>
              <a:t>NetWeaver</a:t>
            </a:r>
          </a:p>
        </p:txBody>
      </p:sp>
      <p:pic>
        <p:nvPicPr>
          <p:cNvPr id="3482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4813" y="1714500"/>
            <a:ext cx="4500562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30" name="CaixaDeTexto 15"/>
          <p:cNvSpPr txBox="1">
            <a:spLocks noChangeArrowheads="1"/>
          </p:cNvSpPr>
          <p:nvPr/>
        </p:nvSpPr>
        <p:spPr bwMode="auto">
          <a:xfrm>
            <a:off x="5929313" y="3059113"/>
            <a:ext cx="9159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/>
              <a:t>BizTalk</a:t>
            </a:r>
          </a:p>
        </p:txBody>
      </p:sp>
      <p:pic>
        <p:nvPicPr>
          <p:cNvPr id="34831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3" y="3286125"/>
            <a:ext cx="314325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32" name="CaixaDeTexto 19"/>
          <p:cNvSpPr txBox="1">
            <a:spLocks noChangeArrowheads="1"/>
          </p:cNvSpPr>
          <p:nvPr/>
        </p:nvSpPr>
        <p:spPr bwMode="auto">
          <a:xfrm>
            <a:off x="1143000" y="4487863"/>
            <a:ext cx="14414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/>
              <a:t>ActiveMatrix</a:t>
            </a:r>
          </a:p>
        </p:txBody>
      </p:sp>
      <p:pic>
        <p:nvPicPr>
          <p:cNvPr id="34833" name="Picture 5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5" y="3429000"/>
            <a:ext cx="3929063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4" name="Picture 6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500" y="5000625"/>
            <a:ext cx="2786063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5" name="Conector angulado 24"/>
          <p:cNvCxnSpPr/>
          <p:nvPr/>
        </p:nvCxnSpPr>
        <p:spPr>
          <a:xfrm>
            <a:off x="857250" y="6000750"/>
            <a:ext cx="500063" cy="285750"/>
          </a:xfrm>
          <a:prstGeom prst="bentConnector3">
            <a:avLst>
              <a:gd name="adj1" fmla="val -3087"/>
            </a:avLst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36" name="CaixaDeTexto 25"/>
          <p:cNvSpPr txBox="1">
            <a:spLocks noChangeArrowheads="1"/>
          </p:cNvSpPr>
          <p:nvPr/>
        </p:nvSpPr>
        <p:spPr bwMode="auto">
          <a:xfrm>
            <a:off x="1357313" y="6130925"/>
            <a:ext cx="13985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/>
              <a:t>WebSphere</a:t>
            </a:r>
          </a:p>
        </p:txBody>
      </p:sp>
      <p:pic>
        <p:nvPicPr>
          <p:cNvPr id="34837" name="Picture 7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8" y="4714875"/>
            <a:ext cx="2643187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7" name="Espaço Reservado para Número de Slide 1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A7869EF-1EFB-4480-BC86-21CEC6487070}" type="slidenum">
              <a:rPr lang="pt-BR" smtClean="0">
                <a:latin typeface="Arial" charset="0"/>
              </a:rPr>
              <a:pPr/>
              <a:t>100</a:t>
            </a:fld>
            <a:endParaRPr lang="pt-BR" smtClean="0">
              <a:latin typeface="Arial" charset="0"/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183BA7F-81C6-480C-A1FB-4EBB762F0AB7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100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19139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b="1" smtClean="0">
                <a:solidFill>
                  <a:srgbClr val="254061"/>
                </a:solidFill>
                <a:latin typeface="Arial" charset="0"/>
              </a:rPr>
              <a:t>Visão Geral</a:t>
            </a:r>
          </a:p>
        </p:txBody>
      </p:sp>
      <p:sp>
        <p:nvSpPr>
          <p:cNvPr id="219140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400" b="1" smtClean="0">
                <a:latin typeface="Arial" charset="0"/>
              </a:rPr>
              <a:t>RM Conector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21914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5813" y="1285875"/>
            <a:ext cx="7566025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Espaço Reservado para Conteúdo 2"/>
          <p:cNvSpPr txBox="1">
            <a:spLocks/>
          </p:cNvSpPr>
          <p:nvPr/>
        </p:nvSpPr>
        <p:spPr>
          <a:xfrm>
            <a:off x="785813" y="1571625"/>
            <a:ext cx="7572375" cy="1173163"/>
          </a:xfrm>
          <a:prstGeom prst="rect">
            <a:avLst/>
          </a:prstGeom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pt-BR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	Aplicações interessantes raramente vivem sozinhas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5" name="Espaço Reservado para Número de Slide 1"/>
          <p:cNvSpPr txBox="1">
            <a:spLocks noGrp="1"/>
          </p:cNvSpPr>
          <p:nvPr/>
        </p:nvSpPr>
        <p:spPr bwMode="auto">
          <a:xfrm>
            <a:off x="8501063" y="142875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41C05E03-3092-46F1-A0E0-5060B1FD17CF}" type="slidenum">
              <a:rPr lang="pt-BR" sz="1200" b="1">
                <a:solidFill>
                  <a:srgbClr val="BFBFBF"/>
                </a:solidFill>
              </a:rPr>
              <a:pPr algn="r"/>
              <a:t>101</a:t>
            </a:fld>
            <a:endParaRPr lang="pt-BR" sz="1200" b="1">
              <a:solidFill>
                <a:srgbClr val="BFBFBF"/>
              </a:solidFill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5BAAF9B-67F9-42AC-9ECB-0F510F587F45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101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21187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b="1" smtClean="0">
                <a:solidFill>
                  <a:srgbClr val="254061"/>
                </a:solidFill>
                <a:latin typeface="Arial" charset="0"/>
              </a:rPr>
              <a:t>Visão Geral</a:t>
            </a:r>
          </a:p>
        </p:txBody>
      </p:sp>
      <p:sp>
        <p:nvSpPr>
          <p:cNvPr id="221188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400" b="1" smtClean="0">
                <a:latin typeface="Arial" charset="0"/>
              </a:rPr>
              <a:t>RM Conector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21192" name="Rectangle 3"/>
          <p:cNvSpPr txBox="1">
            <a:spLocks noChangeArrowheads="1"/>
          </p:cNvSpPr>
          <p:nvPr/>
        </p:nvSpPr>
        <p:spPr bwMode="auto">
          <a:xfrm>
            <a:off x="468313" y="2708275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pt-BR" sz="2000">
                <a:latin typeface="Calibri" pitchFamily="34" charset="0"/>
              </a:rPr>
              <a:t>O </a:t>
            </a:r>
            <a:r>
              <a:rPr lang="pt-BR" sz="2000" b="1">
                <a:latin typeface="Calibri" pitchFamily="34" charset="0"/>
              </a:rPr>
              <a:t>RM Conector </a:t>
            </a:r>
            <a:r>
              <a:rPr lang="pt-BR" sz="2000">
                <a:latin typeface="Calibri" pitchFamily="34" charset="0"/>
              </a:rPr>
              <a:t>é uma ferramenta EAI</a:t>
            </a:r>
            <a:br>
              <a:rPr lang="pt-BR" sz="2000">
                <a:latin typeface="Calibri" pitchFamily="34" charset="0"/>
              </a:rPr>
            </a:br>
            <a:r>
              <a:rPr lang="pt-BR" sz="2000">
                <a:latin typeface="Calibri" pitchFamily="34" charset="0"/>
              </a:rPr>
              <a:t>que viabiliza a integração de dados e processos, independente de </a:t>
            </a:r>
            <a:br>
              <a:rPr lang="pt-BR" sz="2000">
                <a:latin typeface="Calibri" pitchFamily="34" charset="0"/>
              </a:rPr>
            </a:br>
            <a:r>
              <a:rPr lang="pt-BR" sz="2000">
                <a:latin typeface="Calibri" pitchFamily="34" charset="0"/>
              </a:rPr>
              <a:t>banco de dados, linguagem ou plataforma.</a:t>
            </a:r>
            <a:br>
              <a:rPr lang="pt-BR" sz="2000">
                <a:latin typeface="Calibri" pitchFamily="34" charset="0"/>
              </a:rPr>
            </a:br>
            <a:endParaRPr lang="pt-BR" sz="2000">
              <a:latin typeface="Calibri" pitchFamily="34" charset="0"/>
            </a:endParaRPr>
          </a:p>
        </p:txBody>
      </p:sp>
      <p:sp>
        <p:nvSpPr>
          <p:cNvPr id="221193" name="Rectangle 3"/>
          <p:cNvSpPr txBox="1">
            <a:spLocks noChangeArrowheads="1"/>
          </p:cNvSpPr>
          <p:nvPr/>
        </p:nvSpPr>
        <p:spPr bwMode="auto">
          <a:xfrm>
            <a:off x="395288" y="13414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pt-BR" sz="4000">
                <a:latin typeface="Arial Black" pitchFamily="34" charset="0"/>
              </a:rPr>
              <a:t>EAI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55875" y="4221163"/>
            <a:ext cx="36004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pt-BR" sz="3000">
                <a:latin typeface="Calibri" pitchFamily="34" charset="0"/>
              </a:rPr>
              <a:t>TOTVS ESB  </a:t>
            </a:r>
          </a:p>
          <a:p>
            <a:pPr algn="ctr">
              <a:spcBef>
                <a:spcPct val="20000"/>
              </a:spcBef>
            </a:pPr>
            <a:r>
              <a:rPr lang="pt-BR" sz="3000">
                <a:latin typeface="Calibri" pitchFamily="34" charset="0"/>
              </a:rPr>
              <a:t>EAI Protheus </a:t>
            </a:r>
          </a:p>
          <a:p>
            <a:pPr algn="ctr">
              <a:spcBef>
                <a:spcPct val="20000"/>
              </a:spcBef>
            </a:pPr>
            <a:r>
              <a:rPr lang="pt-BR" sz="3000">
                <a:latin typeface="Calibri" pitchFamily="34" charset="0"/>
              </a:rPr>
              <a:t>RM Conector </a:t>
            </a:r>
          </a:p>
        </p:txBody>
      </p:sp>
      <p:sp>
        <p:nvSpPr>
          <p:cNvPr id="221195" name="Text Box 25"/>
          <p:cNvSpPr txBox="1">
            <a:spLocks noChangeArrowheads="1"/>
          </p:cNvSpPr>
          <p:nvPr/>
        </p:nvSpPr>
        <p:spPr bwMode="auto">
          <a:xfrm>
            <a:off x="2700338" y="2060575"/>
            <a:ext cx="3889375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/>
              <a:t>(</a:t>
            </a:r>
            <a:r>
              <a:rPr lang="pt-BR" i="1"/>
              <a:t>Enterprise Application Integration</a:t>
            </a:r>
            <a:r>
              <a:rPr lang="pt-BR"/>
              <a:t>)</a:t>
            </a:r>
          </a:p>
        </p:txBody>
      </p:sp>
      <p:sp>
        <p:nvSpPr>
          <p:cNvPr id="53274" name="Text Box 26"/>
          <p:cNvSpPr txBox="1">
            <a:spLocks noChangeArrowheads="1"/>
          </p:cNvSpPr>
          <p:nvPr/>
        </p:nvSpPr>
        <p:spPr bwMode="auto">
          <a:xfrm>
            <a:off x="6011863" y="4286250"/>
            <a:ext cx="1223962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>
                <a:solidFill>
                  <a:srgbClr val="009900"/>
                </a:solidFill>
              </a:rPr>
              <a:t>Já existia</a:t>
            </a:r>
          </a:p>
        </p:txBody>
      </p:sp>
      <p:sp>
        <p:nvSpPr>
          <p:cNvPr id="53275" name="Text Box 27"/>
          <p:cNvSpPr txBox="1">
            <a:spLocks noChangeArrowheads="1"/>
          </p:cNvSpPr>
          <p:nvPr/>
        </p:nvSpPr>
        <p:spPr bwMode="auto">
          <a:xfrm>
            <a:off x="6011863" y="5445125"/>
            <a:ext cx="1223962" cy="366713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>
                <a:solidFill>
                  <a:srgbClr val="009900"/>
                </a:solidFill>
              </a:rPr>
              <a:t>Já existia</a:t>
            </a:r>
          </a:p>
        </p:txBody>
      </p:sp>
      <p:sp>
        <p:nvSpPr>
          <p:cNvPr id="53276" name="Text Box 28"/>
          <p:cNvSpPr txBox="1">
            <a:spLocks noChangeArrowheads="1"/>
          </p:cNvSpPr>
          <p:nvPr/>
        </p:nvSpPr>
        <p:spPr bwMode="auto">
          <a:xfrm>
            <a:off x="6011863" y="4868863"/>
            <a:ext cx="1439862" cy="3667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>
                <a:solidFill>
                  <a:schemeClr val="tx2"/>
                </a:solidFill>
              </a:rPr>
              <a:t>Não existia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3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3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3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3274" grpId="0"/>
      <p:bldP spid="53275" grpId="0"/>
      <p:bldP spid="53276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3" name="Espaço Reservado para Número de Slide 1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C1263FB-4DEF-4DCE-BFC2-8C2C36E97C2A}" type="slidenum">
              <a:rPr lang="pt-BR" smtClean="0">
                <a:latin typeface="Arial" charset="0"/>
              </a:rPr>
              <a:pPr/>
              <a:t>102</a:t>
            </a:fld>
            <a:endParaRPr lang="pt-BR" smtClean="0">
              <a:latin typeface="Arial" charset="0"/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EE85E6C-EC66-45DD-8D0C-22B65F151AF9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102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23235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b="1" smtClean="0">
                <a:solidFill>
                  <a:srgbClr val="254061"/>
                </a:solidFill>
                <a:latin typeface="Arial" charset="0"/>
              </a:rPr>
              <a:t>Primeiros Projetos</a:t>
            </a:r>
          </a:p>
        </p:txBody>
      </p:sp>
      <p:sp>
        <p:nvSpPr>
          <p:cNvPr id="223236" name="Título 4"/>
          <p:cNvSpPr>
            <a:spLocks noGrp="1"/>
          </p:cNvSpPr>
          <p:nvPr>
            <p:ph type="title" idx="4294967295"/>
          </p:nvPr>
        </p:nvSpPr>
        <p:spPr>
          <a:xfrm>
            <a:off x="285750" y="1143000"/>
            <a:ext cx="8642350" cy="417513"/>
          </a:xfrm>
        </p:spPr>
        <p:txBody>
          <a:bodyPr/>
          <a:lstStyle/>
          <a:p>
            <a:pPr eaLnBrk="1" hangingPunct="1"/>
            <a:r>
              <a:rPr lang="pt-BR" sz="2900" smtClean="0">
                <a:latin typeface="Arial" charset="0"/>
              </a:rPr>
              <a:t>RM x Microsoft CRM</a:t>
            </a:r>
          </a:p>
        </p:txBody>
      </p:sp>
      <p:sp>
        <p:nvSpPr>
          <p:cNvPr id="223237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200" b="1" smtClean="0">
                <a:latin typeface="Arial" charset="0"/>
              </a:rPr>
              <a:t>RM Conector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>
          <a:xfrm>
            <a:off x="214313" y="1785938"/>
            <a:ext cx="8715375" cy="2428875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pt-BR" sz="2000" dirty="0">
                <a:latin typeface="+mn-lt"/>
              </a:rPr>
              <a:t>A integração do ERP RM ao Microsoft CRM foi o primeiro projeto a utilizar </a:t>
            </a:r>
            <a:br>
              <a:rPr lang="pt-BR" sz="2000" dirty="0">
                <a:latin typeface="+mn-lt"/>
              </a:rPr>
            </a:br>
            <a:r>
              <a:rPr lang="pt-BR" sz="2000" dirty="0">
                <a:latin typeface="+mn-lt"/>
              </a:rPr>
              <a:t>o RM Conector como ferramenta de integração.</a:t>
            </a:r>
          </a:p>
          <a:p>
            <a:pPr algn="ctr">
              <a:spcBef>
                <a:spcPct val="20000"/>
              </a:spcBef>
              <a:defRPr/>
            </a:pPr>
            <a:endParaRPr lang="pt-BR" sz="2000" dirty="0">
              <a:latin typeface="+mn-lt"/>
            </a:endParaRPr>
          </a:p>
          <a:p>
            <a:pPr algn="ctr">
              <a:spcBef>
                <a:spcPct val="20000"/>
              </a:spcBef>
              <a:defRPr/>
            </a:pPr>
            <a:endParaRPr lang="pt-BR" sz="2000" dirty="0">
              <a:latin typeface="+mn-lt"/>
            </a:endParaRPr>
          </a:p>
          <a:p>
            <a:pPr algn="ctr">
              <a:spcBef>
                <a:spcPct val="20000"/>
              </a:spcBef>
              <a:defRPr/>
            </a:pPr>
            <a:r>
              <a:rPr lang="pt-BR" sz="2000" dirty="0">
                <a:latin typeface="+mn-lt"/>
              </a:rPr>
              <a:t/>
            </a:r>
            <a:br>
              <a:rPr lang="pt-BR" sz="2000" dirty="0">
                <a:latin typeface="+mn-lt"/>
              </a:rPr>
            </a:br>
            <a:r>
              <a:rPr lang="pt-BR" sz="2000" dirty="0">
                <a:latin typeface="+mn-lt"/>
              </a:rPr>
              <a:t>Casos de sucesso:</a:t>
            </a:r>
          </a:p>
        </p:txBody>
      </p:sp>
      <p:pic>
        <p:nvPicPr>
          <p:cNvPr id="223242" name="Imagem 12" descr="logo_unisinos-iso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88" y="4429125"/>
            <a:ext cx="3124200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3243" name="Picture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15000" y="4429125"/>
            <a:ext cx="1928813" cy="8572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1" name="Espaço Reservado para Número de Slide 1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666846F-E213-4136-A124-2DB7F0A6358A}" type="slidenum">
              <a:rPr lang="pt-BR" smtClean="0">
                <a:latin typeface="Arial" charset="0"/>
              </a:rPr>
              <a:pPr/>
              <a:t>103</a:t>
            </a:fld>
            <a:endParaRPr lang="pt-BR" smtClean="0">
              <a:latin typeface="Arial" charset="0"/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462CF55-FDE7-4194-8083-D85710D3CF14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103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25283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b="1" smtClean="0">
                <a:solidFill>
                  <a:srgbClr val="254061"/>
                </a:solidFill>
                <a:latin typeface="Arial" charset="0"/>
              </a:rPr>
              <a:t>Conceitos</a:t>
            </a:r>
          </a:p>
        </p:txBody>
      </p:sp>
      <p:sp>
        <p:nvSpPr>
          <p:cNvPr id="225284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400" b="1" smtClean="0">
                <a:latin typeface="Arial" charset="0"/>
              </a:rPr>
              <a:t>Integração </a:t>
            </a:r>
            <a:r>
              <a:rPr lang="pt-BR" sz="1200" b="1" smtClean="0">
                <a:latin typeface="Arial" charset="0"/>
              </a:rPr>
              <a:t>TOTVS</a:t>
            </a:r>
            <a:endParaRPr lang="pt-BR" sz="1400" b="1" smtClean="0">
              <a:latin typeface="Arial" charset="0"/>
            </a:endParaRP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214313" y="1500188"/>
            <a:ext cx="8643937" cy="428625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pt-BR" sz="2000" dirty="0">
                <a:latin typeface="+mn-lt"/>
              </a:rPr>
              <a:t>Premissas do projeto de Integração TOTVS</a:t>
            </a:r>
          </a:p>
          <a:p>
            <a:pPr algn="ctr">
              <a:spcBef>
                <a:spcPct val="20000"/>
              </a:spcBef>
              <a:defRPr/>
            </a:pPr>
            <a:endParaRPr lang="pt-BR" sz="2000" dirty="0">
              <a:latin typeface="+mn-lt"/>
            </a:endParaRPr>
          </a:p>
          <a:p>
            <a:pPr algn="ctr">
              <a:spcBef>
                <a:spcPct val="20000"/>
              </a:spcBef>
              <a:buClr>
                <a:srgbClr val="254061"/>
              </a:buClr>
              <a:buFont typeface="Wingdings" pitchFamily="2" charset="2"/>
              <a:buChar char="ü"/>
              <a:defRPr/>
            </a:pPr>
            <a:r>
              <a:rPr lang="pt-BR" sz="2000" dirty="0">
                <a:latin typeface="+mn-lt"/>
              </a:rPr>
              <a:t> Reduzir a </a:t>
            </a:r>
            <a:r>
              <a:rPr lang="pt-BR" sz="2000" b="1" dirty="0">
                <a:latin typeface="+mn-lt"/>
              </a:rPr>
              <a:t>complexidade</a:t>
            </a:r>
            <a:r>
              <a:rPr lang="pt-BR" sz="2000" dirty="0">
                <a:latin typeface="+mn-lt"/>
              </a:rPr>
              <a:t> de integração</a:t>
            </a:r>
          </a:p>
          <a:p>
            <a:pPr algn="ctr">
              <a:spcBef>
                <a:spcPct val="20000"/>
              </a:spcBef>
              <a:buClr>
                <a:srgbClr val="254061"/>
              </a:buClr>
              <a:buFont typeface="Wingdings" pitchFamily="2" charset="2"/>
              <a:buChar char="ü"/>
              <a:defRPr/>
            </a:pPr>
            <a:r>
              <a:rPr lang="pt-BR" sz="2000" dirty="0">
                <a:latin typeface="+mn-lt"/>
              </a:rPr>
              <a:t>Diminuir </a:t>
            </a:r>
            <a:r>
              <a:rPr lang="pt-BR" sz="2000" b="1" dirty="0">
                <a:latin typeface="+mn-lt"/>
              </a:rPr>
              <a:t>custos</a:t>
            </a:r>
            <a:r>
              <a:rPr lang="pt-BR" sz="2000" dirty="0">
                <a:latin typeface="+mn-lt"/>
              </a:rPr>
              <a:t> com integração</a:t>
            </a:r>
          </a:p>
          <a:p>
            <a:pPr algn="ctr">
              <a:spcBef>
                <a:spcPct val="20000"/>
              </a:spcBef>
              <a:buClr>
                <a:srgbClr val="254061"/>
              </a:buClr>
              <a:buFont typeface="Wingdings" pitchFamily="2" charset="2"/>
              <a:buChar char="ü"/>
              <a:defRPr/>
            </a:pPr>
            <a:r>
              <a:rPr lang="pt-BR" sz="2000" b="1" dirty="0">
                <a:latin typeface="+mn-lt"/>
              </a:rPr>
              <a:t>Viabilizar</a:t>
            </a:r>
            <a:r>
              <a:rPr lang="pt-BR" sz="2000" dirty="0">
                <a:latin typeface="+mn-lt"/>
              </a:rPr>
              <a:t> projetos corporativos heterogêneos</a:t>
            </a:r>
          </a:p>
          <a:p>
            <a:pPr algn="ctr">
              <a:spcBef>
                <a:spcPct val="20000"/>
              </a:spcBef>
              <a:buClr>
                <a:srgbClr val="254061"/>
              </a:buClr>
              <a:buFont typeface="Wingdings" pitchFamily="2" charset="2"/>
              <a:buChar char="ü"/>
              <a:defRPr/>
            </a:pPr>
            <a:r>
              <a:rPr lang="pt-BR" sz="2000" dirty="0">
                <a:latin typeface="+mn-lt"/>
              </a:rPr>
              <a:t> Utilizar </a:t>
            </a:r>
            <a:r>
              <a:rPr lang="pt-BR" sz="2000" b="1" dirty="0">
                <a:latin typeface="+mn-lt"/>
              </a:rPr>
              <a:t>padrões abertos</a:t>
            </a:r>
          </a:p>
          <a:p>
            <a:pPr algn="ctr">
              <a:spcBef>
                <a:spcPct val="20000"/>
              </a:spcBef>
              <a:buClr>
                <a:srgbClr val="254061"/>
              </a:buClr>
              <a:buFont typeface="Wingdings" pitchFamily="2" charset="2"/>
              <a:buChar char="ü"/>
              <a:defRPr/>
            </a:pPr>
            <a:r>
              <a:rPr lang="pt-BR" sz="2000" dirty="0">
                <a:latin typeface="+mn-lt"/>
              </a:rPr>
              <a:t> Oferecer </a:t>
            </a:r>
            <a:r>
              <a:rPr lang="pt-BR" sz="2000" b="1" dirty="0">
                <a:latin typeface="+mn-lt"/>
              </a:rPr>
              <a:t>gerenciamento</a:t>
            </a:r>
            <a:r>
              <a:rPr lang="pt-BR" sz="2000" dirty="0">
                <a:latin typeface="+mn-lt"/>
              </a:rPr>
              <a:t> de falhas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29" name="Espaço Reservado para Número de Slide 1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336B2B9-BE8E-4944-84FA-49E1DDBF012C}" type="slidenum">
              <a:rPr lang="pt-BR" smtClean="0">
                <a:latin typeface="Arial" charset="0"/>
              </a:rPr>
              <a:pPr/>
              <a:t>104</a:t>
            </a:fld>
            <a:endParaRPr lang="pt-BR" smtClean="0">
              <a:latin typeface="Arial" charset="0"/>
            </a:endParaRPr>
          </a:p>
        </p:txBody>
      </p:sp>
      <p:grpSp>
        <p:nvGrpSpPr>
          <p:cNvPr id="2" name="Grupo 14"/>
          <p:cNvGrpSpPr>
            <a:grpSpLocks/>
          </p:cNvGrpSpPr>
          <p:nvPr/>
        </p:nvGrpSpPr>
        <p:grpSpPr bwMode="auto">
          <a:xfrm>
            <a:off x="365125" y="1928813"/>
            <a:ext cx="3890963" cy="1527175"/>
            <a:chOff x="365096" y="1928802"/>
            <a:chExt cx="3891643" cy="1527176"/>
          </a:xfrm>
        </p:grpSpPr>
        <p:sp>
          <p:nvSpPr>
            <p:cNvPr id="3" name="CaixaDeTexto 2"/>
            <p:cNvSpPr txBox="1"/>
            <p:nvPr/>
          </p:nvSpPr>
          <p:spPr>
            <a:xfrm>
              <a:off x="365096" y="1928802"/>
              <a:ext cx="2742092" cy="36988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spcBef>
                  <a:spcPts val="0"/>
                </a:spcBef>
                <a:buFont typeface="Wingdings" pitchFamily="2" charset="2"/>
                <a:buChar char="ü"/>
                <a:defRPr/>
              </a:pPr>
              <a:r>
                <a:rPr lang="pt-BR" dirty="0">
                  <a:latin typeface="+mn-lt"/>
                </a:rPr>
                <a:t> Transferência de Arquivo</a:t>
              </a:r>
            </a:p>
          </p:txBody>
        </p:sp>
        <p:pic>
          <p:nvPicPr>
            <p:cNvPr id="227346" name="Picture 20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ED1C24"/>
                </a:clrFrom>
                <a:clrTo>
                  <a:srgbClr val="ED1C24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07996" y="2312978"/>
              <a:ext cx="3548743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6" name="Grupo 16"/>
          <p:cNvGrpSpPr>
            <a:grpSpLocks/>
          </p:cNvGrpSpPr>
          <p:nvPr/>
        </p:nvGrpSpPr>
        <p:grpSpPr bwMode="auto">
          <a:xfrm>
            <a:off x="5186363" y="1955800"/>
            <a:ext cx="3349625" cy="1919288"/>
            <a:chOff x="5186366" y="1955788"/>
            <a:chExt cx="3349956" cy="1919608"/>
          </a:xfrm>
        </p:grpSpPr>
        <p:sp>
          <p:nvSpPr>
            <p:cNvPr id="4" name="CaixaDeTexto 3"/>
            <p:cNvSpPr txBox="1"/>
            <p:nvPr/>
          </p:nvSpPr>
          <p:spPr>
            <a:xfrm>
              <a:off x="5186366" y="1955788"/>
              <a:ext cx="3349956" cy="36995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spcBef>
                  <a:spcPts val="0"/>
                </a:spcBef>
                <a:buFont typeface="Wingdings" pitchFamily="2" charset="2"/>
                <a:buChar char="ü"/>
                <a:defRPr/>
              </a:pPr>
              <a:r>
                <a:rPr lang="pt-BR" dirty="0">
                  <a:latin typeface="+mn-lt"/>
                </a:rPr>
                <a:t> Banco de Dados compartilhado</a:t>
              </a:r>
            </a:p>
          </p:txBody>
        </p:sp>
        <p:pic>
          <p:nvPicPr>
            <p:cNvPr id="227344" name="Picture 22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ED1C24"/>
                </a:clrFrom>
                <a:clrTo>
                  <a:srgbClr val="ED1C24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510218" y="2320916"/>
              <a:ext cx="2895600" cy="1554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7" name="Grupo 15"/>
          <p:cNvGrpSpPr>
            <a:grpSpLocks/>
          </p:cNvGrpSpPr>
          <p:nvPr/>
        </p:nvGrpSpPr>
        <p:grpSpPr bwMode="auto">
          <a:xfrm>
            <a:off x="352425" y="4000500"/>
            <a:ext cx="3771900" cy="1428750"/>
            <a:chOff x="352396" y="4000504"/>
            <a:chExt cx="3771924" cy="1428760"/>
          </a:xfrm>
        </p:grpSpPr>
        <p:sp>
          <p:nvSpPr>
            <p:cNvPr id="5" name="CaixaDeTexto 4"/>
            <p:cNvSpPr txBox="1"/>
            <p:nvPr/>
          </p:nvSpPr>
          <p:spPr>
            <a:xfrm>
              <a:off x="352396" y="4000504"/>
              <a:ext cx="3702074" cy="36989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spcBef>
                  <a:spcPts val="0"/>
                </a:spcBef>
                <a:buFont typeface="Wingdings" pitchFamily="2" charset="2"/>
                <a:buChar char="ü"/>
                <a:defRPr/>
              </a:pPr>
              <a:r>
                <a:rPr lang="pt-BR" dirty="0">
                  <a:latin typeface="+mn-lt"/>
                </a:rPr>
                <a:t> Execução de procedimento remoto</a:t>
              </a:r>
            </a:p>
          </p:txBody>
        </p:sp>
        <p:pic>
          <p:nvPicPr>
            <p:cNvPr id="227342" name="Picture 24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ED1C24"/>
                </a:clrFrom>
                <a:clrTo>
                  <a:srgbClr val="ED1C24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95296" y="4357694"/>
              <a:ext cx="3429024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Grupo 13"/>
          <p:cNvGrpSpPr>
            <a:grpSpLocks/>
          </p:cNvGrpSpPr>
          <p:nvPr/>
        </p:nvGrpSpPr>
        <p:grpSpPr bwMode="auto">
          <a:xfrm>
            <a:off x="5168900" y="4008438"/>
            <a:ext cx="3565525" cy="1647825"/>
            <a:chOff x="5168904" y="4008442"/>
            <a:chExt cx="3565548" cy="1647333"/>
          </a:xfrm>
        </p:grpSpPr>
        <p:pic>
          <p:nvPicPr>
            <p:cNvPr id="227339" name="Picture 26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ED1C24"/>
                </a:clrFrom>
                <a:clrTo>
                  <a:srgbClr val="ED1C24">
                    <a:alpha val="0"/>
                  </a:srgbClr>
                </a:clrTo>
              </a:clrChange>
            </a:blip>
            <a:srcRect l="9846"/>
            <a:stretch>
              <a:fillRect/>
            </a:stretch>
          </p:blipFill>
          <p:spPr bwMode="auto">
            <a:xfrm>
              <a:off x="5376866" y="4360870"/>
              <a:ext cx="3357586" cy="12949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CaixaDeTexto 9"/>
            <p:cNvSpPr txBox="1"/>
            <p:nvPr/>
          </p:nvSpPr>
          <p:spPr>
            <a:xfrm>
              <a:off x="5168904" y="4008442"/>
              <a:ext cx="2962294" cy="369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spcBef>
                  <a:spcPts val="0"/>
                </a:spcBef>
                <a:buFont typeface="Wingdings" pitchFamily="2" charset="2"/>
                <a:buChar char="ü"/>
                <a:defRPr/>
              </a:pPr>
              <a:r>
                <a:rPr lang="pt-BR" dirty="0">
                  <a:latin typeface="+mn-lt"/>
                </a:rPr>
                <a:t> Transmissão de mensagens</a:t>
              </a:r>
            </a:p>
          </p:txBody>
        </p:sp>
      </p:grpSp>
      <p:sp>
        <p:nvSpPr>
          <p:cNvPr id="11" name="Título 20"/>
          <p:cNvSpPr txBox="1">
            <a:spLocks/>
          </p:cNvSpPr>
          <p:nvPr/>
        </p:nvSpPr>
        <p:spPr>
          <a:xfrm>
            <a:off x="250825" y="1000125"/>
            <a:ext cx="8642350" cy="41751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pt-BR" sz="3200" b="1" dirty="0">
                <a:solidFill>
                  <a:srgbClr val="A50021"/>
                </a:solidFill>
                <a:latin typeface="Arial" pitchFamily="34" charset="0"/>
                <a:ea typeface="+mj-ea"/>
                <a:cs typeface="+mj-cs"/>
              </a:rPr>
              <a:t>Estilos de Integração</a:t>
            </a:r>
          </a:p>
        </p:txBody>
      </p:sp>
      <p:sp>
        <p:nvSpPr>
          <p:cNvPr id="227335" name="Espaço Reservado para Texto 5"/>
          <p:cNvSpPr txBox="1">
            <a:spLocks/>
          </p:cNvSpPr>
          <p:nvPr/>
        </p:nvSpPr>
        <p:spPr bwMode="auto">
          <a:xfrm>
            <a:off x="7054850" y="463550"/>
            <a:ext cx="1785938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pt-BR" sz="1200" b="1"/>
              <a:t>Integração TOTVS</a:t>
            </a:r>
          </a:p>
        </p:txBody>
      </p:sp>
      <p:sp>
        <p:nvSpPr>
          <p:cNvPr id="227336" name="Espaço Reservado para Texto 2"/>
          <p:cNvSpPr txBox="1">
            <a:spLocks/>
          </p:cNvSpPr>
          <p:nvPr/>
        </p:nvSpPr>
        <p:spPr bwMode="auto">
          <a:xfrm>
            <a:off x="1928813" y="214313"/>
            <a:ext cx="48577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pt-BR" sz="2400" b="1">
                <a:solidFill>
                  <a:srgbClr val="254061"/>
                </a:solidFill>
              </a:rPr>
              <a:t>Conceitos</a:t>
            </a:r>
          </a:p>
        </p:txBody>
      </p:sp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3438" y="2071688"/>
            <a:ext cx="3714750" cy="222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642938" y="4500563"/>
            <a:ext cx="8072437" cy="1571625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20000"/>
              </a:spcBef>
              <a:buClr>
                <a:srgbClr val="254061"/>
              </a:buClr>
              <a:buFont typeface="Wingdings" pitchFamily="2" charset="2"/>
              <a:buChar char="ü"/>
              <a:defRPr/>
            </a:pPr>
            <a:r>
              <a:rPr lang="pt-BR" sz="2000" dirty="0">
                <a:latin typeface="+mn-lt"/>
              </a:rPr>
              <a:t>Síncrono: Sistema origem fica parado aguardando confirmação de entrega</a:t>
            </a:r>
          </a:p>
          <a:p>
            <a:pPr algn="ctr">
              <a:spcBef>
                <a:spcPct val="20000"/>
              </a:spcBef>
              <a:buClr>
                <a:srgbClr val="254061"/>
              </a:buClr>
              <a:buFont typeface="Wingdings" pitchFamily="2" charset="2"/>
              <a:buChar char="ü"/>
              <a:defRPr/>
            </a:pPr>
            <a:r>
              <a:rPr lang="pt-BR" sz="2000" dirty="0">
                <a:latin typeface="+mn-lt"/>
              </a:rPr>
              <a:t>Assíncrono: Sistema origem entrega a mensagem e segue seu processamento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7037E-6 L -0.504 -0.30439 " pathEditMode="fixed" rAng="0" ptsTypes="AA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2" y="-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377" name="Picture 69" descr="peca_bord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393825"/>
            <a:ext cx="8839200" cy="5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Espaço Reservado para Número de Slide 3"/>
          <p:cNvSpPr txBox="1">
            <a:spLocks/>
          </p:cNvSpPr>
          <p:nvPr/>
        </p:nvSpPr>
        <p:spPr bwMode="auto">
          <a:xfrm>
            <a:off x="8653463" y="142875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fld id="{7FEB2802-7EB4-4F1B-A079-B52BA81D1BD2}" type="slidenum">
              <a:rPr lang="pt-BR" sz="1200" b="1">
                <a:solidFill>
                  <a:schemeClr val="bg1">
                    <a:lumMod val="75000"/>
                  </a:schemeClr>
                </a:solidFill>
              </a:rPr>
              <a:pPr algn="ctr">
                <a:spcBef>
                  <a:spcPct val="50000"/>
                </a:spcBef>
                <a:defRPr/>
              </a:pPr>
              <a:t>105</a:t>
            </a:fld>
            <a:endParaRPr lang="pt-BR" sz="1200" b="1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229379" name="Group 71"/>
          <p:cNvGrpSpPr>
            <a:grpSpLocks/>
          </p:cNvGrpSpPr>
          <p:nvPr/>
        </p:nvGrpSpPr>
        <p:grpSpPr bwMode="auto">
          <a:xfrm>
            <a:off x="395288" y="1393825"/>
            <a:ext cx="8839200" cy="5892800"/>
            <a:chOff x="249" y="1392"/>
            <a:chExt cx="5568" cy="3712"/>
          </a:xfrm>
        </p:grpSpPr>
        <p:pic>
          <p:nvPicPr>
            <p:cNvPr id="229395" name="Picture 70" descr="peca_amarela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9" y="1392"/>
              <a:ext cx="5568" cy="3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Rectangle 3"/>
            <p:cNvSpPr txBox="1">
              <a:spLocks noChangeArrowheads="1"/>
            </p:cNvSpPr>
            <p:nvPr/>
          </p:nvSpPr>
          <p:spPr bwMode="auto">
            <a:xfrm rot="3671407">
              <a:off x="3376" y="2715"/>
              <a:ext cx="689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defRPr/>
              </a:pP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TXT</a:t>
              </a:r>
            </a:p>
          </p:txBody>
        </p:sp>
      </p:grpSp>
      <p:pic>
        <p:nvPicPr>
          <p:cNvPr id="229380" name="Picture 2" descr="complet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1371600"/>
            <a:ext cx="8834438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9381" name="Grupo 47"/>
          <p:cNvGrpSpPr>
            <a:grpSpLocks/>
          </p:cNvGrpSpPr>
          <p:nvPr/>
        </p:nvGrpSpPr>
        <p:grpSpPr bwMode="auto">
          <a:xfrm>
            <a:off x="2114550" y="2085975"/>
            <a:ext cx="5473700" cy="3027363"/>
            <a:chOff x="2125428" y="1676400"/>
            <a:chExt cx="5472347" cy="3027321"/>
          </a:xfrm>
        </p:grpSpPr>
        <p:sp>
          <p:nvSpPr>
            <p:cNvPr id="229385" name="Rectangle 3"/>
            <p:cNvSpPr txBox="1">
              <a:spLocks noChangeArrowheads="1"/>
            </p:cNvSpPr>
            <p:nvPr/>
          </p:nvSpPr>
          <p:spPr bwMode="auto">
            <a:xfrm rot="973212">
              <a:off x="2846388" y="2684463"/>
              <a:ext cx="647700" cy="360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</a:pPr>
              <a:r>
                <a:rPr lang="pt-BR" sz="1400">
                  <a:solidFill>
                    <a:srgbClr val="262626"/>
                  </a:solidFill>
                  <a:latin typeface="Trebuchet MS" pitchFamily="34" charset="0"/>
                  <a:ea typeface="ＭＳ Ｐゴシック"/>
                  <a:cs typeface="ＭＳ Ｐゴシック"/>
                </a:rPr>
                <a:t>XML</a:t>
              </a:r>
            </a:p>
          </p:txBody>
        </p:sp>
        <p:sp>
          <p:nvSpPr>
            <p:cNvPr id="229386" name="Rectangle 3"/>
            <p:cNvSpPr txBox="1">
              <a:spLocks noChangeArrowheads="1"/>
            </p:cNvSpPr>
            <p:nvPr/>
          </p:nvSpPr>
          <p:spPr bwMode="auto">
            <a:xfrm rot="-876827">
              <a:off x="5510213" y="1676400"/>
              <a:ext cx="576262" cy="360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</a:pPr>
              <a:r>
                <a:rPr lang="pt-BR" sz="1400">
                  <a:solidFill>
                    <a:srgbClr val="262626"/>
                  </a:solidFill>
                  <a:latin typeface="Trebuchet MS" pitchFamily="34" charset="0"/>
                  <a:ea typeface="ＭＳ Ｐゴシック"/>
                  <a:cs typeface="ＭＳ Ｐゴシック"/>
                </a:rPr>
                <a:t>CSV</a:t>
              </a:r>
            </a:p>
          </p:txBody>
        </p:sp>
        <p:sp>
          <p:nvSpPr>
            <p:cNvPr id="229387" name="Rectangle 3"/>
            <p:cNvSpPr txBox="1">
              <a:spLocks noChangeArrowheads="1"/>
            </p:cNvSpPr>
            <p:nvPr/>
          </p:nvSpPr>
          <p:spPr bwMode="auto">
            <a:xfrm rot="3317792">
              <a:off x="6769101" y="2287587"/>
              <a:ext cx="576262" cy="360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</a:pPr>
              <a:r>
                <a:rPr lang="pt-BR" sz="1400">
                  <a:solidFill>
                    <a:srgbClr val="262626"/>
                  </a:solidFill>
                  <a:latin typeface="Trebuchet MS" pitchFamily="34" charset="0"/>
                  <a:ea typeface="ＭＳ Ｐゴシック"/>
                  <a:cs typeface="ＭＳ Ｐゴシック"/>
                </a:rPr>
                <a:t>FTP</a:t>
              </a:r>
            </a:p>
          </p:txBody>
        </p:sp>
        <p:sp>
          <p:nvSpPr>
            <p:cNvPr id="229388" name="Rectangle 3"/>
            <p:cNvSpPr txBox="1">
              <a:spLocks noChangeArrowheads="1"/>
            </p:cNvSpPr>
            <p:nvPr/>
          </p:nvSpPr>
          <p:spPr bwMode="auto">
            <a:xfrm rot="513701">
              <a:off x="2125428" y="4343358"/>
              <a:ext cx="837427" cy="360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</a:pPr>
              <a:r>
                <a:rPr lang="pt-BR" sz="1400">
                  <a:solidFill>
                    <a:srgbClr val="262626"/>
                  </a:solidFill>
                  <a:latin typeface="Trebuchet MS" pitchFamily="34" charset="0"/>
                  <a:ea typeface="ＭＳ Ｐゴシック"/>
                  <a:cs typeface="ＭＳ Ｐゴシック"/>
                </a:rPr>
                <a:t>TELNET</a:t>
              </a:r>
            </a:p>
          </p:txBody>
        </p:sp>
        <p:sp>
          <p:nvSpPr>
            <p:cNvPr id="229389" name="Rectangle 3"/>
            <p:cNvSpPr txBox="1">
              <a:spLocks noChangeArrowheads="1"/>
            </p:cNvSpPr>
            <p:nvPr/>
          </p:nvSpPr>
          <p:spPr bwMode="auto">
            <a:xfrm rot="6144920">
              <a:off x="3638550" y="3403601"/>
              <a:ext cx="503237" cy="360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</a:pPr>
              <a:r>
                <a:rPr lang="pt-BR" sz="1400">
                  <a:solidFill>
                    <a:srgbClr val="262626"/>
                  </a:solidFill>
                  <a:latin typeface="Trebuchet MS" pitchFamily="34" charset="0"/>
                  <a:ea typeface="ＭＳ Ｐゴシック"/>
                  <a:cs typeface="ＭＳ Ｐゴシック"/>
                </a:rPr>
                <a:t>JMS</a:t>
              </a:r>
            </a:p>
          </p:txBody>
        </p:sp>
        <p:sp>
          <p:nvSpPr>
            <p:cNvPr id="229390" name="Rectangle 3"/>
            <p:cNvSpPr txBox="1">
              <a:spLocks noChangeArrowheads="1"/>
            </p:cNvSpPr>
            <p:nvPr/>
          </p:nvSpPr>
          <p:spPr bwMode="auto">
            <a:xfrm rot="5400000">
              <a:off x="4718050" y="2828925"/>
              <a:ext cx="792163" cy="360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</a:pPr>
              <a:r>
                <a:rPr lang="pt-BR" sz="1400">
                  <a:solidFill>
                    <a:srgbClr val="262626"/>
                  </a:solidFill>
                  <a:latin typeface="Trebuchet MS" pitchFamily="34" charset="0"/>
                  <a:ea typeface="ＭＳ Ｐゴシック"/>
                  <a:cs typeface="ＭＳ Ｐゴシック"/>
                </a:rPr>
                <a:t>ODBC</a:t>
              </a:r>
            </a:p>
          </p:txBody>
        </p:sp>
        <p:sp>
          <p:nvSpPr>
            <p:cNvPr id="229391" name="Rectangle 3"/>
            <p:cNvSpPr txBox="1">
              <a:spLocks noChangeArrowheads="1"/>
            </p:cNvSpPr>
            <p:nvPr/>
          </p:nvSpPr>
          <p:spPr bwMode="auto">
            <a:xfrm rot="-1084528">
              <a:off x="6015038" y="3044825"/>
              <a:ext cx="935037" cy="360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</a:pPr>
              <a:r>
                <a:rPr lang="pt-BR" sz="1400">
                  <a:solidFill>
                    <a:srgbClr val="262626"/>
                  </a:solidFill>
                  <a:latin typeface="Trebuchet MS" pitchFamily="34" charset="0"/>
                  <a:ea typeface="ＭＳ Ｐゴシック"/>
                  <a:cs typeface="ＭＳ Ｐゴシック"/>
                </a:rPr>
                <a:t>HTTP</a:t>
              </a:r>
            </a:p>
          </p:txBody>
        </p:sp>
        <p:sp>
          <p:nvSpPr>
            <p:cNvPr id="229392" name="Rectangle 3"/>
            <p:cNvSpPr txBox="1">
              <a:spLocks noChangeArrowheads="1"/>
            </p:cNvSpPr>
            <p:nvPr/>
          </p:nvSpPr>
          <p:spPr bwMode="auto">
            <a:xfrm>
              <a:off x="6805613" y="4124325"/>
              <a:ext cx="792162" cy="360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</a:pPr>
              <a:r>
                <a:rPr lang="pt-BR" sz="1400">
                  <a:solidFill>
                    <a:srgbClr val="262626"/>
                  </a:solidFill>
                  <a:latin typeface="Trebuchet MS" pitchFamily="34" charset="0"/>
                  <a:ea typeface="ＭＳ Ｐゴシック"/>
                  <a:cs typeface="ＭＳ Ｐゴシック"/>
                </a:rPr>
                <a:t>SQL</a:t>
              </a:r>
            </a:p>
          </p:txBody>
        </p:sp>
        <p:sp>
          <p:nvSpPr>
            <p:cNvPr id="229393" name="Rectangle 3"/>
            <p:cNvSpPr txBox="1">
              <a:spLocks noChangeArrowheads="1"/>
            </p:cNvSpPr>
            <p:nvPr/>
          </p:nvSpPr>
          <p:spPr bwMode="auto">
            <a:xfrm rot="-341069">
              <a:off x="2341563" y="3649663"/>
              <a:ext cx="1295400" cy="360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</a:pPr>
              <a:r>
                <a:rPr lang="pt-BR" sz="1400">
                  <a:solidFill>
                    <a:srgbClr val="262626"/>
                  </a:solidFill>
                  <a:latin typeface="Trebuchet MS" pitchFamily="34" charset="0"/>
                  <a:ea typeface="ＭＳ Ｐゴシック"/>
                  <a:cs typeface="ＭＳ Ｐゴシック"/>
                </a:rPr>
                <a:t>Web Service</a:t>
              </a:r>
            </a:p>
          </p:txBody>
        </p:sp>
        <p:sp>
          <p:nvSpPr>
            <p:cNvPr id="229394" name="Rectangle 3"/>
            <p:cNvSpPr txBox="1">
              <a:spLocks noChangeArrowheads="1"/>
            </p:cNvSpPr>
            <p:nvPr/>
          </p:nvSpPr>
          <p:spPr bwMode="auto">
            <a:xfrm rot="272204">
              <a:off x="4429125" y="4268788"/>
              <a:ext cx="647700" cy="3603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</a:pPr>
              <a:r>
                <a:rPr lang="pt-BR" sz="1400">
                  <a:solidFill>
                    <a:srgbClr val="262626"/>
                  </a:solidFill>
                  <a:latin typeface="Trebuchet MS" pitchFamily="34" charset="0"/>
                  <a:ea typeface="ＭＳ Ｐゴシック"/>
                  <a:cs typeface="ＭＳ Ｐゴシック"/>
                </a:rPr>
                <a:t>SOAP</a:t>
              </a:r>
            </a:p>
          </p:txBody>
        </p:sp>
      </p:grpSp>
      <p:sp>
        <p:nvSpPr>
          <p:cNvPr id="229382" name="Título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>
                <a:latin typeface="Arial" charset="0"/>
              </a:rPr>
              <a:t>Modelo com alto acoplamento</a:t>
            </a:r>
          </a:p>
        </p:txBody>
      </p:sp>
      <p:sp>
        <p:nvSpPr>
          <p:cNvPr id="229383" name="Espaço Reservado para Texto 5"/>
          <p:cNvSpPr txBox="1">
            <a:spLocks/>
          </p:cNvSpPr>
          <p:nvPr/>
        </p:nvSpPr>
        <p:spPr bwMode="auto">
          <a:xfrm>
            <a:off x="7054850" y="463550"/>
            <a:ext cx="1785938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pt-BR" sz="1200" b="1"/>
              <a:t>Integração TOTVS</a:t>
            </a:r>
          </a:p>
        </p:txBody>
      </p:sp>
      <p:sp>
        <p:nvSpPr>
          <p:cNvPr id="229384" name="Espaço Reservado para Texto 2"/>
          <p:cNvSpPr txBox="1">
            <a:spLocks/>
          </p:cNvSpPr>
          <p:nvPr/>
        </p:nvSpPr>
        <p:spPr bwMode="auto">
          <a:xfrm>
            <a:off x="1928813" y="214313"/>
            <a:ext cx="48577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pt-BR" sz="2400" b="1">
                <a:solidFill>
                  <a:srgbClr val="254061"/>
                </a:solidFill>
              </a:rPr>
              <a:t>Conceitos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425" name="Espaço Reservado para Número de Slide 1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0925FE0-10DE-41F3-82FA-CCA1477BBD23}" type="slidenum">
              <a:rPr lang="pt-BR" smtClean="0">
                <a:latin typeface="Arial" charset="0"/>
              </a:rPr>
              <a:pPr/>
              <a:t>106</a:t>
            </a:fld>
            <a:endParaRPr lang="pt-BR" smtClean="0">
              <a:latin typeface="Arial" charset="0"/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D5006D1-B20F-4F9F-901D-5A30333A3F17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106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231430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750" y="1928813"/>
            <a:ext cx="642461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" name="Título 20"/>
          <p:cNvSpPr txBox="1">
            <a:spLocks/>
          </p:cNvSpPr>
          <p:nvPr/>
        </p:nvSpPr>
        <p:spPr>
          <a:xfrm>
            <a:off x="250825" y="1000125"/>
            <a:ext cx="8642350" cy="41751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pt-BR" sz="3200" b="1" dirty="0">
                <a:solidFill>
                  <a:srgbClr val="A50021"/>
                </a:solidFill>
                <a:latin typeface="Arial" pitchFamily="34" charset="0"/>
                <a:ea typeface="+mj-ea"/>
                <a:cs typeface="+mj-cs"/>
              </a:rPr>
              <a:t>Modelo com Enterprise </a:t>
            </a:r>
            <a:r>
              <a:rPr lang="pt-BR" sz="3200" b="1" dirty="0" err="1">
                <a:solidFill>
                  <a:srgbClr val="A50021"/>
                </a:solidFill>
                <a:latin typeface="Arial" pitchFamily="34" charset="0"/>
                <a:ea typeface="+mj-ea"/>
                <a:cs typeface="+mj-cs"/>
              </a:rPr>
              <a:t>Service</a:t>
            </a:r>
            <a:r>
              <a:rPr lang="pt-BR" sz="3200" b="1" dirty="0">
                <a:solidFill>
                  <a:srgbClr val="A50021"/>
                </a:solidFill>
                <a:latin typeface="Arial" pitchFamily="34" charset="0"/>
                <a:ea typeface="+mj-ea"/>
                <a:cs typeface="+mj-cs"/>
              </a:rPr>
              <a:t> Bus</a:t>
            </a:r>
          </a:p>
        </p:txBody>
      </p:sp>
      <p:sp>
        <p:nvSpPr>
          <p:cNvPr id="231432" name="Espaço Reservado para Texto 5"/>
          <p:cNvSpPr txBox="1">
            <a:spLocks/>
          </p:cNvSpPr>
          <p:nvPr/>
        </p:nvSpPr>
        <p:spPr bwMode="auto">
          <a:xfrm>
            <a:off x="7054850" y="463550"/>
            <a:ext cx="1785938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pt-BR" sz="1200" b="1"/>
              <a:t>Integração TOTVS</a:t>
            </a:r>
          </a:p>
        </p:txBody>
      </p:sp>
      <p:sp>
        <p:nvSpPr>
          <p:cNvPr id="231433" name="Espaço Reservado para Texto 2"/>
          <p:cNvSpPr txBox="1">
            <a:spLocks/>
          </p:cNvSpPr>
          <p:nvPr/>
        </p:nvSpPr>
        <p:spPr bwMode="auto">
          <a:xfrm>
            <a:off x="1928813" y="214313"/>
            <a:ext cx="48577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pt-BR" sz="2400" b="1">
                <a:solidFill>
                  <a:srgbClr val="254061"/>
                </a:solidFill>
              </a:rPr>
              <a:t>Conceitos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3" name="Espaço Reservado para Número de Slide 1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BF7471E-9807-4417-A7FC-2E120CF7EFB1}" type="slidenum">
              <a:rPr lang="pt-BR" smtClean="0">
                <a:latin typeface="Arial" charset="0"/>
              </a:rPr>
              <a:pPr/>
              <a:t>107</a:t>
            </a:fld>
            <a:endParaRPr lang="pt-BR" smtClean="0">
              <a:latin typeface="Arial" charset="0"/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7F4E6C4-2A97-4A1B-834E-BE7C44C855B7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107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33475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b="1" smtClean="0">
                <a:solidFill>
                  <a:srgbClr val="254061"/>
                </a:solidFill>
                <a:latin typeface="Arial" charset="0"/>
              </a:rPr>
              <a:t>Arquitetura</a:t>
            </a:r>
          </a:p>
        </p:txBody>
      </p:sp>
      <p:sp>
        <p:nvSpPr>
          <p:cNvPr id="233476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200" b="1" smtClean="0">
                <a:latin typeface="Arial" charset="0"/>
              </a:rPr>
              <a:t>Integração TOTVS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2" name="Título 20"/>
          <p:cNvSpPr txBox="1">
            <a:spLocks/>
          </p:cNvSpPr>
          <p:nvPr/>
        </p:nvSpPr>
        <p:spPr>
          <a:xfrm>
            <a:off x="250825" y="1000125"/>
            <a:ext cx="8642350" cy="41751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pt-BR" sz="3200" b="1" dirty="0">
                <a:solidFill>
                  <a:srgbClr val="A50021"/>
                </a:solidFill>
                <a:latin typeface="Arial" pitchFamily="34" charset="0"/>
                <a:ea typeface="+mj-ea"/>
                <a:cs typeface="+mj-cs"/>
              </a:rPr>
              <a:t>Arquitetura da Integração TOTVS</a:t>
            </a:r>
          </a:p>
        </p:txBody>
      </p:sp>
      <p:sp>
        <p:nvSpPr>
          <p:cNvPr id="11" name="Retângulo de cantos arredondados 10"/>
          <p:cNvSpPr/>
          <p:nvPr/>
        </p:nvSpPr>
        <p:spPr>
          <a:xfrm>
            <a:off x="500063" y="2928938"/>
            <a:ext cx="2643187" cy="142875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pt-BR" sz="1400" dirty="0"/>
              <a:t>Capturar transações na origem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sz="1400" dirty="0"/>
              <a:t>Envelopar a mensagem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sz="1400" dirty="0"/>
              <a:t>Monitorar a entrega</a:t>
            </a:r>
          </a:p>
          <a:p>
            <a:pPr>
              <a:buFont typeface="Arial" pitchFamily="34" charset="0"/>
              <a:buChar char="•"/>
              <a:defRPr/>
            </a:pPr>
            <a:endParaRPr lang="pt-BR" sz="1400" dirty="0"/>
          </a:p>
          <a:p>
            <a:pPr>
              <a:buFont typeface="Arial" pitchFamily="34" charset="0"/>
              <a:buChar char="•"/>
              <a:defRPr/>
            </a:pPr>
            <a:endParaRPr lang="pt-BR" sz="1400" dirty="0"/>
          </a:p>
        </p:txBody>
      </p:sp>
      <p:sp>
        <p:nvSpPr>
          <p:cNvPr id="13" name="Retângulo de cantos arredondados 12"/>
          <p:cNvSpPr/>
          <p:nvPr/>
        </p:nvSpPr>
        <p:spPr>
          <a:xfrm>
            <a:off x="3500438" y="2928938"/>
            <a:ext cx="2428875" cy="142875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endParaRPr lang="pt-BR" sz="1400" dirty="0"/>
          </a:p>
          <a:p>
            <a:pPr>
              <a:buFont typeface="Arial" pitchFamily="34" charset="0"/>
              <a:buChar char="•"/>
              <a:defRPr/>
            </a:pPr>
            <a:endParaRPr lang="pt-BR" sz="1400" dirty="0"/>
          </a:p>
          <a:p>
            <a:pPr>
              <a:buFont typeface="Arial" pitchFamily="34" charset="0"/>
              <a:buChar char="•"/>
              <a:defRPr/>
            </a:pPr>
            <a:r>
              <a:rPr lang="pt-BR" sz="1400" dirty="0"/>
              <a:t>Identificar a mensagem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sz="1400" dirty="0"/>
              <a:t>Transformar, se necessário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sz="1400" dirty="0"/>
              <a:t>Monitorar o recebimento e a entrega</a:t>
            </a:r>
          </a:p>
        </p:txBody>
      </p:sp>
      <p:sp>
        <p:nvSpPr>
          <p:cNvPr id="14" name="Retângulo de cantos arredondados 13"/>
          <p:cNvSpPr/>
          <p:nvPr/>
        </p:nvSpPr>
        <p:spPr>
          <a:xfrm>
            <a:off x="6143625" y="2928938"/>
            <a:ext cx="2428875" cy="142875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>
              <a:buFont typeface="Arial" pitchFamily="34" charset="0"/>
              <a:buChar char="•"/>
              <a:defRPr/>
            </a:pPr>
            <a:r>
              <a:rPr lang="pt-BR" sz="1400" dirty="0"/>
              <a:t>Receber a mensagem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sz="1400" dirty="0"/>
              <a:t> Abrir envelope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pt-BR" sz="1400" dirty="0"/>
              <a:t>Monitorar o recebimento e processamento</a:t>
            </a:r>
          </a:p>
          <a:p>
            <a:pPr>
              <a:buFont typeface="Arial" pitchFamily="34" charset="0"/>
              <a:buChar char="•"/>
              <a:defRPr/>
            </a:pPr>
            <a:endParaRPr lang="pt-BR" sz="1400" dirty="0"/>
          </a:p>
          <a:p>
            <a:pPr>
              <a:buFont typeface="Arial" pitchFamily="34" charset="0"/>
              <a:buChar char="•"/>
              <a:defRPr/>
            </a:pPr>
            <a:endParaRPr lang="pt-BR" sz="1400" dirty="0"/>
          </a:p>
        </p:txBody>
      </p:sp>
      <p:sp>
        <p:nvSpPr>
          <p:cNvPr id="16" name="Retângulo de cantos arredondados 15"/>
          <p:cNvSpPr/>
          <p:nvPr/>
        </p:nvSpPr>
        <p:spPr>
          <a:xfrm>
            <a:off x="6929438" y="4021138"/>
            <a:ext cx="1500187" cy="7858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i="1" dirty="0" err="1"/>
              <a:t>Adapter</a:t>
            </a:r>
            <a:r>
              <a:rPr lang="pt-BR" dirty="0"/>
              <a:t> no destino</a:t>
            </a:r>
          </a:p>
        </p:txBody>
      </p:sp>
      <p:sp>
        <p:nvSpPr>
          <p:cNvPr id="18" name="Seta em curva para cima 17"/>
          <p:cNvSpPr/>
          <p:nvPr/>
        </p:nvSpPr>
        <p:spPr>
          <a:xfrm>
            <a:off x="2357438" y="4286250"/>
            <a:ext cx="2286000" cy="107156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>
              <a:solidFill>
                <a:schemeClr val="tx1"/>
              </a:solidFill>
            </a:endParaRPr>
          </a:p>
        </p:txBody>
      </p:sp>
      <p:sp>
        <p:nvSpPr>
          <p:cNvPr id="15" name="Retângulo de cantos arredondados 14"/>
          <p:cNvSpPr/>
          <p:nvPr/>
        </p:nvSpPr>
        <p:spPr>
          <a:xfrm>
            <a:off x="1357313" y="4000500"/>
            <a:ext cx="1500187" cy="785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i="1" dirty="0" err="1"/>
              <a:t>Adapter</a:t>
            </a:r>
            <a:r>
              <a:rPr lang="pt-BR" dirty="0"/>
              <a:t> na origem</a:t>
            </a:r>
          </a:p>
        </p:txBody>
      </p:sp>
      <p:sp>
        <p:nvSpPr>
          <p:cNvPr id="20" name="Seta em curva para baixo 19"/>
          <p:cNvSpPr/>
          <p:nvPr/>
        </p:nvSpPr>
        <p:spPr>
          <a:xfrm>
            <a:off x="4929188" y="2071688"/>
            <a:ext cx="2357437" cy="92868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>
              <a:solidFill>
                <a:schemeClr val="tx1"/>
              </a:solidFill>
            </a:endParaRPr>
          </a:p>
        </p:txBody>
      </p:sp>
      <p:sp>
        <p:nvSpPr>
          <p:cNvPr id="17" name="Retângulo de cantos arredondados 16"/>
          <p:cNvSpPr/>
          <p:nvPr/>
        </p:nvSpPr>
        <p:spPr>
          <a:xfrm>
            <a:off x="4143375" y="2492375"/>
            <a:ext cx="1500188" cy="785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dirty="0"/>
              <a:t>ESB </a:t>
            </a:r>
          </a:p>
        </p:txBody>
      </p:sp>
      <p:sp>
        <p:nvSpPr>
          <p:cNvPr id="24" name="Retângulo de cantos arredondados 23"/>
          <p:cNvSpPr/>
          <p:nvPr/>
        </p:nvSpPr>
        <p:spPr>
          <a:xfrm>
            <a:off x="1357313" y="4000500"/>
            <a:ext cx="1500187" cy="78581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dirty="0"/>
              <a:t>RM Conector</a:t>
            </a:r>
          </a:p>
        </p:txBody>
      </p:sp>
      <p:sp>
        <p:nvSpPr>
          <p:cNvPr id="25" name="Retângulo de cantos arredondados 24"/>
          <p:cNvSpPr/>
          <p:nvPr/>
        </p:nvSpPr>
        <p:spPr>
          <a:xfrm>
            <a:off x="6929438" y="4025900"/>
            <a:ext cx="1500187" cy="785813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>
                <a:solidFill>
                  <a:srgbClr val="FFFFFF"/>
                </a:solidFill>
              </a:rPr>
              <a:t>EAI Protheus</a:t>
            </a:r>
          </a:p>
        </p:txBody>
      </p:sp>
      <p:sp>
        <p:nvSpPr>
          <p:cNvPr id="26" name="Retângulo de cantos arredondados 25"/>
          <p:cNvSpPr/>
          <p:nvPr/>
        </p:nvSpPr>
        <p:spPr>
          <a:xfrm>
            <a:off x="4130675" y="2487613"/>
            <a:ext cx="1500188" cy="785812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dirty="0"/>
              <a:t>TOTVS ESB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1" name="Espaço Reservado para Número de Slide 1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46395A5-9CB7-434E-B900-9D855F30DC30}" type="slidenum">
              <a:rPr lang="pt-BR" smtClean="0">
                <a:latin typeface="Arial" charset="0"/>
              </a:rPr>
              <a:pPr/>
              <a:t>108</a:t>
            </a:fld>
            <a:endParaRPr lang="pt-BR" smtClean="0">
              <a:latin typeface="Arial" charset="0"/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2236A30-DA20-43E0-9AC8-9F9349FD8DF1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108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35523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b="1" smtClean="0">
                <a:solidFill>
                  <a:srgbClr val="254061"/>
                </a:solidFill>
                <a:latin typeface="Arial" charset="0"/>
              </a:rPr>
              <a:t>Arquitetura detalhada</a:t>
            </a:r>
          </a:p>
        </p:txBody>
      </p:sp>
      <p:sp>
        <p:nvSpPr>
          <p:cNvPr id="235524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200" b="1" smtClean="0">
                <a:latin typeface="Arial" charset="0"/>
              </a:rPr>
              <a:t>Integração TOTVS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235528" name="Objeto 2"/>
          <p:cNvPicPr>
            <a:picLocks noChangeArrowheads="1"/>
          </p:cNvPicPr>
          <p:nvPr/>
        </p:nvPicPr>
        <p:blipFill>
          <a:blip r:embed="rId6"/>
          <a:srcRect l="-113" t="-584" r="-182" b="-665"/>
          <a:stretch>
            <a:fillRect/>
          </a:stretch>
        </p:blipFill>
        <p:spPr bwMode="auto">
          <a:xfrm>
            <a:off x="428625" y="1714500"/>
            <a:ext cx="8415338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ítulo 20"/>
          <p:cNvSpPr txBox="1">
            <a:spLocks/>
          </p:cNvSpPr>
          <p:nvPr/>
        </p:nvSpPr>
        <p:spPr>
          <a:xfrm>
            <a:off x="250825" y="1000125"/>
            <a:ext cx="8642350" cy="41751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pt-BR" sz="3200" b="1" dirty="0">
                <a:solidFill>
                  <a:srgbClr val="A50021"/>
                </a:solidFill>
                <a:latin typeface="Arial" pitchFamily="34" charset="0"/>
                <a:ea typeface="+mj-ea"/>
                <a:cs typeface="+mj-cs"/>
              </a:rPr>
              <a:t>Mensagem Assíncrona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69" name="Espaço Reservado para Número de Slide 1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049ABBB-F9BB-4F65-A5D9-BB19DAB88730}" type="slidenum">
              <a:rPr lang="pt-BR" smtClean="0">
                <a:latin typeface="Arial" charset="0"/>
              </a:rPr>
              <a:pPr/>
              <a:t>109</a:t>
            </a:fld>
            <a:endParaRPr lang="pt-BR" smtClean="0">
              <a:latin typeface="Arial" charset="0"/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71706F5-8E42-4F0E-86FF-6BAA3788D2B3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109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37571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b="1" smtClean="0">
                <a:solidFill>
                  <a:srgbClr val="254061"/>
                </a:solidFill>
                <a:latin typeface="Arial" charset="0"/>
              </a:rPr>
              <a:t>Arquitetura detalhada</a:t>
            </a:r>
          </a:p>
        </p:txBody>
      </p:sp>
      <p:sp>
        <p:nvSpPr>
          <p:cNvPr id="237572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200" b="1" smtClean="0">
                <a:latin typeface="Arial" charset="0"/>
              </a:rPr>
              <a:t>Integração TOTVS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2" name="Título 20"/>
          <p:cNvSpPr txBox="1">
            <a:spLocks/>
          </p:cNvSpPr>
          <p:nvPr/>
        </p:nvSpPr>
        <p:spPr>
          <a:xfrm>
            <a:off x="250825" y="1000125"/>
            <a:ext cx="8642350" cy="41751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pt-BR" sz="3200" b="1" dirty="0">
                <a:solidFill>
                  <a:srgbClr val="A50021"/>
                </a:solidFill>
                <a:latin typeface="Arial" pitchFamily="34" charset="0"/>
                <a:ea typeface="+mj-ea"/>
                <a:cs typeface="+mj-cs"/>
              </a:rPr>
              <a:t>Mensagem Síncrona</a:t>
            </a:r>
          </a:p>
        </p:txBody>
      </p:sp>
      <p:pic>
        <p:nvPicPr>
          <p:cNvPr id="237577" name="Objeto 3"/>
          <p:cNvPicPr>
            <a:picLocks noChangeArrowheads="1"/>
          </p:cNvPicPr>
          <p:nvPr/>
        </p:nvPicPr>
        <p:blipFill>
          <a:blip r:embed="rId6"/>
          <a:srcRect l="-217" t="-645" r="-69" b="-696"/>
          <a:stretch>
            <a:fillRect/>
          </a:stretch>
        </p:blipFill>
        <p:spPr bwMode="auto">
          <a:xfrm>
            <a:off x="1143000" y="1714500"/>
            <a:ext cx="7072313" cy="477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Espaço Reservado para Texto 2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Componentes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FEEB289-4126-43E6-94CA-018CDD0A06D7}" type="slidenum">
              <a:rPr lang="pt-BR"/>
              <a:pPr>
                <a:defRPr/>
              </a:pPr>
              <a:t>11</a:t>
            </a:fld>
            <a:endParaRPr lang="pt-BR" dirty="0"/>
          </a:p>
        </p:txBody>
      </p:sp>
      <p:sp>
        <p:nvSpPr>
          <p:cNvPr id="27" name="Espaço Reservado para Texto 3"/>
          <p:cNvSpPr txBox="1">
            <a:spLocks/>
          </p:cNvSpPr>
          <p:nvPr/>
        </p:nvSpPr>
        <p:spPr>
          <a:xfrm>
            <a:off x="471488" y="6191250"/>
            <a:ext cx="8239125" cy="2857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pt-BR" sz="1200" b="1" kern="0">
                <a:solidFill>
                  <a:srgbClr val="4F81BD">
                    <a:lumMod val="50000"/>
                  </a:srgbClr>
                </a:solidFill>
                <a:latin typeface="Arial"/>
              </a:rPr>
              <a:t>Perfis de uso e componentes do TOTVS ESB</a:t>
            </a:r>
            <a:endParaRPr lang="pt-BR" sz="1200" b="1" kern="0" dirty="0">
              <a:solidFill>
                <a:srgbClr val="4F81B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36868" name="Retângulo de cantos arredondados 27"/>
          <p:cNvSpPr>
            <a:spLocks noChangeArrowheads="1"/>
          </p:cNvSpPr>
          <p:nvPr/>
        </p:nvSpPr>
        <p:spPr bwMode="auto">
          <a:xfrm>
            <a:off x="3606800" y="3198813"/>
            <a:ext cx="1930400" cy="1216025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25400" algn="ctr">
            <a:solidFill>
              <a:srgbClr val="6A9838"/>
            </a:solidFill>
            <a:round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pt-BR">
                <a:solidFill>
                  <a:srgbClr val="000000"/>
                </a:solidFill>
                <a:latin typeface="Trebuchet MS" pitchFamily="34" charset="0"/>
              </a:rPr>
              <a:t>Serviço</a:t>
            </a:r>
          </a:p>
          <a:p>
            <a:pPr algn="ctr" eaLnBrk="0" hangingPunct="0"/>
            <a:r>
              <a:rPr lang="pt-BR">
                <a:solidFill>
                  <a:srgbClr val="FFFFFF"/>
                </a:solidFill>
                <a:latin typeface="Trebuchet MS" pitchFamily="34" charset="0"/>
              </a:rPr>
              <a:t>TOTVS ESB</a:t>
            </a:r>
            <a:endParaRPr lang="pt-BR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29" name="Retângulo 28"/>
          <p:cNvSpPr/>
          <p:nvPr/>
        </p:nvSpPr>
        <p:spPr bwMode="auto">
          <a:xfrm>
            <a:off x="1071563" y="2806700"/>
            <a:ext cx="1785937" cy="1214438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pt-BR" kern="0" dirty="0">
                <a:solidFill>
                  <a:srgbClr val="1F497D">
                    <a:lumMod val="75000"/>
                  </a:srgbClr>
                </a:solidFill>
                <a:latin typeface="Trebuchet MS"/>
              </a:rPr>
              <a:t>Editor</a:t>
            </a:r>
          </a:p>
        </p:txBody>
      </p:sp>
      <p:sp>
        <p:nvSpPr>
          <p:cNvPr id="30" name="Retângulo 29"/>
          <p:cNvSpPr/>
          <p:nvPr/>
        </p:nvSpPr>
        <p:spPr bwMode="auto">
          <a:xfrm>
            <a:off x="6357938" y="2878138"/>
            <a:ext cx="1785937" cy="1214437"/>
          </a:xfrm>
          <a:prstGeom prst="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pt-BR" kern="0" dirty="0">
                <a:solidFill>
                  <a:srgbClr val="1F497D">
                    <a:lumMod val="75000"/>
                  </a:srgbClr>
                </a:solidFill>
                <a:latin typeface="Trebuchet MS"/>
              </a:rPr>
              <a:t>Monitor</a:t>
            </a:r>
          </a:p>
        </p:txBody>
      </p:sp>
      <p:pic>
        <p:nvPicPr>
          <p:cNvPr id="31" name="Picture 2" descr="C:\Jose\Downloads\art\DTS\Plastic\Business\partner_25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03588" y="663575"/>
            <a:ext cx="248285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2" name="Conector angulado 17"/>
          <p:cNvCxnSpPr>
            <a:cxnSpLocks noChangeShapeType="1"/>
            <a:stCxn id="29" idx="0"/>
          </p:cNvCxnSpPr>
          <p:nvPr/>
        </p:nvCxnSpPr>
        <p:spPr bwMode="auto">
          <a:xfrm rot="5400000" flipH="1" flipV="1">
            <a:off x="2182813" y="1685925"/>
            <a:ext cx="901700" cy="1339850"/>
          </a:xfrm>
          <a:prstGeom prst="bentConnector2">
            <a:avLst/>
          </a:prstGeom>
          <a:noFill/>
          <a:ln w="57150" algn="ctr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33" name="Conector angulado 17"/>
          <p:cNvCxnSpPr>
            <a:cxnSpLocks noChangeShapeType="1"/>
            <a:stCxn id="30" idx="0"/>
          </p:cNvCxnSpPr>
          <p:nvPr/>
        </p:nvCxnSpPr>
        <p:spPr bwMode="auto">
          <a:xfrm rot="16200000" flipV="1">
            <a:off x="6032500" y="1658938"/>
            <a:ext cx="973138" cy="1465262"/>
          </a:xfrm>
          <a:prstGeom prst="bentConnector2">
            <a:avLst/>
          </a:prstGeom>
          <a:noFill/>
          <a:ln w="57150" algn="ctr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3741738"/>
            <a:ext cx="2605088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5" name="Conector angulado 9"/>
          <p:cNvCxnSpPr>
            <a:cxnSpLocks noChangeShapeType="1"/>
            <a:stCxn id="29" idx="3"/>
            <a:endCxn id="36868" idx="1"/>
          </p:cNvCxnSpPr>
          <p:nvPr/>
        </p:nvCxnSpPr>
        <p:spPr bwMode="auto">
          <a:xfrm>
            <a:off x="2857500" y="3413125"/>
            <a:ext cx="749300" cy="393700"/>
          </a:xfrm>
          <a:prstGeom prst="bentConnector3">
            <a:avLst>
              <a:gd name="adj1" fmla="val 50000"/>
            </a:avLst>
          </a:prstGeom>
          <a:noFill/>
          <a:ln w="57150" algn="ctr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cxnSp>
        <p:nvCxnSpPr>
          <p:cNvPr id="36" name="Conector angulado 9"/>
          <p:cNvCxnSpPr>
            <a:cxnSpLocks noChangeShapeType="1"/>
            <a:stCxn id="36868" idx="3"/>
            <a:endCxn id="30" idx="1"/>
          </p:cNvCxnSpPr>
          <p:nvPr/>
        </p:nvCxnSpPr>
        <p:spPr bwMode="auto">
          <a:xfrm flipV="1">
            <a:off x="5537200" y="3484563"/>
            <a:ext cx="820738" cy="322262"/>
          </a:xfrm>
          <a:prstGeom prst="bentConnector3">
            <a:avLst>
              <a:gd name="adj1" fmla="val 50000"/>
            </a:avLst>
          </a:prstGeom>
          <a:noFill/>
          <a:ln w="57150" algn="ctr">
            <a:solidFill>
              <a:srgbClr val="000000"/>
            </a:solidFill>
            <a:round/>
            <a:headEnd type="triangle" w="med" len="med"/>
            <a:tailEnd type="triangle" w="med" len="med"/>
          </a:ln>
        </p:spPr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13" y="3741738"/>
            <a:ext cx="2428875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0" grpId="0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7" name="Espaço Reservado para Número de Slide 1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D83A9D7-EDC2-4C53-A4BE-FE1AAA6690B5}" type="slidenum">
              <a:rPr lang="pt-BR" smtClean="0">
                <a:latin typeface="Arial" charset="0"/>
              </a:rPr>
              <a:pPr/>
              <a:t>110</a:t>
            </a:fld>
            <a:endParaRPr lang="pt-BR" smtClean="0">
              <a:latin typeface="Arial" charset="0"/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517F953-8FA4-4DB9-8FBB-7325ED959E0F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110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39619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b="1" smtClean="0">
                <a:solidFill>
                  <a:srgbClr val="254061"/>
                </a:solidFill>
                <a:latin typeface="Arial" charset="0"/>
              </a:rPr>
              <a:t>Arquitetura</a:t>
            </a:r>
          </a:p>
        </p:txBody>
      </p:sp>
      <p:sp>
        <p:nvSpPr>
          <p:cNvPr id="239620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200" b="1" smtClean="0">
                <a:latin typeface="Arial" charset="0"/>
              </a:rPr>
              <a:t>Integração TOTVS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2" name="Título 20"/>
          <p:cNvSpPr txBox="1">
            <a:spLocks/>
          </p:cNvSpPr>
          <p:nvPr/>
        </p:nvSpPr>
        <p:spPr>
          <a:xfrm>
            <a:off x="250825" y="1000125"/>
            <a:ext cx="8642350" cy="417513"/>
          </a:xfrm>
          <a:prstGeom prst="rect">
            <a:avLst/>
          </a:prstGeom>
        </p:spPr>
        <p:txBody>
          <a:bodyPr/>
          <a:lstStyle/>
          <a:p>
            <a:pPr algn="ctr" eaLnBrk="0" hangingPunct="0">
              <a:defRPr/>
            </a:pPr>
            <a:r>
              <a:rPr lang="pt-BR" sz="3200" b="1" dirty="0">
                <a:solidFill>
                  <a:srgbClr val="A50021"/>
                </a:solidFill>
                <a:latin typeface="Arial" pitchFamily="34" charset="0"/>
                <a:ea typeface="+mj-ea"/>
                <a:cs typeface="+mj-cs"/>
              </a:rPr>
              <a:t>Papel do RM Conector</a:t>
            </a:r>
          </a:p>
        </p:txBody>
      </p:sp>
      <p:sp>
        <p:nvSpPr>
          <p:cNvPr id="21" name="Retângulo 20"/>
          <p:cNvSpPr/>
          <p:nvPr/>
        </p:nvSpPr>
        <p:spPr>
          <a:xfrm>
            <a:off x="285750" y="1785938"/>
            <a:ext cx="8643938" cy="16319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pt-BR" sz="2000" dirty="0">
                <a:latin typeface="+mn-lt"/>
              </a:rPr>
              <a:t>O RM Conector será utilizado como </a:t>
            </a:r>
            <a:r>
              <a:rPr lang="pt-BR" sz="2000" i="1" dirty="0" err="1">
                <a:latin typeface="+mn-lt"/>
              </a:rPr>
              <a:t>adapter</a:t>
            </a:r>
            <a:r>
              <a:rPr lang="pt-BR" sz="2000" dirty="0">
                <a:latin typeface="+mn-lt"/>
              </a:rPr>
              <a:t> de envio </a:t>
            </a:r>
          </a:p>
          <a:p>
            <a:pPr algn="ctr">
              <a:defRPr/>
            </a:pPr>
            <a:r>
              <a:rPr lang="pt-BR" sz="2000" dirty="0">
                <a:latin typeface="+mn-lt"/>
              </a:rPr>
              <a:t>e de recebimento e fornecerá o WebService de recebimento.</a:t>
            </a:r>
          </a:p>
          <a:p>
            <a:pPr algn="ctr">
              <a:defRPr/>
            </a:pPr>
            <a:endParaRPr lang="pt-BR" sz="2000" dirty="0">
              <a:latin typeface="+mn-lt"/>
            </a:endParaRPr>
          </a:p>
          <a:p>
            <a:pPr algn="ctr">
              <a:defRPr/>
            </a:pPr>
            <a:r>
              <a:rPr lang="pt-BR" sz="2000" dirty="0">
                <a:latin typeface="+mn-lt"/>
              </a:rPr>
              <a:t>A Integração TOTVS prevê que os módulos integrados não sejam alterados.</a:t>
            </a:r>
          </a:p>
          <a:p>
            <a:pPr algn="ctr">
              <a:defRPr/>
            </a:pPr>
            <a:r>
              <a:rPr lang="pt-BR" sz="2000" dirty="0">
                <a:latin typeface="+mn-lt"/>
              </a:rPr>
              <a:t>O RM Conector se integra de forma nativa os módulos RM (Data </a:t>
            </a:r>
            <a:r>
              <a:rPr lang="pt-BR" sz="2000" dirty="0" err="1">
                <a:latin typeface="+mn-lt"/>
              </a:rPr>
              <a:t>Servers</a:t>
            </a:r>
            <a:r>
              <a:rPr lang="pt-BR" sz="2000" dirty="0">
                <a:latin typeface="+mn-lt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5" name="Espaço Reservado para Número de Slide 1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7DF240E-F42B-4867-B2B0-605B481DADA5}" type="slidenum">
              <a:rPr lang="pt-BR" smtClean="0">
                <a:latin typeface="Arial" charset="0"/>
              </a:rPr>
              <a:pPr/>
              <a:t>111</a:t>
            </a:fld>
            <a:endParaRPr lang="pt-BR" smtClean="0">
              <a:latin typeface="Arial" charset="0"/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DA26560-6670-48A8-BCB9-5621B757093B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111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41667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000" b="1" smtClean="0">
                <a:solidFill>
                  <a:srgbClr val="254061"/>
                </a:solidFill>
                <a:latin typeface="Arial" charset="0"/>
              </a:rPr>
              <a:t>Projetos de Integração</a:t>
            </a:r>
          </a:p>
        </p:txBody>
      </p:sp>
      <p:sp>
        <p:nvSpPr>
          <p:cNvPr id="241668" name="Título 4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pt-BR" sz="2900" smtClean="0">
                <a:latin typeface="Arial" charset="0"/>
              </a:rPr>
              <a:t>RM x PDV Protheus</a:t>
            </a:r>
          </a:p>
        </p:txBody>
      </p:sp>
      <p:sp>
        <p:nvSpPr>
          <p:cNvPr id="241669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200" b="1" smtClean="0">
                <a:latin typeface="Arial" charset="0"/>
              </a:rPr>
              <a:t>Integração TOTVS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38" name="Rectangle 3"/>
          <p:cNvSpPr txBox="1">
            <a:spLocks noChangeArrowheads="1"/>
          </p:cNvSpPr>
          <p:nvPr/>
        </p:nvSpPr>
        <p:spPr>
          <a:xfrm>
            <a:off x="285750" y="1785938"/>
            <a:ext cx="8572500" cy="857250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pt-BR" sz="2000" dirty="0">
                <a:latin typeface="+mn-lt"/>
              </a:rPr>
              <a:t>Integração do ERP RM ao Siga Loja e Front Loja </a:t>
            </a:r>
            <a:br>
              <a:rPr lang="pt-BR" sz="2000" dirty="0">
                <a:latin typeface="+mn-lt"/>
              </a:rPr>
            </a:br>
            <a:r>
              <a:rPr lang="pt-BR" sz="2000" dirty="0">
                <a:latin typeface="+mn-lt"/>
              </a:rPr>
              <a:t>(módulos de varejo do </a:t>
            </a:r>
            <a:r>
              <a:rPr lang="pt-BR" sz="2000" dirty="0" err="1">
                <a:latin typeface="+mn-lt"/>
              </a:rPr>
              <a:t>Protheus</a:t>
            </a:r>
            <a:r>
              <a:rPr lang="pt-BR" sz="2000" dirty="0">
                <a:latin typeface="+mn-lt"/>
              </a:rPr>
              <a:t>).</a:t>
            </a:r>
            <a:br>
              <a:rPr lang="pt-BR" sz="2000" dirty="0">
                <a:latin typeface="+mn-lt"/>
              </a:rPr>
            </a:br>
            <a:r>
              <a:rPr lang="pt-BR" sz="400" dirty="0">
                <a:latin typeface="+mn-lt"/>
              </a:rPr>
              <a:t> </a:t>
            </a:r>
            <a:endParaRPr lang="pt-BR" sz="2000" dirty="0">
              <a:latin typeface="+mn-lt"/>
            </a:endParaRPr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>
          <a:xfrm>
            <a:off x="285750" y="2857500"/>
            <a:ext cx="8572500" cy="357188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pt-BR" sz="2000" dirty="0">
                <a:latin typeface="+mn-lt"/>
              </a:rPr>
              <a:t>Primeiros clientes</a:t>
            </a:r>
          </a:p>
        </p:txBody>
      </p:sp>
      <p:pic>
        <p:nvPicPr>
          <p:cNvPr id="241675" name="Picture 2" descr="MASP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4663" y="3644900"/>
            <a:ext cx="581025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676" name="Picture 6" descr="http://www.casacampos.com.br/img/rede_lojas/foto_redelojas5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372225" y="3644900"/>
            <a:ext cx="1785938" cy="130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1677" name="Imagem 16" descr="cooperativa.jpg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03275" y="4027488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714375" y="4540250"/>
            <a:ext cx="2928938" cy="357188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20000"/>
              </a:spcBef>
              <a:defRPr/>
            </a:pPr>
            <a:r>
              <a:rPr lang="pt-BR" sz="1400" dirty="0">
                <a:latin typeface="+mn-lt"/>
              </a:rPr>
              <a:t>Cooperativa de Laticínios </a:t>
            </a:r>
            <a:r>
              <a:rPr lang="pt-BR" sz="1400" dirty="0" err="1">
                <a:latin typeface="+mn-lt"/>
              </a:rPr>
              <a:t>Guaçuí</a:t>
            </a:r>
            <a:endParaRPr lang="pt-BR" sz="1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3" name="Espaço Reservado para Número de Slide 1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0284C44-D36A-4B19-BD6D-2518A5378704}" type="slidenum">
              <a:rPr lang="pt-BR" smtClean="0">
                <a:latin typeface="Arial" charset="0"/>
              </a:rPr>
              <a:pPr/>
              <a:t>112</a:t>
            </a:fld>
            <a:endParaRPr lang="pt-BR" smtClean="0">
              <a:latin typeface="Arial" charset="0"/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B1336C6-3E19-4C4A-BED3-FBC4DCCABBCC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112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43715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000" b="1" smtClean="0">
                <a:solidFill>
                  <a:srgbClr val="254061"/>
                </a:solidFill>
                <a:latin typeface="Arial" charset="0"/>
              </a:rPr>
              <a:t>Instalação e Configuração</a:t>
            </a:r>
          </a:p>
        </p:txBody>
      </p:sp>
      <p:sp>
        <p:nvSpPr>
          <p:cNvPr id="243716" name="Título 4"/>
          <p:cNvSpPr>
            <a:spLocks noGrp="1"/>
          </p:cNvSpPr>
          <p:nvPr>
            <p:ph type="title" idx="4294967295"/>
          </p:nvPr>
        </p:nvSpPr>
        <p:spPr>
          <a:xfrm>
            <a:off x="323850" y="981075"/>
            <a:ext cx="8642350" cy="417513"/>
          </a:xfrm>
        </p:spPr>
        <p:txBody>
          <a:bodyPr/>
          <a:lstStyle/>
          <a:p>
            <a:pPr eaLnBrk="1" hangingPunct="1"/>
            <a:r>
              <a:rPr lang="pt-BR" sz="2900" smtClean="0">
                <a:latin typeface="Arial" charset="0"/>
              </a:rPr>
              <a:t>Instalando RM Conector </a:t>
            </a:r>
          </a:p>
        </p:txBody>
      </p:sp>
      <p:sp>
        <p:nvSpPr>
          <p:cNvPr id="243717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200" b="1" smtClean="0">
                <a:latin typeface="Arial" charset="0"/>
              </a:rPr>
              <a:t>Integração TOTVS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43721" name="Rectangle 3"/>
          <p:cNvSpPr txBox="1">
            <a:spLocks noChangeArrowheads="1"/>
          </p:cNvSpPr>
          <p:nvPr/>
        </p:nvSpPr>
        <p:spPr bwMode="auto">
          <a:xfrm>
            <a:off x="395288" y="1484313"/>
            <a:ext cx="7929562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pt-BR" sz="2000">
                <a:latin typeface="Calibri" pitchFamily="34" charset="0"/>
              </a:rPr>
              <a:t> </a:t>
            </a:r>
            <a:r>
              <a:rPr lang="pt-BR"/>
              <a:t>Instalar a biblioteca RM 10.80 ou superior. </a:t>
            </a:r>
          </a:p>
        </p:txBody>
      </p:sp>
      <p:sp>
        <p:nvSpPr>
          <p:cNvPr id="243722" name="Rectangle 3"/>
          <p:cNvSpPr txBox="1">
            <a:spLocks noChangeArrowheads="1"/>
          </p:cNvSpPr>
          <p:nvPr/>
        </p:nvSpPr>
        <p:spPr bwMode="auto">
          <a:xfrm>
            <a:off x="396875" y="1916113"/>
            <a:ext cx="8135938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pt-BR"/>
              <a:t>Ao instalar a biblioteca RM, será criado um diretório chamado CorporeRM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pt-BR"/>
              <a:t>e dentro dele algumas DLL’s e arquivos necessários para seu funcionamento.</a:t>
            </a:r>
          </a:p>
        </p:txBody>
      </p:sp>
      <p:pic>
        <p:nvPicPr>
          <p:cNvPr id="243723" name="Picture 1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16013" y="2636838"/>
            <a:ext cx="6624637" cy="398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1" name="Espaço Reservado para Número de Slide 1"/>
          <p:cNvSpPr txBox="1">
            <a:spLocks noGrp="1"/>
          </p:cNvSpPr>
          <p:nvPr/>
        </p:nvSpPr>
        <p:spPr bwMode="auto">
          <a:xfrm>
            <a:off x="8501063" y="142875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B0C2844E-52FD-42CA-929C-93A5B39E9DE0}" type="slidenum">
              <a:rPr lang="pt-BR" sz="1200" b="1">
                <a:solidFill>
                  <a:srgbClr val="BFBFBF"/>
                </a:solidFill>
              </a:rPr>
              <a:pPr algn="r"/>
              <a:t>113</a:t>
            </a:fld>
            <a:endParaRPr lang="pt-BR" sz="1200" b="1">
              <a:solidFill>
                <a:srgbClr val="BFBFBF"/>
              </a:solidFill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A1FE935-6CDF-4681-B993-25896E5F0A53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113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45763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000" b="1" smtClean="0">
                <a:solidFill>
                  <a:srgbClr val="254061"/>
                </a:solidFill>
                <a:latin typeface="Arial" charset="0"/>
              </a:rPr>
              <a:t>Instalação e Configuração</a:t>
            </a:r>
          </a:p>
        </p:txBody>
      </p:sp>
      <p:sp>
        <p:nvSpPr>
          <p:cNvPr id="245764" name="Título 4"/>
          <p:cNvSpPr>
            <a:spLocks noGrp="1"/>
          </p:cNvSpPr>
          <p:nvPr>
            <p:ph type="title" idx="4294967295"/>
          </p:nvPr>
        </p:nvSpPr>
        <p:spPr>
          <a:xfrm>
            <a:off x="323850" y="981075"/>
            <a:ext cx="8642350" cy="417513"/>
          </a:xfrm>
        </p:spPr>
        <p:txBody>
          <a:bodyPr/>
          <a:lstStyle/>
          <a:p>
            <a:pPr eaLnBrk="1" hangingPunct="1"/>
            <a:r>
              <a:rPr lang="pt-BR" sz="2900" smtClean="0">
                <a:latin typeface="Arial" charset="0"/>
              </a:rPr>
              <a:t>Instalando RM Conector </a:t>
            </a:r>
          </a:p>
        </p:txBody>
      </p:sp>
      <p:sp>
        <p:nvSpPr>
          <p:cNvPr id="245765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200" b="1" smtClean="0">
                <a:latin typeface="Arial" charset="0"/>
              </a:rPr>
              <a:t>Integração TOTVS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45769" name="Rectangle 3"/>
          <p:cNvSpPr txBox="1">
            <a:spLocks noChangeArrowheads="1"/>
          </p:cNvSpPr>
          <p:nvPr/>
        </p:nvSpPr>
        <p:spPr bwMode="auto">
          <a:xfrm>
            <a:off x="395288" y="1484313"/>
            <a:ext cx="7993062" cy="64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pt-BR"/>
              <a:t>Instalando a Biblioteca RM, ela instala automaticamente o RM Conector,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pt-BR"/>
              <a:t>ele fica dentro do diretório C:\CorporeRM\RM.Net, </a:t>
            </a:r>
            <a:r>
              <a:rPr lang="pt-BR" b="1"/>
              <a:t>RMConector.exe</a:t>
            </a:r>
            <a:r>
              <a:rPr lang="pt-BR"/>
              <a:t> </a:t>
            </a:r>
          </a:p>
        </p:txBody>
      </p:sp>
      <p:pic>
        <p:nvPicPr>
          <p:cNvPr id="245770" name="Picture 17" descr="imagem 00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42988" y="2179638"/>
            <a:ext cx="6624637" cy="427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09" name="Espaço Reservado para Número de Slide 1"/>
          <p:cNvSpPr txBox="1">
            <a:spLocks noGrp="1"/>
          </p:cNvSpPr>
          <p:nvPr/>
        </p:nvSpPr>
        <p:spPr bwMode="auto">
          <a:xfrm>
            <a:off x="8501063" y="142875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54186694-9142-4CC8-B811-6309B1CFCEE7}" type="slidenum">
              <a:rPr lang="pt-BR" sz="1200" b="1">
                <a:solidFill>
                  <a:srgbClr val="BFBFBF"/>
                </a:solidFill>
              </a:rPr>
              <a:pPr algn="r"/>
              <a:t>114</a:t>
            </a:fld>
            <a:endParaRPr lang="pt-BR" sz="1200" b="1">
              <a:solidFill>
                <a:srgbClr val="BFBFBF"/>
              </a:solidFill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3461FE9-F984-478E-8AFD-B938C28199F8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114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47811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000" b="1" smtClean="0">
                <a:solidFill>
                  <a:srgbClr val="254061"/>
                </a:solidFill>
                <a:latin typeface="Arial" charset="0"/>
              </a:rPr>
              <a:t>Instalação e Configuração</a:t>
            </a:r>
          </a:p>
        </p:txBody>
      </p:sp>
      <p:sp>
        <p:nvSpPr>
          <p:cNvPr id="247812" name="Título 4"/>
          <p:cNvSpPr>
            <a:spLocks noGrp="1"/>
          </p:cNvSpPr>
          <p:nvPr>
            <p:ph type="title" idx="4294967295"/>
          </p:nvPr>
        </p:nvSpPr>
        <p:spPr>
          <a:xfrm>
            <a:off x="323850" y="981075"/>
            <a:ext cx="8642350" cy="417513"/>
          </a:xfrm>
        </p:spPr>
        <p:txBody>
          <a:bodyPr/>
          <a:lstStyle/>
          <a:p>
            <a:pPr eaLnBrk="1" hangingPunct="1"/>
            <a:r>
              <a:rPr lang="pt-BR" sz="2900" smtClean="0">
                <a:latin typeface="Arial" charset="0"/>
              </a:rPr>
              <a:t>Instalando RM Conector </a:t>
            </a:r>
          </a:p>
        </p:txBody>
      </p:sp>
      <p:sp>
        <p:nvSpPr>
          <p:cNvPr id="247813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200" b="1" smtClean="0">
                <a:latin typeface="Arial" charset="0"/>
              </a:rPr>
              <a:t>Integração TOTVS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47817" name="Rectangle 3"/>
          <p:cNvSpPr txBox="1">
            <a:spLocks noChangeArrowheads="1"/>
          </p:cNvSpPr>
          <p:nvPr/>
        </p:nvSpPr>
        <p:spPr bwMode="auto">
          <a:xfrm>
            <a:off x="395288" y="1484313"/>
            <a:ext cx="705643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AutoNum type="arabicPeriod"/>
            </a:pPr>
            <a:r>
              <a:rPr lang="pt-BR" sz="2200"/>
              <a:t>Instalar RM Portal </a:t>
            </a:r>
          </a:p>
        </p:txBody>
      </p:sp>
      <p:sp>
        <p:nvSpPr>
          <p:cNvPr id="247818" name="Rectangle 3"/>
          <p:cNvSpPr txBox="1">
            <a:spLocks noChangeArrowheads="1"/>
          </p:cNvSpPr>
          <p:nvPr/>
        </p:nvSpPr>
        <p:spPr bwMode="auto">
          <a:xfrm>
            <a:off x="395288" y="2420938"/>
            <a:ext cx="7777162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pt-BR" sz="2200">
                <a:solidFill>
                  <a:srgbClr val="FF0000"/>
                </a:solidFill>
              </a:rPr>
              <a:t>Obs:</a:t>
            </a:r>
            <a:r>
              <a:rPr lang="pt-BR" sz="2200"/>
              <a:t>  Para instalar o RM Portal, é necessário que a máquina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pt-BR" sz="2200"/>
              <a:t>tenha o IIS ( Internet Information Services) instalado.</a:t>
            </a:r>
          </a:p>
        </p:txBody>
      </p:sp>
      <p:sp>
        <p:nvSpPr>
          <p:cNvPr id="247819" name="Rectangle 3"/>
          <p:cNvSpPr txBox="1">
            <a:spLocks noChangeArrowheads="1"/>
          </p:cNvSpPr>
          <p:nvPr/>
        </p:nvSpPr>
        <p:spPr bwMode="auto">
          <a:xfrm>
            <a:off x="395288" y="3933825"/>
            <a:ext cx="8353425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pt-BR" sz="2200"/>
              <a:t>Após instalar o RM Portal, ele vai instalar os serviços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pt-BR" sz="2200"/>
              <a:t>WEB, criar uma pasta chamada </a:t>
            </a:r>
            <a:r>
              <a:rPr lang="pt-BR" sz="2200" b="1"/>
              <a:t>Corpore.Net</a:t>
            </a:r>
            <a:r>
              <a:rPr lang="pt-BR" sz="2200"/>
              <a:t> no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pt-BR" sz="2200"/>
              <a:t>caminho </a:t>
            </a:r>
            <a:r>
              <a:rPr lang="pt-BR" sz="2200" b="1"/>
              <a:t>C:\CorporeRM </a:t>
            </a:r>
            <a:r>
              <a:rPr lang="pt-BR" sz="2200"/>
              <a:t>e um diretório virtual no IIS com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pt-BR" sz="2200"/>
              <a:t>o mesmo nome.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7" name="Espaço Reservado para Número de Slide 1"/>
          <p:cNvSpPr txBox="1">
            <a:spLocks noGrp="1"/>
          </p:cNvSpPr>
          <p:nvPr/>
        </p:nvSpPr>
        <p:spPr bwMode="auto">
          <a:xfrm>
            <a:off x="8501063" y="142875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132B292C-08FB-4E6C-AF5F-7EB61C2177A2}" type="slidenum">
              <a:rPr lang="pt-BR" sz="1200" b="1">
                <a:solidFill>
                  <a:srgbClr val="BFBFBF"/>
                </a:solidFill>
              </a:rPr>
              <a:pPr algn="r"/>
              <a:t>115</a:t>
            </a:fld>
            <a:endParaRPr lang="pt-BR" sz="1200" b="1">
              <a:solidFill>
                <a:srgbClr val="BFBFBF"/>
              </a:solidFill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FCD021E-180C-421C-B9D5-4746752E99CB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115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49859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000" b="1" smtClean="0">
                <a:solidFill>
                  <a:srgbClr val="254061"/>
                </a:solidFill>
                <a:latin typeface="Arial" charset="0"/>
              </a:rPr>
              <a:t>Instalação e Configuração</a:t>
            </a:r>
          </a:p>
        </p:txBody>
      </p:sp>
      <p:sp>
        <p:nvSpPr>
          <p:cNvPr id="249860" name="Título 4"/>
          <p:cNvSpPr>
            <a:spLocks noGrp="1"/>
          </p:cNvSpPr>
          <p:nvPr>
            <p:ph type="title" idx="4294967295"/>
          </p:nvPr>
        </p:nvSpPr>
        <p:spPr>
          <a:xfrm>
            <a:off x="323850" y="981075"/>
            <a:ext cx="8642350" cy="417513"/>
          </a:xfrm>
        </p:spPr>
        <p:txBody>
          <a:bodyPr/>
          <a:lstStyle/>
          <a:p>
            <a:pPr eaLnBrk="1" hangingPunct="1"/>
            <a:r>
              <a:rPr lang="pt-BR" sz="2900" smtClean="0">
                <a:latin typeface="Arial" charset="0"/>
              </a:rPr>
              <a:t>Instalando RM Conector </a:t>
            </a:r>
          </a:p>
        </p:txBody>
      </p:sp>
      <p:sp>
        <p:nvSpPr>
          <p:cNvPr id="249861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200" b="1" smtClean="0">
                <a:latin typeface="Arial" charset="0"/>
              </a:rPr>
              <a:t>Integração TOTVS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49865" name="Rectangle 3"/>
          <p:cNvSpPr txBox="1">
            <a:spLocks noChangeArrowheads="1"/>
          </p:cNvSpPr>
          <p:nvPr/>
        </p:nvSpPr>
        <p:spPr bwMode="auto">
          <a:xfrm>
            <a:off x="539750" y="1628775"/>
            <a:ext cx="777716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pt-BR" sz="2000"/>
              <a:t>Feito isso, o RM Conector está instalado, basta 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pt-BR" sz="2000"/>
              <a:t>apenas configurar o mesmo para a integração. </a:t>
            </a:r>
          </a:p>
        </p:txBody>
      </p:sp>
      <p:pic>
        <p:nvPicPr>
          <p:cNvPr id="249866" name="Picture 14" descr="imagem 00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4213" y="2492375"/>
            <a:ext cx="7561262" cy="396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5" name="Espaço Reservado para Número de Slide 1"/>
          <p:cNvSpPr txBox="1">
            <a:spLocks noGrp="1"/>
          </p:cNvSpPr>
          <p:nvPr/>
        </p:nvSpPr>
        <p:spPr bwMode="auto">
          <a:xfrm>
            <a:off x="8501063" y="142875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9C9E0440-7F2A-4086-85A3-7E14AEAAF6A3}" type="slidenum">
              <a:rPr lang="pt-BR" sz="1200" b="1">
                <a:solidFill>
                  <a:srgbClr val="BFBFBF"/>
                </a:solidFill>
              </a:rPr>
              <a:pPr algn="r"/>
              <a:t>116</a:t>
            </a:fld>
            <a:endParaRPr lang="pt-BR" sz="1200" b="1">
              <a:solidFill>
                <a:srgbClr val="BFBFBF"/>
              </a:solidFill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DCA785EA-F2E7-4DD0-BFF2-52F26AA5DFA8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116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51907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000" b="1" smtClean="0">
                <a:solidFill>
                  <a:srgbClr val="254061"/>
                </a:solidFill>
                <a:latin typeface="Arial" charset="0"/>
              </a:rPr>
              <a:t>Instalação e Configuração</a:t>
            </a:r>
          </a:p>
        </p:txBody>
      </p:sp>
      <p:sp>
        <p:nvSpPr>
          <p:cNvPr id="251908" name="Título 4"/>
          <p:cNvSpPr>
            <a:spLocks noGrp="1"/>
          </p:cNvSpPr>
          <p:nvPr>
            <p:ph type="title" idx="4294967295"/>
          </p:nvPr>
        </p:nvSpPr>
        <p:spPr>
          <a:xfrm>
            <a:off x="323850" y="981075"/>
            <a:ext cx="8642350" cy="417513"/>
          </a:xfrm>
        </p:spPr>
        <p:txBody>
          <a:bodyPr/>
          <a:lstStyle/>
          <a:p>
            <a:pPr eaLnBrk="1" hangingPunct="1"/>
            <a:r>
              <a:rPr lang="pt-BR" sz="2900" smtClean="0">
                <a:latin typeface="Arial" charset="0"/>
              </a:rPr>
              <a:t>Instalando RM Conector </a:t>
            </a:r>
          </a:p>
        </p:txBody>
      </p:sp>
      <p:sp>
        <p:nvSpPr>
          <p:cNvPr id="251909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200" b="1" smtClean="0">
                <a:latin typeface="Arial" charset="0"/>
              </a:rPr>
              <a:t>Integração TOTVS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51913" name="Rectangle 3"/>
          <p:cNvSpPr txBox="1">
            <a:spLocks noChangeArrowheads="1"/>
          </p:cNvSpPr>
          <p:nvPr/>
        </p:nvSpPr>
        <p:spPr bwMode="auto">
          <a:xfrm>
            <a:off x="539750" y="1628775"/>
            <a:ext cx="777716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None/>
            </a:pPr>
            <a:r>
              <a:rPr lang="pt-BR" sz="2000"/>
              <a:t>Parâmetros do RM Conector </a:t>
            </a:r>
          </a:p>
        </p:txBody>
      </p:sp>
      <p:pic>
        <p:nvPicPr>
          <p:cNvPr id="251914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4213" y="2060575"/>
            <a:ext cx="6767512" cy="448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3" name="Espaço Reservado para Número de Slide 1"/>
          <p:cNvSpPr txBox="1">
            <a:spLocks noGrp="1"/>
          </p:cNvSpPr>
          <p:nvPr/>
        </p:nvSpPr>
        <p:spPr bwMode="auto">
          <a:xfrm>
            <a:off x="8501063" y="142875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74BA1C9D-9F20-408B-B469-CB62499112F6}" type="slidenum">
              <a:rPr lang="pt-BR" sz="1200" b="1">
                <a:solidFill>
                  <a:srgbClr val="BFBFBF"/>
                </a:solidFill>
              </a:rPr>
              <a:pPr algn="r"/>
              <a:t>117</a:t>
            </a:fld>
            <a:endParaRPr lang="pt-BR" sz="1200" b="1">
              <a:solidFill>
                <a:srgbClr val="BFBFBF"/>
              </a:solidFill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03DE052-8C68-464E-973F-98443ED2F630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117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53955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000" b="1" smtClean="0">
                <a:solidFill>
                  <a:srgbClr val="254061"/>
                </a:solidFill>
                <a:latin typeface="Arial" charset="0"/>
              </a:rPr>
              <a:t>Instalação e Configuração</a:t>
            </a:r>
          </a:p>
        </p:txBody>
      </p:sp>
      <p:sp>
        <p:nvSpPr>
          <p:cNvPr id="253956" name="Título 4"/>
          <p:cNvSpPr>
            <a:spLocks noGrp="1"/>
          </p:cNvSpPr>
          <p:nvPr>
            <p:ph type="title" idx="4294967295"/>
          </p:nvPr>
        </p:nvSpPr>
        <p:spPr>
          <a:xfrm>
            <a:off x="323850" y="981075"/>
            <a:ext cx="8642350" cy="417513"/>
          </a:xfrm>
        </p:spPr>
        <p:txBody>
          <a:bodyPr/>
          <a:lstStyle/>
          <a:p>
            <a:pPr eaLnBrk="1" hangingPunct="1"/>
            <a:r>
              <a:rPr lang="pt-BR" sz="2900" smtClean="0">
                <a:latin typeface="Arial" charset="0"/>
              </a:rPr>
              <a:t>RM Conector </a:t>
            </a:r>
          </a:p>
        </p:txBody>
      </p:sp>
      <p:sp>
        <p:nvSpPr>
          <p:cNvPr id="253957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200" b="1" smtClean="0">
                <a:latin typeface="Arial" charset="0"/>
              </a:rPr>
              <a:t>Integração TOTVS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253961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288" y="1484313"/>
            <a:ext cx="8353425" cy="505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1" name="Espaço Reservado para Número de Slide 1"/>
          <p:cNvSpPr txBox="1">
            <a:spLocks noGrp="1"/>
          </p:cNvSpPr>
          <p:nvPr/>
        </p:nvSpPr>
        <p:spPr bwMode="auto">
          <a:xfrm>
            <a:off x="8501063" y="142875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697B95E7-B95C-4E07-88F1-D8298129D7A0}" type="slidenum">
              <a:rPr lang="pt-BR" sz="1200" b="1">
                <a:solidFill>
                  <a:srgbClr val="BFBFBF"/>
                </a:solidFill>
              </a:rPr>
              <a:pPr algn="r"/>
              <a:t>118</a:t>
            </a:fld>
            <a:endParaRPr lang="pt-BR" sz="1200" b="1">
              <a:solidFill>
                <a:srgbClr val="BFBFBF"/>
              </a:solidFill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093402E-BD6A-4C9B-AF03-51C5DB5D04CD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118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56003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000" b="1" smtClean="0">
                <a:solidFill>
                  <a:srgbClr val="254061"/>
                </a:solidFill>
                <a:latin typeface="Arial" charset="0"/>
              </a:rPr>
              <a:t>Instalação e Configuração</a:t>
            </a:r>
          </a:p>
        </p:txBody>
      </p:sp>
      <p:sp>
        <p:nvSpPr>
          <p:cNvPr id="256004" name="Título 4"/>
          <p:cNvSpPr>
            <a:spLocks noGrp="1"/>
          </p:cNvSpPr>
          <p:nvPr>
            <p:ph type="title" idx="4294967295"/>
          </p:nvPr>
        </p:nvSpPr>
        <p:spPr>
          <a:xfrm>
            <a:off x="323850" y="1196975"/>
            <a:ext cx="8642350" cy="417513"/>
          </a:xfrm>
        </p:spPr>
        <p:txBody>
          <a:bodyPr/>
          <a:lstStyle/>
          <a:p>
            <a:pPr eaLnBrk="1" hangingPunct="1"/>
            <a:r>
              <a:rPr lang="pt-BR" sz="2900" smtClean="0">
                <a:latin typeface="Arial" charset="0"/>
              </a:rPr>
              <a:t>RM Conector – Agente de envio</a:t>
            </a:r>
          </a:p>
        </p:txBody>
      </p:sp>
      <p:sp>
        <p:nvSpPr>
          <p:cNvPr id="256005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200" b="1" smtClean="0">
                <a:latin typeface="Arial" charset="0"/>
              </a:rPr>
              <a:t>Integração TOTVS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256009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24075" y="1989138"/>
            <a:ext cx="479107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49" name="Espaço Reservado para Número de Slide 1"/>
          <p:cNvSpPr txBox="1">
            <a:spLocks noGrp="1"/>
          </p:cNvSpPr>
          <p:nvPr/>
        </p:nvSpPr>
        <p:spPr bwMode="auto">
          <a:xfrm>
            <a:off x="8501063" y="142875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5E54CB92-A394-4486-96C9-B6B3B542C892}" type="slidenum">
              <a:rPr lang="pt-BR" sz="1200" b="1">
                <a:solidFill>
                  <a:srgbClr val="BFBFBF"/>
                </a:solidFill>
              </a:rPr>
              <a:pPr algn="r"/>
              <a:t>119</a:t>
            </a:fld>
            <a:endParaRPr lang="pt-BR" sz="1200" b="1">
              <a:solidFill>
                <a:srgbClr val="BFBFBF"/>
              </a:solidFill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C60807F9-00A1-4D74-A233-77E578C5CDD4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119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58051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000" b="1" smtClean="0">
                <a:solidFill>
                  <a:srgbClr val="254061"/>
                </a:solidFill>
                <a:latin typeface="Arial" charset="0"/>
              </a:rPr>
              <a:t>Instalação e Configuração</a:t>
            </a:r>
          </a:p>
        </p:txBody>
      </p:sp>
      <p:sp>
        <p:nvSpPr>
          <p:cNvPr id="258052" name="Título 4"/>
          <p:cNvSpPr>
            <a:spLocks noGrp="1"/>
          </p:cNvSpPr>
          <p:nvPr>
            <p:ph type="title" idx="4294967295"/>
          </p:nvPr>
        </p:nvSpPr>
        <p:spPr>
          <a:xfrm>
            <a:off x="323850" y="1196975"/>
            <a:ext cx="8642350" cy="417513"/>
          </a:xfrm>
        </p:spPr>
        <p:txBody>
          <a:bodyPr/>
          <a:lstStyle/>
          <a:p>
            <a:pPr eaLnBrk="1" hangingPunct="1"/>
            <a:r>
              <a:rPr lang="pt-BR" sz="2900" smtClean="0">
                <a:latin typeface="Arial" charset="0"/>
              </a:rPr>
              <a:t>RM Conector – Agente de recebimento</a:t>
            </a:r>
          </a:p>
        </p:txBody>
      </p:sp>
      <p:sp>
        <p:nvSpPr>
          <p:cNvPr id="258053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200" b="1" smtClean="0">
                <a:latin typeface="Arial" charset="0"/>
              </a:rPr>
              <a:t>Integração TOTVS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258057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24075" y="1916113"/>
            <a:ext cx="4800600" cy="40576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Espaço Reservado para Texto 2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Editor TOTVS ESB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8C8B2A-429E-418A-BDE7-82D2D0736D32}" type="slidenum">
              <a:rPr lang="pt-BR"/>
              <a:pPr>
                <a:defRPr/>
              </a:pPr>
              <a:t>12</a:t>
            </a:fld>
            <a:endParaRPr lang="pt-BR" dirty="0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25" y="928688"/>
            <a:ext cx="7162800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7" name="Espaço Reservado para Número de Slide 1"/>
          <p:cNvSpPr txBox="1">
            <a:spLocks noGrp="1"/>
          </p:cNvSpPr>
          <p:nvPr/>
        </p:nvSpPr>
        <p:spPr bwMode="auto">
          <a:xfrm>
            <a:off x="8501063" y="142875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245CB581-3665-4521-B207-B2C4D8FB4A22}" type="slidenum">
              <a:rPr lang="pt-BR" sz="1200" b="1">
                <a:solidFill>
                  <a:srgbClr val="BFBFBF"/>
                </a:solidFill>
              </a:rPr>
              <a:pPr algn="r"/>
              <a:t>120</a:t>
            </a:fld>
            <a:endParaRPr lang="pt-BR" sz="1200" b="1">
              <a:solidFill>
                <a:srgbClr val="BFBFBF"/>
              </a:solidFill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F7002219-EFE6-47C2-BFFC-DC7B0E170FF5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120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60099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000" b="1" smtClean="0">
                <a:solidFill>
                  <a:srgbClr val="254061"/>
                </a:solidFill>
                <a:latin typeface="Arial" charset="0"/>
              </a:rPr>
              <a:t>Instalação e Configuração</a:t>
            </a:r>
          </a:p>
        </p:txBody>
      </p:sp>
      <p:sp>
        <p:nvSpPr>
          <p:cNvPr id="260100" name="Título 4"/>
          <p:cNvSpPr>
            <a:spLocks noGrp="1"/>
          </p:cNvSpPr>
          <p:nvPr>
            <p:ph type="title" idx="4294967295"/>
          </p:nvPr>
        </p:nvSpPr>
        <p:spPr>
          <a:xfrm>
            <a:off x="323850" y="981075"/>
            <a:ext cx="8642350" cy="417513"/>
          </a:xfrm>
        </p:spPr>
        <p:txBody>
          <a:bodyPr/>
          <a:lstStyle/>
          <a:p>
            <a:pPr eaLnBrk="1" hangingPunct="1"/>
            <a:r>
              <a:rPr lang="pt-BR" sz="2900" smtClean="0">
                <a:latin typeface="Arial" charset="0"/>
              </a:rPr>
              <a:t>RM Conector – Filtro Fila Integração</a:t>
            </a:r>
          </a:p>
        </p:txBody>
      </p:sp>
      <p:sp>
        <p:nvSpPr>
          <p:cNvPr id="260101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200" b="1" smtClean="0">
                <a:latin typeface="Arial" charset="0"/>
              </a:rPr>
              <a:t>Integração TOTVS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260105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8313" y="1557338"/>
            <a:ext cx="8280400" cy="500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5" name="Espaço Reservado para Número de Slide 1"/>
          <p:cNvSpPr txBox="1">
            <a:spLocks noGrp="1"/>
          </p:cNvSpPr>
          <p:nvPr/>
        </p:nvSpPr>
        <p:spPr bwMode="auto">
          <a:xfrm>
            <a:off x="8501063" y="142875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3E4CC8F4-3611-443D-8EE9-B7ADF19A4951}" type="slidenum">
              <a:rPr lang="pt-BR" sz="1200" b="1">
                <a:solidFill>
                  <a:srgbClr val="BFBFBF"/>
                </a:solidFill>
              </a:rPr>
              <a:pPr algn="r"/>
              <a:t>121</a:t>
            </a:fld>
            <a:endParaRPr lang="pt-BR" sz="1200" b="1">
              <a:solidFill>
                <a:srgbClr val="BFBFBF"/>
              </a:solidFill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4FC7238-6363-4A63-97D5-1669164B2BBD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121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62147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000" b="1" smtClean="0">
                <a:solidFill>
                  <a:srgbClr val="254061"/>
                </a:solidFill>
                <a:latin typeface="Arial" charset="0"/>
              </a:rPr>
              <a:t>Instalação e Configuração</a:t>
            </a:r>
          </a:p>
        </p:txBody>
      </p:sp>
      <p:sp>
        <p:nvSpPr>
          <p:cNvPr id="262148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200" b="1" smtClean="0">
                <a:latin typeface="Arial" charset="0"/>
              </a:rPr>
              <a:t>Integração TOTVS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262152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288" y="1557338"/>
            <a:ext cx="8353425" cy="504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2153" name="Título 4"/>
          <p:cNvSpPr>
            <a:spLocks/>
          </p:cNvSpPr>
          <p:nvPr/>
        </p:nvSpPr>
        <p:spPr bwMode="auto">
          <a:xfrm>
            <a:off x="323850" y="981075"/>
            <a:ext cx="864235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2900" b="1">
                <a:solidFill>
                  <a:srgbClr val="A50021"/>
                </a:solidFill>
              </a:rPr>
              <a:t>RM Conector – Fila Integração</a:t>
            </a:r>
          </a:p>
        </p:txBody>
      </p:sp>
      <p:pic>
        <p:nvPicPr>
          <p:cNvPr id="262154" name="Picture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39975" y="3716338"/>
            <a:ext cx="4464050" cy="263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3" name="Espaço Reservado para Número de Slide 1"/>
          <p:cNvSpPr txBox="1">
            <a:spLocks noGrp="1"/>
          </p:cNvSpPr>
          <p:nvPr/>
        </p:nvSpPr>
        <p:spPr bwMode="auto">
          <a:xfrm>
            <a:off x="8501063" y="142875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E52511A5-3A20-479A-A608-BB5F41FAA35E}" type="slidenum">
              <a:rPr lang="pt-BR" sz="1200" b="1">
                <a:solidFill>
                  <a:srgbClr val="BFBFBF"/>
                </a:solidFill>
              </a:rPr>
              <a:pPr algn="r"/>
              <a:t>122</a:t>
            </a:fld>
            <a:endParaRPr lang="pt-BR" sz="1200" b="1">
              <a:solidFill>
                <a:srgbClr val="BFBFBF"/>
              </a:solidFill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09AE53B-EF48-4DA6-8AFA-D4F96D049940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122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64195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000" b="1" smtClean="0">
                <a:solidFill>
                  <a:srgbClr val="254061"/>
                </a:solidFill>
                <a:latin typeface="Arial" charset="0"/>
              </a:rPr>
              <a:t>Instalação e Configuração</a:t>
            </a:r>
          </a:p>
        </p:txBody>
      </p:sp>
      <p:sp>
        <p:nvSpPr>
          <p:cNvPr id="264196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200" b="1" smtClean="0">
                <a:latin typeface="Arial" charset="0"/>
              </a:rPr>
              <a:t>Integração TOTVS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64200" name="Título 4"/>
          <p:cNvSpPr>
            <a:spLocks/>
          </p:cNvSpPr>
          <p:nvPr/>
        </p:nvSpPr>
        <p:spPr bwMode="auto">
          <a:xfrm>
            <a:off x="323850" y="981075"/>
            <a:ext cx="864235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2900" b="1">
                <a:solidFill>
                  <a:srgbClr val="A50021"/>
                </a:solidFill>
              </a:rPr>
              <a:t>RM Conector – Fila Integração</a:t>
            </a:r>
          </a:p>
        </p:txBody>
      </p:sp>
      <p:pic>
        <p:nvPicPr>
          <p:cNvPr id="264201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76375" y="1484313"/>
            <a:ext cx="6396038" cy="510063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1" name="Espaço Reservado para Número de Slide 1"/>
          <p:cNvSpPr txBox="1">
            <a:spLocks noGrp="1"/>
          </p:cNvSpPr>
          <p:nvPr/>
        </p:nvSpPr>
        <p:spPr bwMode="auto">
          <a:xfrm>
            <a:off x="8501063" y="142875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A343D48C-71FC-4688-AE14-82C8B260C360}" type="slidenum">
              <a:rPr lang="pt-BR" sz="1200" b="1">
                <a:solidFill>
                  <a:srgbClr val="BFBFBF"/>
                </a:solidFill>
              </a:rPr>
              <a:pPr algn="r"/>
              <a:t>123</a:t>
            </a:fld>
            <a:endParaRPr lang="pt-BR" sz="1200" b="1">
              <a:solidFill>
                <a:srgbClr val="BFBFBF"/>
              </a:solidFill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27227BD-2089-4B5B-869C-8B466B1052CE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123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66243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000" b="1" smtClean="0">
                <a:solidFill>
                  <a:srgbClr val="254061"/>
                </a:solidFill>
                <a:latin typeface="Arial" charset="0"/>
              </a:rPr>
              <a:t>Instalação e Configuração</a:t>
            </a:r>
          </a:p>
        </p:txBody>
      </p:sp>
      <p:sp>
        <p:nvSpPr>
          <p:cNvPr id="266244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200" b="1" smtClean="0">
                <a:latin typeface="Arial" charset="0"/>
              </a:rPr>
              <a:t>Integração TOTVS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66248" name="Título 4"/>
          <p:cNvSpPr>
            <a:spLocks/>
          </p:cNvSpPr>
          <p:nvPr/>
        </p:nvSpPr>
        <p:spPr bwMode="auto">
          <a:xfrm>
            <a:off x="323850" y="981075"/>
            <a:ext cx="864235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2900" b="1">
                <a:solidFill>
                  <a:srgbClr val="A50021"/>
                </a:solidFill>
              </a:rPr>
              <a:t>RM Conector – Fila Integração</a:t>
            </a:r>
          </a:p>
        </p:txBody>
      </p:sp>
      <p:pic>
        <p:nvPicPr>
          <p:cNvPr id="266249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1484313"/>
            <a:ext cx="8424863" cy="509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89" name="Espaço Reservado para Número de Slide 1"/>
          <p:cNvSpPr txBox="1">
            <a:spLocks noGrp="1"/>
          </p:cNvSpPr>
          <p:nvPr/>
        </p:nvSpPr>
        <p:spPr bwMode="auto">
          <a:xfrm>
            <a:off x="8501063" y="142875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23536301-1618-4BC5-A9E8-492AC7BAEBFF}" type="slidenum">
              <a:rPr lang="pt-BR" sz="1200" b="1">
                <a:solidFill>
                  <a:srgbClr val="BFBFBF"/>
                </a:solidFill>
              </a:rPr>
              <a:pPr algn="r"/>
              <a:t>124</a:t>
            </a:fld>
            <a:endParaRPr lang="pt-BR" sz="1200" b="1">
              <a:solidFill>
                <a:srgbClr val="BFBFBF"/>
              </a:solidFill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DB81158-FF68-4A15-9703-16DC906D6628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124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68291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000" b="1" smtClean="0">
                <a:solidFill>
                  <a:srgbClr val="254061"/>
                </a:solidFill>
                <a:latin typeface="Arial" charset="0"/>
              </a:rPr>
              <a:t>Instalação e Configuração</a:t>
            </a:r>
          </a:p>
        </p:txBody>
      </p:sp>
      <p:sp>
        <p:nvSpPr>
          <p:cNvPr id="268292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200" b="1" smtClean="0">
                <a:latin typeface="Arial" charset="0"/>
              </a:rPr>
              <a:t>Integração TOTVS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68296" name="Título 4"/>
          <p:cNvSpPr>
            <a:spLocks/>
          </p:cNvSpPr>
          <p:nvPr/>
        </p:nvSpPr>
        <p:spPr bwMode="auto">
          <a:xfrm>
            <a:off x="323850" y="981075"/>
            <a:ext cx="864235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2900" b="1">
                <a:solidFill>
                  <a:srgbClr val="A50021"/>
                </a:solidFill>
              </a:rPr>
              <a:t>RM Conector – Fila Integração</a:t>
            </a:r>
          </a:p>
        </p:txBody>
      </p:sp>
      <p:pic>
        <p:nvPicPr>
          <p:cNvPr id="268297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03350" y="1412875"/>
            <a:ext cx="6469063" cy="51577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7" name="Espaço Reservado para Número de Slide 1"/>
          <p:cNvSpPr txBox="1">
            <a:spLocks noGrp="1"/>
          </p:cNvSpPr>
          <p:nvPr/>
        </p:nvSpPr>
        <p:spPr bwMode="auto">
          <a:xfrm>
            <a:off x="8501063" y="142875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CF49499F-5945-46D5-811A-5115ECDEEFDB}" type="slidenum">
              <a:rPr lang="pt-BR" sz="1200" b="1">
                <a:solidFill>
                  <a:srgbClr val="BFBFBF"/>
                </a:solidFill>
              </a:rPr>
              <a:pPr algn="r"/>
              <a:t>125</a:t>
            </a:fld>
            <a:endParaRPr lang="pt-BR" sz="1200" b="1">
              <a:solidFill>
                <a:srgbClr val="BFBFBF"/>
              </a:solidFill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7279055C-8FA4-4C53-ACFF-C7E44B670441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125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70339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000" b="1" smtClean="0">
                <a:solidFill>
                  <a:srgbClr val="254061"/>
                </a:solidFill>
                <a:latin typeface="Arial" charset="0"/>
              </a:rPr>
              <a:t>Instalação e Configuração</a:t>
            </a:r>
          </a:p>
        </p:txBody>
      </p:sp>
      <p:sp>
        <p:nvSpPr>
          <p:cNvPr id="270340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200" b="1" smtClean="0">
                <a:latin typeface="Arial" charset="0"/>
              </a:rPr>
              <a:t>Integração TOTVS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70344" name="Título 4"/>
          <p:cNvSpPr>
            <a:spLocks/>
          </p:cNvSpPr>
          <p:nvPr/>
        </p:nvSpPr>
        <p:spPr bwMode="auto">
          <a:xfrm>
            <a:off x="323850" y="981075"/>
            <a:ext cx="864235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2900" b="1">
                <a:solidFill>
                  <a:srgbClr val="A50021"/>
                </a:solidFill>
              </a:rPr>
              <a:t>RM Conector – Fila Integração</a:t>
            </a:r>
          </a:p>
        </p:txBody>
      </p:sp>
      <p:pic>
        <p:nvPicPr>
          <p:cNvPr id="270345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03350" y="1412875"/>
            <a:ext cx="6469063" cy="5157788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5" name="Espaço Reservado para Número de Slide 1"/>
          <p:cNvSpPr txBox="1">
            <a:spLocks noGrp="1"/>
          </p:cNvSpPr>
          <p:nvPr/>
        </p:nvSpPr>
        <p:spPr bwMode="auto">
          <a:xfrm>
            <a:off x="8501063" y="142875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1BF5D7CE-108F-4976-B5A9-5B69963A91DF}" type="slidenum">
              <a:rPr lang="pt-BR" sz="1200" b="1">
                <a:solidFill>
                  <a:srgbClr val="BFBFBF"/>
                </a:solidFill>
              </a:rPr>
              <a:pPr algn="r"/>
              <a:t>126</a:t>
            </a:fld>
            <a:endParaRPr lang="pt-BR" sz="1200" b="1">
              <a:solidFill>
                <a:srgbClr val="BFBFBF"/>
              </a:solidFill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3883B93F-819E-4A2F-B122-139E4C77430D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126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72387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000" b="1" smtClean="0">
                <a:solidFill>
                  <a:srgbClr val="254061"/>
                </a:solidFill>
                <a:latin typeface="Arial" charset="0"/>
              </a:rPr>
              <a:t>Instalação e Configuração</a:t>
            </a:r>
          </a:p>
        </p:txBody>
      </p:sp>
      <p:sp>
        <p:nvSpPr>
          <p:cNvPr id="272388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200" b="1" smtClean="0">
                <a:latin typeface="Arial" charset="0"/>
              </a:rPr>
              <a:t>Integração TOTVS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72392" name="Título 4"/>
          <p:cNvSpPr>
            <a:spLocks/>
          </p:cNvSpPr>
          <p:nvPr/>
        </p:nvSpPr>
        <p:spPr bwMode="auto">
          <a:xfrm>
            <a:off x="323850" y="981075"/>
            <a:ext cx="8642350" cy="41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2900" b="1">
                <a:solidFill>
                  <a:srgbClr val="A50021"/>
                </a:solidFill>
              </a:rPr>
              <a:t>RM Conector – Fila Integração</a:t>
            </a:r>
          </a:p>
        </p:txBody>
      </p:sp>
      <p:pic>
        <p:nvPicPr>
          <p:cNvPr id="272393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92275" y="1484313"/>
            <a:ext cx="5903913" cy="49895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3" name="Espaço Reservado para Número de Slide 1"/>
          <p:cNvSpPr txBox="1">
            <a:spLocks noGrp="1"/>
          </p:cNvSpPr>
          <p:nvPr/>
        </p:nvSpPr>
        <p:spPr bwMode="auto">
          <a:xfrm>
            <a:off x="8501063" y="142875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C05430ED-888F-45F9-A6B6-FCF4DBED0EB0}" type="slidenum">
              <a:rPr lang="pt-BR" sz="1200" b="1">
                <a:solidFill>
                  <a:srgbClr val="BFBFBF"/>
                </a:solidFill>
              </a:rPr>
              <a:pPr algn="r"/>
              <a:t>127</a:t>
            </a:fld>
            <a:endParaRPr lang="pt-BR" sz="1200" b="1">
              <a:solidFill>
                <a:srgbClr val="BFBFBF"/>
              </a:solidFill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307C6D8-401A-446C-84BD-F8D838AED771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127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74435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000" b="1" smtClean="0">
                <a:solidFill>
                  <a:srgbClr val="254061"/>
                </a:solidFill>
                <a:latin typeface="Arial" charset="0"/>
              </a:rPr>
              <a:t>Projetos de Integração</a:t>
            </a:r>
          </a:p>
        </p:txBody>
      </p:sp>
      <p:sp>
        <p:nvSpPr>
          <p:cNvPr id="274436" name="Título 4"/>
          <p:cNvSpPr>
            <a:spLocks noGrp="1"/>
          </p:cNvSpPr>
          <p:nvPr>
            <p:ph type="title" idx="4294967295"/>
          </p:nvPr>
        </p:nvSpPr>
        <p:spPr>
          <a:xfrm>
            <a:off x="323850" y="2492375"/>
            <a:ext cx="8642350" cy="417513"/>
          </a:xfrm>
        </p:spPr>
        <p:txBody>
          <a:bodyPr/>
          <a:lstStyle/>
          <a:p>
            <a:pPr eaLnBrk="1" hangingPunct="1"/>
            <a:r>
              <a:rPr lang="pt-BR" sz="2900" smtClean="0">
                <a:latin typeface="Arial" charset="0"/>
              </a:rPr>
              <a:t>Vamos ver isso na pratica!</a:t>
            </a:r>
          </a:p>
        </p:txBody>
      </p:sp>
      <p:sp>
        <p:nvSpPr>
          <p:cNvPr id="274437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200" b="1" smtClean="0">
                <a:latin typeface="Arial" charset="0"/>
              </a:rPr>
              <a:t>Integração TOTVS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1" name="Espaço Reservado para Número de Slide 1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8B7A1FF-2B49-453C-BD3C-73C1BE0FDCD3}" type="slidenum">
              <a:rPr lang="pt-BR" smtClean="0">
                <a:latin typeface="Arial" charset="0"/>
              </a:rPr>
              <a:pPr/>
              <a:t>128</a:t>
            </a:fld>
            <a:endParaRPr lang="pt-BR" smtClean="0">
              <a:latin typeface="Arial" charset="0"/>
            </a:endParaRPr>
          </a:p>
        </p:txBody>
      </p:sp>
      <p:pic>
        <p:nvPicPr>
          <p:cNvPr id="276482" name="Picture 2" descr="Slid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tângulo de cantos arredondados 20"/>
          <p:cNvSpPr/>
          <p:nvPr/>
        </p:nvSpPr>
        <p:spPr>
          <a:xfrm>
            <a:off x="7000875" y="500063"/>
            <a:ext cx="1928813" cy="21431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22" name="Retângulo de cantos arredondados 21"/>
          <p:cNvSpPr/>
          <p:nvPr/>
        </p:nvSpPr>
        <p:spPr>
          <a:xfrm>
            <a:off x="1857375" y="214313"/>
            <a:ext cx="5000625" cy="500062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2" name="Espaço Reservado para Número de Slide 1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0B82A0FA-50A2-49CC-9CF9-636BFBE61899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128</a:t>
            </a:fld>
            <a:endParaRPr lang="pt-BR" sz="1200" b="1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76486" name="CaixaDeTexto 12"/>
          <p:cNvSpPr txBox="1">
            <a:spLocks noChangeArrowheads="1"/>
          </p:cNvSpPr>
          <p:nvPr/>
        </p:nvSpPr>
        <p:spPr bwMode="auto">
          <a:xfrm>
            <a:off x="4000500" y="1500188"/>
            <a:ext cx="4857750" cy="133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pt-BR" sz="1900" b="1">
              <a:solidFill>
                <a:srgbClr val="254061"/>
              </a:solidFill>
              <a:latin typeface="Calibri" pitchFamily="34" charset="0"/>
            </a:endParaRPr>
          </a:p>
          <a:p>
            <a:pPr algn="ctr"/>
            <a:r>
              <a:rPr lang="pt-BR" sz="2000" b="1">
                <a:solidFill>
                  <a:srgbClr val="254061"/>
                </a:solidFill>
                <a:latin typeface="Calibri" pitchFamily="34" charset="0"/>
              </a:rPr>
              <a:t>Renato Marra </a:t>
            </a:r>
          </a:p>
          <a:p>
            <a:pPr algn="ctr"/>
            <a:endParaRPr lang="pt-BR" sz="2000" b="1">
              <a:solidFill>
                <a:srgbClr val="254061"/>
              </a:solidFill>
              <a:latin typeface="Calibri" pitchFamily="34" charset="0"/>
            </a:endParaRPr>
          </a:p>
          <a:p>
            <a:pPr algn="ctr"/>
            <a:r>
              <a:rPr lang="pt-BR" sz="2200">
                <a:solidFill>
                  <a:srgbClr val="254061"/>
                </a:solidFill>
                <a:latin typeface="Calibri" pitchFamily="34" charset="0"/>
                <a:hlinkClick r:id="rId4"/>
              </a:rPr>
              <a:t>renato.morais@totvs.com.br</a:t>
            </a:r>
            <a:endParaRPr lang="pt-BR" sz="2200">
              <a:solidFill>
                <a:srgbClr val="254061"/>
              </a:solidFill>
              <a:latin typeface="Calibri" pitchFamily="34" charset="0"/>
            </a:endParaRPr>
          </a:p>
        </p:txBody>
      </p:sp>
      <p:sp>
        <p:nvSpPr>
          <p:cNvPr id="276487" name="CaixaDeTexto 16"/>
          <p:cNvSpPr txBox="1">
            <a:spLocks noChangeArrowheads="1"/>
          </p:cNvSpPr>
          <p:nvPr/>
        </p:nvSpPr>
        <p:spPr bwMode="auto">
          <a:xfrm rot="-1800000">
            <a:off x="573088" y="3297238"/>
            <a:ext cx="3000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600" b="1">
                <a:solidFill>
                  <a:schemeClr val="bg1"/>
                </a:solidFill>
              </a:rPr>
              <a:t>IMAGEM</a:t>
            </a:r>
          </a:p>
        </p:txBody>
      </p:sp>
      <p:sp>
        <p:nvSpPr>
          <p:cNvPr id="276488" name="CaixaDeTexto 29"/>
          <p:cNvSpPr txBox="1">
            <a:spLocks noChangeArrowheads="1"/>
          </p:cNvSpPr>
          <p:nvPr/>
        </p:nvSpPr>
        <p:spPr bwMode="auto">
          <a:xfrm>
            <a:off x="7081838" y="466725"/>
            <a:ext cx="178593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1200" b="1"/>
              <a:t>TOTVS</a:t>
            </a:r>
          </a:p>
        </p:txBody>
      </p:sp>
      <p:sp>
        <p:nvSpPr>
          <p:cNvPr id="276489" name="Espaço Reservado para Texto 3"/>
          <p:cNvSpPr txBox="1">
            <a:spLocks/>
          </p:cNvSpPr>
          <p:nvPr/>
        </p:nvSpPr>
        <p:spPr bwMode="auto">
          <a:xfrm>
            <a:off x="1928813" y="214313"/>
            <a:ext cx="4857750" cy="52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pt-BR" sz="2400" b="1">
                <a:solidFill>
                  <a:srgbClr val="254061"/>
                </a:solidFill>
              </a:rPr>
              <a:t>Dúvidas?</a:t>
            </a:r>
          </a:p>
        </p:txBody>
      </p:sp>
      <p:sp>
        <p:nvSpPr>
          <p:cNvPr id="11" name="Retângulo 10">
            <a:hlinkClick r:id="rId5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4" name="Retângulo 13">
            <a:hlinkClick r:id="rId6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6" name="Retângulo 15">
            <a:hlinkClick r:id="rId7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276493" name="Picture 17" descr="http://www.caiofabio.com/Arquivo/Image/duvidas1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063" y="2000250"/>
            <a:ext cx="32385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Espaço Reservado para Texto 2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Monitor TOTVS ESB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70CC06-94B5-4F8E-AB1C-81508944437F}" type="slidenum">
              <a:rPr lang="pt-BR"/>
              <a:pPr>
                <a:defRPr/>
              </a:pPr>
              <a:t>13</a:t>
            </a:fld>
            <a:endParaRPr lang="pt-BR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919163"/>
            <a:ext cx="8072437" cy="571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Características TOTVS ESB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76A0C40-A816-4240-B855-0CF84E2515AD}" type="slidenum">
              <a:rPr lang="pt-BR" smtClean="0"/>
              <a:pPr>
                <a:defRPr/>
              </a:pPr>
              <a:t>14</a:t>
            </a:fld>
            <a:endParaRPr lang="pt-BR"/>
          </a:p>
        </p:txBody>
      </p:sp>
      <p:sp>
        <p:nvSpPr>
          <p:cNvPr id="18" name="Espaço Reservado para Texto 3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r>
              <a:rPr lang="pt-BR" dirty="0" smtClean="0"/>
              <a:t>Funções do TOTVS ESB</a:t>
            </a:r>
            <a:endParaRPr lang="pt-BR" dirty="0"/>
          </a:p>
        </p:txBody>
      </p:sp>
      <p:pic>
        <p:nvPicPr>
          <p:cNvPr id="43012" name="Picture 4" descr="C:\Jose\Downloads\art\crystal\Alta Qualidade\connect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071563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CaixaDeTexto 5"/>
          <p:cNvSpPr txBox="1">
            <a:spLocks noChangeArrowheads="1"/>
          </p:cNvSpPr>
          <p:nvPr/>
        </p:nvSpPr>
        <p:spPr bwMode="auto">
          <a:xfrm>
            <a:off x="1428750" y="1143000"/>
            <a:ext cx="59293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pt-BR" sz="2800">
                <a:solidFill>
                  <a:srgbClr val="C00000"/>
                </a:solidFill>
                <a:latin typeface="Calibri" pitchFamily="34" charset="0"/>
              </a:rPr>
              <a:t>Multi-protocolos</a:t>
            </a:r>
          </a:p>
          <a:p>
            <a:r>
              <a:rPr lang="pt-BR" sz="2000">
                <a:latin typeface="Calibri" pitchFamily="34" charset="0"/>
              </a:rPr>
              <a:t>Pronto para trabalhar em diversos protocolos</a:t>
            </a:r>
          </a:p>
        </p:txBody>
      </p:sp>
      <p:grpSp>
        <p:nvGrpSpPr>
          <p:cNvPr id="43014" name="Grupo 9"/>
          <p:cNvGrpSpPr>
            <a:grpSpLocks/>
          </p:cNvGrpSpPr>
          <p:nvPr/>
        </p:nvGrpSpPr>
        <p:grpSpPr bwMode="auto">
          <a:xfrm>
            <a:off x="7500938" y="2143125"/>
            <a:ext cx="1219200" cy="1219200"/>
            <a:chOff x="3962400" y="2819400"/>
            <a:chExt cx="1219200" cy="1219200"/>
          </a:xfrm>
        </p:grpSpPr>
        <p:pic>
          <p:nvPicPr>
            <p:cNvPr id="43020" name="Picture 5" descr="C:\Jose\Downloads\art\crystal\Nomes Repetidos\document.pn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962400" y="2819400"/>
              <a:ext cx="1219200" cy="1219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3021" name="CaixaDeTexto 7"/>
            <p:cNvSpPr txBox="1">
              <a:spLocks noChangeArrowheads="1"/>
            </p:cNvSpPr>
            <p:nvPr/>
          </p:nvSpPr>
          <p:spPr bwMode="auto">
            <a:xfrm>
              <a:off x="4114800" y="3571876"/>
              <a:ext cx="914400" cy="4286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/>
            <a:lstStyle/>
            <a:p>
              <a:r>
                <a:rPr lang="pt-BR">
                  <a:latin typeface="Calibri" pitchFamily="34" charset="0"/>
                </a:rPr>
                <a:t>&lt;XML&gt;</a:t>
              </a:r>
            </a:p>
          </p:txBody>
        </p:sp>
      </p:grpSp>
      <p:sp>
        <p:nvSpPr>
          <p:cNvPr id="43015" name="CaixaDeTexto 10"/>
          <p:cNvSpPr txBox="1">
            <a:spLocks noChangeArrowheads="1"/>
          </p:cNvSpPr>
          <p:nvPr/>
        </p:nvSpPr>
        <p:spPr bwMode="auto">
          <a:xfrm>
            <a:off x="1643063" y="2181225"/>
            <a:ext cx="59293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pt-BR" sz="2800">
                <a:solidFill>
                  <a:srgbClr val="C00000"/>
                </a:solidFill>
                <a:latin typeface="Calibri" pitchFamily="34" charset="0"/>
              </a:rPr>
              <a:t>Manipulação de Mensagens</a:t>
            </a:r>
          </a:p>
          <a:p>
            <a:pPr algn="r"/>
            <a:r>
              <a:rPr lang="pt-BR" sz="2000">
                <a:latin typeface="Calibri" pitchFamily="34" charset="0"/>
              </a:rPr>
              <a:t>Todas as comunicações são com documentos XML</a:t>
            </a:r>
          </a:p>
          <a:p>
            <a:pPr algn="r"/>
            <a:r>
              <a:rPr lang="pt-BR" sz="2000">
                <a:latin typeface="Calibri" pitchFamily="34" charset="0"/>
              </a:rPr>
              <a:t>Agilidade em mudanças</a:t>
            </a:r>
          </a:p>
        </p:txBody>
      </p:sp>
      <p:pic>
        <p:nvPicPr>
          <p:cNvPr id="43016" name="Picture 7" descr="C:\Jose\Downloads\art\crystal\Nomes Repetidos\time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342900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7" name="CaixaDeTexto 12"/>
          <p:cNvSpPr txBox="1">
            <a:spLocks noChangeArrowheads="1"/>
          </p:cNvSpPr>
          <p:nvPr/>
        </p:nvSpPr>
        <p:spPr bwMode="auto">
          <a:xfrm>
            <a:off x="1428750" y="3429000"/>
            <a:ext cx="59293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pt-BR" sz="2800">
                <a:solidFill>
                  <a:srgbClr val="C00000"/>
                </a:solidFill>
                <a:latin typeface="Calibri" pitchFamily="34" charset="0"/>
              </a:rPr>
              <a:t>Desenvolvimento Acelerado</a:t>
            </a:r>
          </a:p>
          <a:p>
            <a:r>
              <a:rPr lang="pt-BR" sz="2000">
                <a:latin typeface="Calibri" pitchFamily="34" charset="0"/>
              </a:rPr>
              <a:t>Criação e manutenção de integrações são rápidas</a:t>
            </a:r>
          </a:p>
          <a:p>
            <a:r>
              <a:rPr lang="pt-BR" sz="2000">
                <a:latin typeface="Calibri" pitchFamily="34" charset="0"/>
              </a:rPr>
              <a:t>Tarefas comuns deixam de ser escritas em código fonte</a:t>
            </a:r>
          </a:p>
        </p:txBody>
      </p:sp>
      <p:pic>
        <p:nvPicPr>
          <p:cNvPr id="43018" name="Picture 8" descr="C:\Jose\Downloads\art\crystal\Nome2\find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00938" y="485775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9" name="CaixaDeTexto 14"/>
          <p:cNvSpPr txBox="1">
            <a:spLocks noChangeArrowheads="1"/>
          </p:cNvSpPr>
          <p:nvPr/>
        </p:nvSpPr>
        <p:spPr bwMode="auto">
          <a:xfrm>
            <a:off x="1643063" y="4857750"/>
            <a:ext cx="59293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r>
              <a:rPr lang="pt-BR" sz="2800">
                <a:solidFill>
                  <a:srgbClr val="C00000"/>
                </a:solidFill>
                <a:latin typeface="Calibri" pitchFamily="34" charset="0"/>
              </a:rPr>
              <a:t>Acompanhamento</a:t>
            </a:r>
          </a:p>
          <a:p>
            <a:pPr algn="r"/>
            <a:r>
              <a:rPr lang="pt-BR" sz="2000">
                <a:latin typeface="Calibri" pitchFamily="34" charset="0"/>
              </a:rPr>
              <a:t>Facilidades em acompanhar a movimentação de mensagens criando alertas de problemas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Plataforma</a:t>
            </a:r>
          </a:p>
        </p:txBody>
      </p:sp>
      <p:sp>
        <p:nvSpPr>
          <p:cNvPr id="45058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TOTVS ESB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26964BAD-622D-41A0-9E84-4944E4AACE22}" type="slidenum">
              <a:rPr lang="pt-BR" smtClean="0"/>
              <a:pPr>
                <a:defRPr/>
              </a:pPr>
              <a:t>15</a:t>
            </a:fld>
            <a:endParaRPr lang="pt-BR"/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 bwMode="auto">
          <a:xfrm>
            <a:off x="457200" y="1498600"/>
            <a:ext cx="8229600" cy="507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kern="0" dirty="0">
                <a:solidFill>
                  <a:srgbClr val="850000"/>
                </a:solidFill>
                <a:latin typeface="+mj-lt"/>
              </a:rPr>
              <a:t>Bancos de Dados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kern="0" dirty="0">
              <a:solidFill>
                <a:sysClr val="windowText" lastClr="000000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kern="0" dirty="0">
              <a:solidFill>
                <a:sysClr val="windowText" lastClr="000000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kern="0" dirty="0">
              <a:solidFill>
                <a:srgbClr val="850000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dirty="0">
              <a:solidFill>
                <a:srgbClr val="850000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pt-BR" kern="0" dirty="0">
              <a:solidFill>
                <a:srgbClr val="850000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kern="0" dirty="0">
                <a:solidFill>
                  <a:srgbClr val="850000"/>
                </a:solidFill>
                <a:latin typeface="+mj-lt"/>
              </a:rPr>
              <a:t>Linguagem de Programação</a:t>
            </a:r>
          </a:p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kern="0" dirty="0">
                <a:solidFill>
                  <a:sysClr val="windowText" lastClr="000000"/>
                </a:solidFill>
                <a:latin typeface="+mj-lt"/>
              </a:rPr>
              <a:t>Java 1.6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kern="0" dirty="0" err="1">
                <a:solidFill>
                  <a:srgbClr val="850000"/>
                </a:solidFill>
                <a:latin typeface="+mj-lt"/>
              </a:rPr>
              <a:t>ServiceMix</a:t>
            </a:r>
            <a:r>
              <a:rPr lang="pt-BR" kern="0" dirty="0">
                <a:solidFill>
                  <a:srgbClr val="850000"/>
                </a:solidFill>
                <a:latin typeface="+mj-lt"/>
              </a:rPr>
              <a:t> 3.1.1</a:t>
            </a:r>
          </a:p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kern="0" dirty="0">
                <a:solidFill>
                  <a:sysClr val="windowText" lastClr="000000"/>
                </a:solidFill>
                <a:latin typeface="+mj-lt"/>
              </a:rPr>
              <a:t>Implementação da especificação JBI (Java Business </a:t>
            </a:r>
            <a:r>
              <a:rPr lang="pt-BR" kern="0" dirty="0" err="1">
                <a:solidFill>
                  <a:sysClr val="windowText" lastClr="000000"/>
                </a:solidFill>
                <a:latin typeface="+mj-lt"/>
              </a:rPr>
              <a:t>Integration</a:t>
            </a:r>
            <a:r>
              <a:rPr lang="pt-BR" kern="0" dirty="0">
                <a:solidFill>
                  <a:sysClr val="windowText" lastClr="000000"/>
                </a:solidFill>
                <a:latin typeface="+mj-lt"/>
              </a:rPr>
              <a:t>) </a:t>
            </a:r>
          </a:p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kern="0" dirty="0">
                <a:solidFill>
                  <a:sysClr val="windowText" lastClr="000000"/>
                </a:solidFill>
                <a:latin typeface="+mj-lt"/>
              </a:rPr>
              <a:t>Usado como infra-estrutura para integração no serviço TOTVS ESB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kern="0" dirty="0" err="1">
                <a:solidFill>
                  <a:srgbClr val="850000"/>
                </a:solidFill>
                <a:latin typeface="+mj-lt"/>
              </a:rPr>
              <a:t>Tomcat</a:t>
            </a:r>
            <a:endParaRPr lang="pt-BR" kern="0" dirty="0">
              <a:solidFill>
                <a:srgbClr val="850000"/>
              </a:solidFill>
              <a:latin typeface="+mj-lt"/>
            </a:endParaRPr>
          </a:p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kern="0" dirty="0">
                <a:solidFill>
                  <a:sysClr val="windowText" lastClr="000000"/>
                </a:solidFill>
                <a:latin typeface="+mj-lt"/>
              </a:rPr>
              <a:t>Utilizado para suportar o Monitor em </a:t>
            </a:r>
            <a:r>
              <a:rPr lang="pt-BR" kern="0" dirty="0" err="1">
                <a:solidFill>
                  <a:sysClr val="windowText" lastClr="000000"/>
                </a:solidFill>
                <a:latin typeface="+mj-lt"/>
              </a:rPr>
              <a:t>Flex</a:t>
            </a:r>
            <a:endParaRPr lang="pt-BR" kern="0" dirty="0">
              <a:solidFill>
                <a:sysClr val="windowText" lastClr="000000"/>
              </a:solidFill>
              <a:latin typeface="+mj-lt"/>
            </a:endParaRPr>
          </a:p>
        </p:txBody>
      </p:sp>
      <p:pic>
        <p:nvPicPr>
          <p:cNvPr id="45061" name="Picture 2" descr="Apache Derby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7688" y="1874838"/>
            <a:ext cx="20955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2" name="CaixaDeTexto 8"/>
          <p:cNvSpPr txBox="1">
            <a:spLocks noChangeArrowheads="1"/>
          </p:cNvSpPr>
          <p:nvPr/>
        </p:nvSpPr>
        <p:spPr bwMode="auto">
          <a:xfrm>
            <a:off x="571500" y="2517775"/>
            <a:ext cx="2000250" cy="338138"/>
          </a:xfrm>
          <a:prstGeom prst="rect">
            <a:avLst/>
          </a:prstGeom>
          <a:solidFill>
            <a:srgbClr val="00B0F0"/>
          </a:solidFill>
          <a:ln w="25400" algn="ctr">
            <a:solidFill>
              <a:srgbClr val="0080B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pt-BR" sz="1600">
                <a:solidFill>
                  <a:srgbClr val="FFFFFF"/>
                </a:solidFill>
                <a:latin typeface="Trebuchet MS" pitchFamily="34" charset="0"/>
              </a:rPr>
              <a:t>Instalador Padrão</a:t>
            </a:r>
          </a:p>
        </p:txBody>
      </p:sp>
      <p:pic>
        <p:nvPicPr>
          <p:cNvPr id="45063" name="Picture 4" descr="http://www.advancedreliablesoftware.com/images/ms_sql_logo.gif"/>
          <p:cNvPicPr>
            <a:picLocks noChangeAspect="1" noChangeArrowheads="1"/>
          </p:cNvPicPr>
          <p:nvPr/>
        </p:nvPicPr>
        <p:blipFill>
          <a:blip r:embed="rId5"/>
          <a:srcRect t="21898" b="23357"/>
          <a:stretch>
            <a:fillRect/>
          </a:stretch>
        </p:blipFill>
        <p:spPr bwMode="auto">
          <a:xfrm>
            <a:off x="5857875" y="2017713"/>
            <a:ext cx="1928813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4" name="CaixaDeTexto 10"/>
          <p:cNvSpPr txBox="1">
            <a:spLocks noChangeArrowheads="1"/>
          </p:cNvSpPr>
          <p:nvPr/>
        </p:nvSpPr>
        <p:spPr bwMode="auto">
          <a:xfrm>
            <a:off x="5865813" y="2536825"/>
            <a:ext cx="2706687" cy="338138"/>
          </a:xfrm>
          <a:prstGeom prst="rect">
            <a:avLst/>
          </a:prstGeom>
          <a:solidFill>
            <a:srgbClr val="00B0F0"/>
          </a:solidFill>
          <a:ln w="25400" algn="ctr">
            <a:solidFill>
              <a:srgbClr val="0080B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pt-BR" sz="1600">
                <a:solidFill>
                  <a:srgbClr val="FFFFFF"/>
                </a:solidFill>
                <a:latin typeface="Trebuchet MS" pitchFamily="34" charset="0"/>
              </a:rPr>
              <a:t>Bancos já homologados</a:t>
            </a:r>
          </a:p>
        </p:txBody>
      </p:sp>
      <p:sp>
        <p:nvSpPr>
          <p:cNvPr id="45065" name="CaixaDeTexto 11"/>
          <p:cNvSpPr txBox="1">
            <a:spLocks noChangeArrowheads="1"/>
          </p:cNvSpPr>
          <p:nvPr/>
        </p:nvSpPr>
        <p:spPr bwMode="auto">
          <a:xfrm>
            <a:off x="2667000" y="1970088"/>
            <a:ext cx="3214688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pt-BR" sz="1600">
                <a:solidFill>
                  <a:srgbClr val="000000"/>
                </a:solidFill>
                <a:latin typeface="Trebuchet MS" pitchFamily="34" charset="0"/>
                <a:ea typeface="ＭＳ Ｐゴシック"/>
                <a:cs typeface="ＭＳ Ｐゴシック"/>
              </a:rPr>
              <a:t>Fornecido pela apache sendo um banco relacional escrito em Java com código aberto, </a:t>
            </a:r>
            <a:r>
              <a:rPr lang="pt-BR" sz="1600">
                <a:solidFill>
                  <a:srgbClr val="FF1D1D"/>
                </a:solidFill>
                <a:latin typeface="Trebuchet MS" pitchFamily="34" charset="0"/>
                <a:ea typeface="ＭＳ Ｐゴシック"/>
                <a:cs typeface="ＭＳ Ｐゴシック"/>
              </a:rPr>
              <a:t>não deve ser utilizado em produção</a:t>
            </a:r>
          </a:p>
        </p:txBody>
      </p:sp>
      <p:pic>
        <p:nvPicPr>
          <p:cNvPr id="45066" name="Picture 6" descr="http://java.sun.com/j2ee/images/oracle_logo.gif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0000" b="30000"/>
          <a:stretch>
            <a:fillRect/>
          </a:stretch>
        </p:blipFill>
        <p:spPr bwMode="auto">
          <a:xfrm>
            <a:off x="7215188" y="1874838"/>
            <a:ext cx="14287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7" name="Picture 12" descr="http://blog.ndreams.org/blog/images/Posts/mysql_logo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50" y="1374775"/>
            <a:ext cx="1214438" cy="703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Espaço Reservado para Texto 1"/>
          <p:cNvSpPr>
            <a:spLocks noGrp="1"/>
          </p:cNvSpPr>
          <p:nvPr>
            <p:ph type="body" sz="quarter" idx="13"/>
          </p:nvPr>
        </p:nvSpPr>
        <p:spPr>
          <a:xfrm>
            <a:off x="457200" y="1500188"/>
            <a:ext cx="4114800" cy="4500562"/>
          </a:xfrm>
        </p:spPr>
        <p:txBody>
          <a:bodyPr/>
          <a:lstStyle/>
          <a:p>
            <a:pPr eaLnBrk="1" hangingPunct="1"/>
            <a:r>
              <a:rPr lang="pt-BR" b="1" smtClean="0">
                <a:solidFill>
                  <a:srgbClr val="C00000"/>
                </a:solidFill>
              </a:rPr>
              <a:t>Sistemas Operacionais</a:t>
            </a:r>
          </a:p>
          <a:p>
            <a:pPr lvl="1" eaLnBrk="1" hangingPunct="1"/>
            <a:r>
              <a:rPr lang="pt-BR" smtClean="0"/>
              <a:t>Windows</a:t>
            </a:r>
          </a:p>
          <a:p>
            <a:pPr lvl="2" eaLnBrk="1" hangingPunct="1"/>
            <a:r>
              <a:rPr lang="pt-BR" smtClean="0"/>
              <a:t>XP</a:t>
            </a:r>
          </a:p>
          <a:p>
            <a:pPr lvl="2" eaLnBrk="1" hangingPunct="1"/>
            <a:r>
              <a:rPr lang="pt-BR" smtClean="0"/>
              <a:t>Vista</a:t>
            </a:r>
          </a:p>
          <a:p>
            <a:pPr lvl="2" eaLnBrk="1" hangingPunct="1"/>
            <a:r>
              <a:rPr lang="pt-BR" smtClean="0"/>
              <a:t>Server 2003</a:t>
            </a:r>
          </a:p>
          <a:p>
            <a:pPr lvl="2" eaLnBrk="1" hangingPunct="1"/>
            <a:r>
              <a:rPr lang="pt-BR" smtClean="0"/>
              <a:t>Server 2008</a:t>
            </a:r>
          </a:p>
          <a:p>
            <a:pPr lvl="1" eaLnBrk="1" hangingPunct="1"/>
            <a:r>
              <a:rPr lang="pt-BR" smtClean="0"/>
              <a:t>Linux </a:t>
            </a:r>
            <a:r>
              <a:rPr lang="pt-BR" smtClean="0">
                <a:sym typeface="Wingdings" pitchFamily="2" charset="2"/>
              </a:rPr>
              <a:t> Ubuntu</a:t>
            </a:r>
          </a:p>
          <a:p>
            <a:pPr eaLnBrk="1" hangingPunct="1"/>
            <a:r>
              <a:rPr lang="pt-BR" b="1" smtClean="0">
                <a:solidFill>
                  <a:srgbClr val="C00000"/>
                </a:solidFill>
                <a:sym typeface="Wingdings" pitchFamily="2" charset="2"/>
              </a:rPr>
              <a:t>Java SDK</a:t>
            </a:r>
          </a:p>
          <a:p>
            <a:pPr lvl="1" eaLnBrk="1" hangingPunct="1"/>
            <a:r>
              <a:rPr lang="pt-BR" smtClean="0">
                <a:sym typeface="Wingdings" pitchFamily="2" charset="2"/>
              </a:rPr>
              <a:t>1.6</a:t>
            </a:r>
          </a:p>
          <a:p>
            <a:pPr eaLnBrk="1" hangingPunct="1"/>
            <a:r>
              <a:rPr lang="pt-BR" b="1" smtClean="0">
                <a:solidFill>
                  <a:srgbClr val="C00000"/>
                </a:solidFill>
                <a:sym typeface="Wingdings" pitchFamily="2" charset="2"/>
              </a:rPr>
              <a:t>Monitor  Navegador</a:t>
            </a:r>
          </a:p>
          <a:p>
            <a:pPr lvl="1" eaLnBrk="1" hangingPunct="1"/>
            <a:r>
              <a:rPr lang="pt-BR" smtClean="0">
                <a:sym typeface="Wingdings" pitchFamily="2" charset="2"/>
              </a:rPr>
              <a:t>Flash Player 10</a:t>
            </a:r>
            <a:endParaRPr lang="pt-BR" smtClean="0"/>
          </a:p>
        </p:txBody>
      </p:sp>
      <p:sp>
        <p:nvSpPr>
          <p:cNvPr id="47106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Pré-requisitos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r>
              <a:rPr lang="pt-BR" dirty="0" smtClean="0"/>
              <a:t>Necessidades de avaliar</a:t>
            </a:r>
            <a:endParaRPr lang="pt-BR" dirty="0"/>
          </a:p>
        </p:txBody>
      </p:sp>
      <p:sp>
        <p:nvSpPr>
          <p:cNvPr id="47108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TOTVS ESB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7642CAE8-FFCE-411C-BE13-005AE6D21363}" type="slidenum">
              <a:rPr lang="pt-BR" smtClean="0"/>
              <a:pPr>
                <a:defRPr/>
              </a:pPr>
              <a:t>16</a:t>
            </a:fld>
            <a:endParaRPr lang="pt-BR"/>
          </a:p>
        </p:txBody>
      </p:sp>
      <p:sp>
        <p:nvSpPr>
          <p:cNvPr id="7" name="Espaço Reservado para Texto 1"/>
          <p:cNvSpPr txBox="1">
            <a:spLocks/>
          </p:cNvSpPr>
          <p:nvPr/>
        </p:nvSpPr>
        <p:spPr bwMode="auto">
          <a:xfrm>
            <a:off x="4572000" y="1500188"/>
            <a:ext cx="411480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pt-BR" sz="2400" b="1" dirty="0">
                <a:solidFill>
                  <a:srgbClr val="C00000"/>
                </a:solidFill>
                <a:latin typeface="+mj-lt"/>
              </a:rPr>
              <a:t>CPU Típica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  <a:defRPr/>
            </a:pPr>
            <a:r>
              <a:rPr lang="pt-BR" sz="2200" dirty="0" err="1">
                <a:latin typeface="+mj-lt"/>
              </a:rPr>
              <a:t>Procesassor</a:t>
            </a:r>
            <a:r>
              <a:rPr lang="pt-BR" sz="2200" dirty="0">
                <a:latin typeface="+mj-lt"/>
              </a:rPr>
              <a:t> Dual Core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  <a:defRPr/>
            </a:pPr>
            <a:r>
              <a:rPr lang="pt-BR" sz="2200" dirty="0">
                <a:latin typeface="+mj-lt"/>
              </a:rPr>
              <a:t>&gt; 1 GB de RAM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Char char="–"/>
              <a:defRPr/>
            </a:pPr>
            <a:r>
              <a:rPr lang="pt-BR" sz="2200" dirty="0">
                <a:latin typeface="+mj-lt"/>
                <a:sym typeface="Wingdings" pitchFamily="2" charset="2"/>
              </a:rPr>
              <a:t>500 MB de disco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pt-BR" sz="2400" b="1" dirty="0">
                <a:solidFill>
                  <a:srgbClr val="C00000"/>
                </a:solidFill>
                <a:latin typeface="+mj-lt"/>
                <a:sym typeface="Wingdings" pitchFamily="2" charset="2"/>
              </a:rPr>
              <a:t>Banco de Dados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pt-BR" sz="2200" dirty="0" err="1">
                <a:latin typeface="+mj-lt"/>
                <a:sym typeface="Wingdings" pitchFamily="2" charset="2"/>
              </a:rPr>
              <a:t>MySQL</a:t>
            </a:r>
            <a:r>
              <a:rPr lang="pt-BR" sz="2200" dirty="0">
                <a:latin typeface="+mj-lt"/>
                <a:sym typeface="Wingdings" pitchFamily="2" charset="2"/>
              </a:rPr>
              <a:t> 4 e 5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pt-BR" sz="2200" dirty="0">
                <a:latin typeface="+mj-lt"/>
              </a:rPr>
              <a:t>Oracle 10G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pt-BR" sz="2200" dirty="0">
                <a:latin typeface="+mj-lt"/>
              </a:rPr>
              <a:t>SQL Server 2000, 2005, 2008</a:t>
            </a: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pt-BR" sz="2400" b="1" dirty="0">
                <a:solidFill>
                  <a:srgbClr val="C00000"/>
                </a:solidFill>
                <a:sym typeface="Wingdings" pitchFamily="2" charset="2"/>
              </a:rPr>
              <a:t>Licença TOTVS ESB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pt-BR" sz="2200" dirty="0">
                <a:latin typeface="+mj-lt"/>
              </a:rPr>
              <a:t>Arquivo por integração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Espaço Reservado para Texto 1"/>
          <p:cNvSpPr>
            <a:spLocks noGrp="1"/>
          </p:cNvSpPr>
          <p:nvPr>
            <p:ph type="body" sz="quarter" idx="13"/>
          </p:nvPr>
        </p:nvSpPr>
        <p:spPr>
          <a:xfrm>
            <a:off x="457200" y="1500188"/>
            <a:ext cx="8239125" cy="4500562"/>
          </a:xfrm>
        </p:spPr>
        <p:txBody>
          <a:bodyPr/>
          <a:lstStyle/>
          <a:p>
            <a:pPr eaLnBrk="1" hangingPunct="1"/>
            <a:r>
              <a:rPr lang="pt-BR" smtClean="0"/>
              <a:t>Fail Over</a:t>
            </a:r>
          </a:p>
          <a:p>
            <a:pPr eaLnBrk="1" hangingPunct="1"/>
            <a:r>
              <a:rPr lang="pt-BR" smtClean="0"/>
              <a:t>Capacidade</a:t>
            </a:r>
          </a:p>
          <a:p>
            <a:pPr lvl="1" eaLnBrk="1" hangingPunct="1"/>
            <a:r>
              <a:rPr lang="pt-BR" smtClean="0"/>
              <a:t>50 mil mensagens por dia</a:t>
            </a:r>
          </a:p>
          <a:p>
            <a:pPr lvl="1" eaLnBrk="1" hangingPunct="1"/>
            <a:r>
              <a:rPr lang="pt-BR" smtClean="0"/>
              <a:t>Mais mensagens sobre consulta</a:t>
            </a:r>
          </a:p>
          <a:p>
            <a:pPr eaLnBrk="1" hangingPunct="1"/>
            <a:r>
              <a:rPr lang="pt-BR" smtClean="0"/>
              <a:t>Clustering</a:t>
            </a:r>
          </a:p>
          <a:p>
            <a:pPr lvl="1" eaLnBrk="1" hangingPunct="1"/>
            <a:r>
              <a:rPr lang="pt-BR" smtClean="0"/>
              <a:t>Verificar disponibilidade</a:t>
            </a:r>
          </a:p>
        </p:txBody>
      </p:sp>
      <p:sp>
        <p:nvSpPr>
          <p:cNvPr id="49154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Escalabilidade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endParaRPr lang="pt-BR"/>
          </a:p>
        </p:txBody>
      </p:sp>
      <p:sp>
        <p:nvSpPr>
          <p:cNvPr id="49156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TOTVS ESB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3BFE288-3556-45C8-9294-127A65B22078}" type="slidenum">
              <a:rPr lang="pt-BR" smtClean="0"/>
              <a:pPr>
                <a:defRPr/>
              </a:pPr>
              <a:t>17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Espaço Reservado para Número de Slide 1"/>
          <p:cNvSpPr txBox="1">
            <a:spLocks noGrp="1"/>
          </p:cNvSpPr>
          <p:nvPr/>
        </p:nvSpPr>
        <p:spPr bwMode="auto">
          <a:xfrm>
            <a:off x="8710613" y="6615113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B65BB42F-2625-4A9D-B2DB-735F7064F7BA}" type="slidenum">
              <a:rPr lang="pt-BR" sz="800" b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pPr algn="r">
                <a:defRPr/>
              </a:pPr>
              <a:t>18</a:t>
            </a:fld>
            <a:endParaRPr lang="pt-BR" sz="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51202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2124075" y="242888"/>
            <a:ext cx="5832475" cy="503237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600" smtClean="0">
                <a:solidFill>
                  <a:srgbClr val="254061"/>
                </a:solidFill>
              </a:rPr>
              <a:t>Workshop Implantação TOTVS ESB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414448"/>
            <a:ext cx="2875380" cy="2300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1204" name="CaixaDeTexto 7"/>
          <p:cNvSpPr txBox="1">
            <a:spLocks noChangeArrowheads="1"/>
          </p:cNvSpPr>
          <p:nvPr/>
        </p:nvSpPr>
        <p:spPr bwMode="auto">
          <a:xfrm>
            <a:off x="714375" y="4540250"/>
            <a:ext cx="4429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266700"/>
            <a:r>
              <a:rPr lang="pt-BR" sz="1600" b="1">
                <a:solidFill>
                  <a:schemeClr val="bg1"/>
                </a:solidFill>
                <a:latin typeface="Calibri" pitchFamily="34" charset="0"/>
              </a:rPr>
              <a:t>I)	TOT</a:t>
            </a:r>
          </a:p>
        </p:txBody>
      </p:sp>
      <p:sp>
        <p:nvSpPr>
          <p:cNvPr id="51205" name="CaixaDeTexto 8"/>
          <p:cNvSpPr txBox="1">
            <a:spLocks noChangeArrowheads="1"/>
          </p:cNvSpPr>
          <p:nvPr/>
        </p:nvSpPr>
        <p:spPr bwMode="auto">
          <a:xfrm>
            <a:off x="1000125" y="4973638"/>
            <a:ext cx="34290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</p:txBody>
      </p:sp>
      <p:sp>
        <p:nvSpPr>
          <p:cNvPr id="51206" name="CaixaDeTexto 9"/>
          <p:cNvSpPr txBox="1">
            <a:spLocks noChangeArrowheads="1"/>
          </p:cNvSpPr>
          <p:nvPr/>
        </p:nvSpPr>
        <p:spPr bwMode="auto">
          <a:xfrm>
            <a:off x="4643438" y="4973638"/>
            <a:ext cx="34290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</p:txBody>
      </p:sp>
      <p:pic>
        <p:nvPicPr>
          <p:cNvPr id="51207" name="Picture 2" descr="C:\Projetos TOTVS\PPT\sombrinha-vertica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50" y="4143375"/>
            <a:ext cx="74295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aixaDeTexto 6"/>
          <p:cNvSpPr txBox="1">
            <a:spLocks noChangeArrowheads="1"/>
          </p:cNvSpPr>
          <p:nvPr/>
        </p:nvSpPr>
        <p:spPr bwMode="auto">
          <a:xfrm>
            <a:off x="4000500" y="2043113"/>
            <a:ext cx="4572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TOTVS ESB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latin typeface="+mn-lt"/>
              </a:rPr>
              <a:t>Conceitos Base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Instalação, Configuração e Administração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Atualização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Webservices</a:t>
            </a:r>
            <a:endParaRPr lang="pt-BR" sz="140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Erros Comuns</a:t>
            </a:r>
            <a:endParaRPr lang="pt-BR" sz="1200" dirty="0">
              <a:latin typeface="Myriad Pro" pitchFamily="34" charset="0"/>
            </a:endParaRPr>
          </a:p>
        </p:txBody>
      </p:sp>
      <p:sp>
        <p:nvSpPr>
          <p:cNvPr id="18" name="CaixaDeTexto 12"/>
          <p:cNvSpPr txBox="1">
            <a:spLocks noChangeArrowheads="1"/>
          </p:cNvSpPr>
          <p:nvPr/>
        </p:nvSpPr>
        <p:spPr bwMode="auto">
          <a:xfrm>
            <a:off x="4391025" y="1454150"/>
            <a:ext cx="328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2000" b="1" dirty="0">
                <a:solidFill>
                  <a:schemeClr val="tx2"/>
                </a:solidFill>
                <a:latin typeface="+mj-lt"/>
              </a:rPr>
              <a:t>ÍNDICE</a:t>
            </a:r>
          </a:p>
        </p:txBody>
      </p:sp>
      <p:pic>
        <p:nvPicPr>
          <p:cNvPr id="51210" name="Picture 2" descr="3330516135_3792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5263" y="1500188"/>
            <a:ext cx="3524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m 12" descr="940458_5468673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71472" y="1357298"/>
            <a:ext cx="3143272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Espaço Reservado para Texto 2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Realizando Integrações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45CC259-68D7-4A70-AF72-E18CB283815C}" type="slidenum">
              <a:rPr lang="pt-BR"/>
              <a:pPr>
                <a:defRPr/>
              </a:pPr>
              <a:t>19</a:t>
            </a:fld>
            <a:endParaRPr lang="pt-BR" dirty="0"/>
          </a:p>
        </p:txBody>
      </p:sp>
      <p:sp>
        <p:nvSpPr>
          <p:cNvPr id="22" name="Espaço Reservado para Texto 3"/>
          <p:cNvSpPr txBox="1">
            <a:spLocks/>
          </p:cNvSpPr>
          <p:nvPr/>
        </p:nvSpPr>
        <p:spPr>
          <a:xfrm>
            <a:off x="471488" y="6191250"/>
            <a:ext cx="8239125" cy="2857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pt-BR" sz="1200" b="1" kern="0">
                <a:solidFill>
                  <a:srgbClr val="4F81BD">
                    <a:lumMod val="50000"/>
                  </a:srgbClr>
                </a:solidFill>
                <a:latin typeface="Arial"/>
              </a:rPr>
              <a:t>Mudando o desenvolvimento de integrações</a:t>
            </a:r>
            <a:endParaRPr lang="pt-BR" sz="1200" b="1" kern="0" dirty="0">
              <a:solidFill>
                <a:srgbClr val="4F81B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23" name="Retângulo de cantos arredondados 22"/>
          <p:cNvSpPr/>
          <p:nvPr/>
        </p:nvSpPr>
        <p:spPr bwMode="auto">
          <a:xfrm>
            <a:off x="1697038" y="1000125"/>
            <a:ext cx="5749925" cy="2571750"/>
          </a:xfrm>
          <a:prstGeom prst="roundRect">
            <a:avLst>
              <a:gd name="adj" fmla="val 11289"/>
            </a:avLst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pt-BR" b="1" kern="0" dirty="0">
                <a:solidFill>
                  <a:sysClr val="window" lastClr="FFFFFF"/>
                </a:solidFill>
                <a:latin typeface="Trebuchet MS" pitchFamily="34" charset="0"/>
              </a:rPr>
              <a:t>Sistema</a:t>
            </a:r>
          </a:p>
        </p:txBody>
      </p:sp>
      <p:sp>
        <p:nvSpPr>
          <p:cNvPr id="24" name="Retângulo de cantos arredondados 23"/>
          <p:cNvSpPr/>
          <p:nvPr/>
        </p:nvSpPr>
        <p:spPr bwMode="auto">
          <a:xfrm>
            <a:off x="1982788" y="1500188"/>
            <a:ext cx="5249862" cy="431800"/>
          </a:xfrm>
          <a:prstGeom prst="round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pt-BR" sz="1400" kern="0" dirty="0">
                <a:solidFill>
                  <a:sysClr val="windowText" lastClr="000000"/>
                </a:solidFill>
                <a:latin typeface="Trebuchet MS" pitchFamily="34" charset="0"/>
              </a:rPr>
              <a:t>Camada de apresentação</a:t>
            </a:r>
          </a:p>
        </p:txBody>
      </p:sp>
      <p:sp>
        <p:nvSpPr>
          <p:cNvPr id="25" name="Retângulo de cantos arredondados 24"/>
          <p:cNvSpPr/>
          <p:nvPr/>
        </p:nvSpPr>
        <p:spPr bwMode="auto">
          <a:xfrm>
            <a:off x="1982788" y="2000250"/>
            <a:ext cx="5249862" cy="431800"/>
          </a:xfrm>
          <a:prstGeom prst="round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pt-BR" sz="1400" kern="0" dirty="0">
                <a:solidFill>
                  <a:sysClr val="windowText" lastClr="000000"/>
                </a:solidFill>
                <a:latin typeface="Trebuchet MS" pitchFamily="34" charset="0"/>
              </a:rPr>
              <a:t>Camada de lógica de negócios</a:t>
            </a:r>
          </a:p>
        </p:txBody>
      </p:sp>
      <p:sp>
        <p:nvSpPr>
          <p:cNvPr id="26" name="Retângulo de cantos arredondados 25"/>
          <p:cNvSpPr/>
          <p:nvPr/>
        </p:nvSpPr>
        <p:spPr bwMode="auto">
          <a:xfrm>
            <a:off x="1982788" y="2500313"/>
            <a:ext cx="2071687" cy="431800"/>
          </a:xfrm>
          <a:prstGeom prst="round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pt-BR" sz="1400" kern="0" dirty="0">
                <a:solidFill>
                  <a:sysClr val="windowText" lastClr="000000"/>
                </a:solidFill>
                <a:latin typeface="Trebuchet MS" pitchFamily="34" charset="0"/>
              </a:rPr>
              <a:t>Camada de dados</a:t>
            </a:r>
          </a:p>
        </p:txBody>
      </p:sp>
      <p:sp>
        <p:nvSpPr>
          <p:cNvPr id="27" name="Cilindro 26"/>
          <p:cNvSpPr/>
          <p:nvPr/>
        </p:nvSpPr>
        <p:spPr bwMode="auto">
          <a:xfrm>
            <a:off x="571500" y="4929188"/>
            <a:ext cx="1500188" cy="1285875"/>
          </a:xfrm>
          <a:prstGeom prst="can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kern="0" dirty="0">
                <a:solidFill>
                  <a:sysClr val="windowText" lastClr="000000"/>
                </a:solidFill>
                <a:latin typeface="Trebuchet MS" pitchFamily="34" charset="0"/>
              </a:rPr>
              <a:t>Banco</a:t>
            </a:r>
          </a:p>
        </p:txBody>
      </p:sp>
      <p:sp>
        <p:nvSpPr>
          <p:cNvPr id="28" name="Retângulo de cantos arredondados 27"/>
          <p:cNvSpPr/>
          <p:nvPr/>
        </p:nvSpPr>
        <p:spPr bwMode="auto">
          <a:xfrm>
            <a:off x="4089400" y="2500313"/>
            <a:ext cx="3143250" cy="928687"/>
          </a:xfrm>
          <a:prstGeom prst="round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pt-BR" sz="1400" kern="0" dirty="0">
                <a:solidFill>
                  <a:sysClr val="windowText" lastClr="000000"/>
                </a:solidFill>
                <a:latin typeface="Trebuchet MS" pitchFamily="34" charset="0"/>
              </a:rPr>
              <a:t>Camada de integração</a:t>
            </a:r>
          </a:p>
        </p:txBody>
      </p:sp>
      <p:sp>
        <p:nvSpPr>
          <p:cNvPr id="29" name="Retângulo 28"/>
          <p:cNvSpPr/>
          <p:nvPr/>
        </p:nvSpPr>
        <p:spPr bwMode="auto">
          <a:xfrm>
            <a:off x="4303713" y="2857500"/>
            <a:ext cx="785812" cy="500063"/>
          </a:xfrm>
          <a:prstGeom prst="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sz="1400" kern="0" dirty="0">
                <a:solidFill>
                  <a:sysClr val="window" lastClr="FFFFFF"/>
                </a:solidFill>
                <a:latin typeface="Trebuchet MS" pitchFamily="34" charset="0"/>
              </a:rPr>
              <a:t>Legado</a:t>
            </a:r>
          </a:p>
        </p:txBody>
      </p:sp>
      <p:sp>
        <p:nvSpPr>
          <p:cNvPr id="30" name="Retângulo 29"/>
          <p:cNvSpPr/>
          <p:nvPr/>
        </p:nvSpPr>
        <p:spPr bwMode="auto">
          <a:xfrm>
            <a:off x="5295900" y="2857500"/>
            <a:ext cx="785813" cy="500063"/>
          </a:xfrm>
          <a:prstGeom prst="rect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sz="1400" kern="0" dirty="0">
                <a:solidFill>
                  <a:sysClr val="window" lastClr="FFFFFF"/>
                </a:solidFill>
                <a:latin typeface="Trebuchet MS" pitchFamily="34" charset="0"/>
              </a:rPr>
              <a:t>Portal</a:t>
            </a:r>
          </a:p>
        </p:txBody>
      </p:sp>
      <p:sp>
        <p:nvSpPr>
          <p:cNvPr id="31" name="Retângulo 30"/>
          <p:cNvSpPr/>
          <p:nvPr/>
        </p:nvSpPr>
        <p:spPr bwMode="auto">
          <a:xfrm>
            <a:off x="6286500" y="2857500"/>
            <a:ext cx="785813" cy="500063"/>
          </a:xfrm>
          <a:prstGeom prst="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sz="1400" kern="0" dirty="0">
                <a:solidFill>
                  <a:sysClr val="window" lastClr="FFFFFF"/>
                </a:solidFill>
                <a:latin typeface="Trebuchet MS" pitchFamily="34" charset="0"/>
              </a:rPr>
              <a:t>CRM</a:t>
            </a:r>
          </a:p>
        </p:txBody>
      </p:sp>
      <p:sp>
        <p:nvSpPr>
          <p:cNvPr id="32" name="Forma livre 31"/>
          <p:cNvSpPr/>
          <p:nvPr/>
        </p:nvSpPr>
        <p:spPr bwMode="auto">
          <a:xfrm>
            <a:off x="1290638" y="2928938"/>
            <a:ext cx="1712912" cy="2000250"/>
          </a:xfrm>
          <a:custGeom>
            <a:avLst/>
            <a:gdLst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295835 w 1869141"/>
              <a:gd name="connsiteY2" fmla="*/ 1169894 h 1896035"/>
              <a:gd name="connsiteX3" fmla="*/ 201706 w 1869141"/>
              <a:gd name="connsiteY3" fmla="*/ 1896035 h 1896035"/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468945 w 1869141"/>
              <a:gd name="connsiteY2" fmla="*/ 1125358 h 1896035"/>
              <a:gd name="connsiteX3" fmla="*/ 201706 w 1869141"/>
              <a:gd name="connsiteY3" fmla="*/ 1896035 h 1896035"/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468945 w 1869141"/>
              <a:gd name="connsiteY2" fmla="*/ 1125358 h 1896035"/>
              <a:gd name="connsiteX3" fmla="*/ 201706 w 1869141"/>
              <a:gd name="connsiteY3" fmla="*/ 1896035 h 1896035"/>
              <a:gd name="connsiteX0" fmla="*/ 1680858 w 1680858"/>
              <a:gd name="connsiteY0" fmla="*/ 0 h 1896035"/>
              <a:gd name="connsiteX1" fmla="*/ 1263999 w 1680858"/>
              <a:gd name="connsiteY1" fmla="*/ 1169894 h 1896035"/>
              <a:gd name="connsiteX2" fmla="*/ 280662 w 1680858"/>
              <a:gd name="connsiteY2" fmla="*/ 1125358 h 1896035"/>
              <a:gd name="connsiteX3" fmla="*/ 13423 w 1680858"/>
              <a:gd name="connsiteY3" fmla="*/ 1896035 h 1896035"/>
              <a:gd name="connsiteX0" fmla="*/ 1682540 w 1682540"/>
              <a:gd name="connsiteY0" fmla="*/ 0 h 1896035"/>
              <a:gd name="connsiteX1" fmla="*/ 1265681 w 1682540"/>
              <a:gd name="connsiteY1" fmla="*/ 1169894 h 1896035"/>
              <a:gd name="connsiteX2" fmla="*/ 282344 w 1682540"/>
              <a:gd name="connsiteY2" fmla="*/ 1125358 h 1896035"/>
              <a:gd name="connsiteX3" fmla="*/ 15105 w 1682540"/>
              <a:gd name="connsiteY3" fmla="*/ 1896035 h 1896035"/>
              <a:gd name="connsiteX0" fmla="*/ 1682540 w 1682540"/>
              <a:gd name="connsiteY0" fmla="*/ 0 h 1896035"/>
              <a:gd name="connsiteX1" fmla="*/ 1440493 w 1682540"/>
              <a:gd name="connsiteY1" fmla="*/ 941294 h 1896035"/>
              <a:gd name="connsiteX2" fmla="*/ 282344 w 1682540"/>
              <a:gd name="connsiteY2" fmla="*/ 1125358 h 1896035"/>
              <a:gd name="connsiteX3" fmla="*/ 15105 w 1682540"/>
              <a:gd name="connsiteY3" fmla="*/ 1896035 h 1896035"/>
              <a:gd name="connsiteX0" fmla="*/ 1680858 w 1680858"/>
              <a:gd name="connsiteY0" fmla="*/ 0 h 1896035"/>
              <a:gd name="connsiteX1" fmla="*/ 1438811 w 1680858"/>
              <a:gd name="connsiteY1" fmla="*/ 941294 h 1896035"/>
              <a:gd name="connsiteX2" fmla="*/ 352099 w 1680858"/>
              <a:gd name="connsiteY2" fmla="*/ 1125358 h 1896035"/>
              <a:gd name="connsiteX3" fmla="*/ 13423 w 1680858"/>
              <a:gd name="connsiteY3" fmla="*/ 1896035 h 1896035"/>
              <a:gd name="connsiteX0" fmla="*/ 1680858 w 1680858"/>
              <a:gd name="connsiteY0" fmla="*/ 0 h 1896035"/>
              <a:gd name="connsiteX1" fmla="*/ 1438811 w 1680858"/>
              <a:gd name="connsiteY1" fmla="*/ 941294 h 1896035"/>
              <a:gd name="connsiteX2" fmla="*/ 352099 w 1680858"/>
              <a:gd name="connsiteY2" fmla="*/ 1125358 h 1896035"/>
              <a:gd name="connsiteX3" fmla="*/ 13423 w 1680858"/>
              <a:gd name="connsiteY3" fmla="*/ 1896035 h 1896035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709422 w 1713261"/>
              <a:gd name="connsiteY0" fmla="*/ 0 h 1830410"/>
              <a:gd name="connsiteX1" fmla="*/ 1438811 w 1713261"/>
              <a:gd name="connsiteY1" fmla="*/ 875669 h 1830410"/>
              <a:gd name="connsiteX2" fmla="*/ 352099 w 1713261"/>
              <a:gd name="connsiteY2" fmla="*/ 1059733 h 1830410"/>
              <a:gd name="connsiteX3" fmla="*/ 13423 w 1713261"/>
              <a:gd name="connsiteY3" fmla="*/ 1830410 h 1830410"/>
              <a:gd name="connsiteX0" fmla="*/ 1709422 w 1713261"/>
              <a:gd name="connsiteY0" fmla="*/ 0 h 1917571"/>
              <a:gd name="connsiteX1" fmla="*/ 1438811 w 1713261"/>
              <a:gd name="connsiteY1" fmla="*/ 962830 h 1917571"/>
              <a:gd name="connsiteX2" fmla="*/ 352099 w 1713261"/>
              <a:gd name="connsiteY2" fmla="*/ 1146894 h 1917571"/>
              <a:gd name="connsiteX3" fmla="*/ 13423 w 1713261"/>
              <a:gd name="connsiteY3" fmla="*/ 1917571 h 1917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3261" h="1917571">
                <a:moveTo>
                  <a:pt x="1709422" y="0"/>
                </a:moveTo>
                <a:cubicBezTo>
                  <a:pt x="1713261" y="452373"/>
                  <a:pt x="1665032" y="771681"/>
                  <a:pt x="1438811" y="962830"/>
                </a:cubicBezTo>
                <a:cubicBezTo>
                  <a:pt x="1212591" y="1153979"/>
                  <a:pt x="774019" y="944342"/>
                  <a:pt x="352099" y="1146894"/>
                </a:cubicBezTo>
                <a:cubicBezTo>
                  <a:pt x="69755" y="1412455"/>
                  <a:pt x="0" y="1592868"/>
                  <a:pt x="13423" y="1917571"/>
                </a:cubicBezTo>
              </a:path>
            </a:pathLst>
          </a:custGeom>
          <a:noFill/>
          <a:ln w="762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defRPr/>
            </a:pPr>
            <a:endParaRPr lang="pt-BR" sz="2400" b="1" kern="0">
              <a:solidFill>
                <a:sysClr val="window" lastClr="FFFFFF"/>
              </a:solidFill>
              <a:latin typeface="Trebuchet MS" pitchFamily="34" charset="0"/>
            </a:endParaRPr>
          </a:p>
        </p:txBody>
      </p:sp>
      <p:sp>
        <p:nvSpPr>
          <p:cNvPr id="33" name="Retângulo de cantos arredondados 32"/>
          <p:cNvSpPr/>
          <p:nvPr/>
        </p:nvSpPr>
        <p:spPr bwMode="auto">
          <a:xfrm>
            <a:off x="2643188" y="4429125"/>
            <a:ext cx="1428750" cy="1643063"/>
          </a:xfrm>
          <a:prstGeom prst="round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kern="0" dirty="0">
                <a:solidFill>
                  <a:sysClr val="window" lastClr="FFFFFF"/>
                </a:solidFill>
                <a:latin typeface="Trebuchet MS" pitchFamily="34" charset="0"/>
              </a:rPr>
              <a:t>Sistema Legado</a:t>
            </a:r>
          </a:p>
        </p:txBody>
      </p:sp>
      <p:sp>
        <p:nvSpPr>
          <p:cNvPr id="34" name="Retângulo de cantos arredondados 33"/>
          <p:cNvSpPr/>
          <p:nvPr/>
        </p:nvSpPr>
        <p:spPr bwMode="auto">
          <a:xfrm>
            <a:off x="4500563" y="4429125"/>
            <a:ext cx="1428750" cy="1643063"/>
          </a:xfrm>
          <a:prstGeom prst="roundRect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kern="0" dirty="0">
                <a:solidFill>
                  <a:sysClr val="window" lastClr="FFFFFF"/>
                </a:solidFill>
                <a:latin typeface="Trebuchet MS" pitchFamily="34" charset="0"/>
              </a:rPr>
              <a:t>Portal de Força de Vendas</a:t>
            </a:r>
          </a:p>
        </p:txBody>
      </p:sp>
      <p:sp>
        <p:nvSpPr>
          <p:cNvPr id="35" name="Retângulo de cantos arredondados 34"/>
          <p:cNvSpPr/>
          <p:nvPr/>
        </p:nvSpPr>
        <p:spPr bwMode="auto">
          <a:xfrm>
            <a:off x="6357938" y="4429125"/>
            <a:ext cx="1428750" cy="1643063"/>
          </a:xfrm>
          <a:prstGeom prst="round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kern="0" dirty="0">
                <a:solidFill>
                  <a:sysClr val="window" lastClr="FFFFFF"/>
                </a:solidFill>
                <a:latin typeface="Trebuchet MS" pitchFamily="34" charset="0"/>
              </a:rPr>
              <a:t>Sistema</a:t>
            </a:r>
            <a:endParaRPr lang="pt-BR" sz="1600" kern="0" dirty="0">
              <a:solidFill>
                <a:sysClr val="window" lastClr="FFFFFF"/>
              </a:solidFill>
              <a:latin typeface="Trebuchet MS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1600" kern="0" dirty="0" err="1">
                <a:solidFill>
                  <a:sysClr val="window" lastClr="FFFFFF"/>
                </a:solidFill>
                <a:latin typeface="Trebuchet MS" pitchFamily="34" charset="0"/>
              </a:rPr>
              <a:t>Customer</a:t>
            </a:r>
            <a:r>
              <a:rPr lang="pt-BR" sz="1600" kern="0" dirty="0">
                <a:solidFill>
                  <a:sysClr val="window" lastClr="FFFFFF"/>
                </a:solidFill>
                <a:latin typeface="Trebuchet MS" pitchFamily="34" charset="0"/>
              </a:rPr>
              <a:t> </a:t>
            </a:r>
            <a:r>
              <a:rPr lang="pt-BR" sz="1600" kern="0" dirty="0" err="1">
                <a:solidFill>
                  <a:sysClr val="window" lastClr="FFFFFF"/>
                </a:solidFill>
                <a:latin typeface="Trebuchet MS" pitchFamily="34" charset="0"/>
              </a:rPr>
              <a:t>Relationship</a:t>
            </a:r>
            <a:r>
              <a:rPr lang="pt-BR" sz="1600" kern="0" dirty="0">
                <a:solidFill>
                  <a:sysClr val="window" lastClr="FFFFFF"/>
                </a:solidFill>
                <a:latin typeface="Trebuchet MS" pitchFamily="34" charset="0"/>
              </a:rPr>
              <a:t> Management</a:t>
            </a:r>
          </a:p>
        </p:txBody>
      </p:sp>
      <p:sp>
        <p:nvSpPr>
          <p:cNvPr id="36" name="Forma livre 35"/>
          <p:cNvSpPr/>
          <p:nvPr/>
        </p:nvSpPr>
        <p:spPr bwMode="auto">
          <a:xfrm>
            <a:off x="3357563" y="3357563"/>
            <a:ext cx="1357312" cy="1071562"/>
          </a:xfrm>
          <a:custGeom>
            <a:avLst/>
            <a:gdLst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295835 w 1869141"/>
              <a:gd name="connsiteY2" fmla="*/ 1169894 h 1896035"/>
              <a:gd name="connsiteX3" fmla="*/ 201706 w 1869141"/>
              <a:gd name="connsiteY3" fmla="*/ 1896035 h 1896035"/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468945 w 1869141"/>
              <a:gd name="connsiteY2" fmla="*/ 1125358 h 1896035"/>
              <a:gd name="connsiteX3" fmla="*/ 201706 w 1869141"/>
              <a:gd name="connsiteY3" fmla="*/ 1896035 h 1896035"/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468945 w 1869141"/>
              <a:gd name="connsiteY2" fmla="*/ 1125358 h 1896035"/>
              <a:gd name="connsiteX3" fmla="*/ 201706 w 1869141"/>
              <a:gd name="connsiteY3" fmla="*/ 1896035 h 1896035"/>
              <a:gd name="connsiteX0" fmla="*/ 1680858 w 1680858"/>
              <a:gd name="connsiteY0" fmla="*/ 0 h 1896035"/>
              <a:gd name="connsiteX1" fmla="*/ 1263999 w 1680858"/>
              <a:gd name="connsiteY1" fmla="*/ 1169894 h 1896035"/>
              <a:gd name="connsiteX2" fmla="*/ 280662 w 1680858"/>
              <a:gd name="connsiteY2" fmla="*/ 1125358 h 1896035"/>
              <a:gd name="connsiteX3" fmla="*/ 13423 w 1680858"/>
              <a:gd name="connsiteY3" fmla="*/ 1896035 h 1896035"/>
              <a:gd name="connsiteX0" fmla="*/ 1682540 w 1682540"/>
              <a:gd name="connsiteY0" fmla="*/ 0 h 1896035"/>
              <a:gd name="connsiteX1" fmla="*/ 1265681 w 1682540"/>
              <a:gd name="connsiteY1" fmla="*/ 1169894 h 1896035"/>
              <a:gd name="connsiteX2" fmla="*/ 282344 w 1682540"/>
              <a:gd name="connsiteY2" fmla="*/ 1125358 h 1896035"/>
              <a:gd name="connsiteX3" fmla="*/ 15105 w 1682540"/>
              <a:gd name="connsiteY3" fmla="*/ 1896035 h 1896035"/>
              <a:gd name="connsiteX0" fmla="*/ 1682540 w 1682540"/>
              <a:gd name="connsiteY0" fmla="*/ 0 h 1896035"/>
              <a:gd name="connsiteX1" fmla="*/ 1440493 w 1682540"/>
              <a:gd name="connsiteY1" fmla="*/ 941294 h 1896035"/>
              <a:gd name="connsiteX2" fmla="*/ 282344 w 1682540"/>
              <a:gd name="connsiteY2" fmla="*/ 1125358 h 1896035"/>
              <a:gd name="connsiteX3" fmla="*/ 15105 w 1682540"/>
              <a:gd name="connsiteY3" fmla="*/ 1896035 h 1896035"/>
              <a:gd name="connsiteX0" fmla="*/ 1680858 w 1680858"/>
              <a:gd name="connsiteY0" fmla="*/ 0 h 1896035"/>
              <a:gd name="connsiteX1" fmla="*/ 1438811 w 1680858"/>
              <a:gd name="connsiteY1" fmla="*/ 941294 h 1896035"/>
              <a:gd name="connsiteX2" fmla="*/ 352099 w 1680858"/>
              <a:gd name="connsiteY2" fmla="*/ 1125358 h 1896035"/>
              <a:gd name="connsiteX3" fmla="*/ 13423 w 1680858"/>
              <a:gd name="connsiteY3" fmla="*/ 1896035 h 1896035"/>
              <a:gd name="connsiteX0" fmla="*/ 1680858 w 1680858"/>
              <a:gd name="connsiteY0" fmla="*/ 0 h 1896035"/>
              <a:gd name="connsiteX1" fmla="*/ 1438811 w 1680858"/>
              <a:gd name="connsiteY1" fmla="*/ 941294 h 1896035"/>
              <a:gd name="connsiteX2" fmla="*/ 352099 w 1680858"/>
              <a:gd name="connsiteY2" fmla="*/ 1125358 h 1896035"/>
              <a:gd name="connsiteX3" fmla="*/ 13423 w 1680858"/>
              <a:gd name="connsiteY3" fmla="*/ 1896035 h 1896035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709422 w 1713261"/>
              <a:gd name="connsiteY0" fmla="*/ 0 h 1830410"/>
              <a:gd name="connsiteX1" fmla="*/ 1438811 w 1713261"/>
              <a:gd name="connsiteY1" fmla="*/ 875669 h 1830410"/>
              <a:gd name="connsiteX2" fmla="*/ 352099 w 1713261"/>
              <a:gd name="connsiteY2" fmla="*/ 1059733 h 1830410"/>
              <a:gd name="connsiteX3" fmla="*/ 13423 w 1713261"/>
              <a:gd name="connsiteY3" fmla="*/ 1830410 h 1830410"/>
              <a:gd name="connsiteX0" fmla="*/ 1709422 w 1713261"/>
              <a:gd name="connsiteY0" fmla="*/ 0 h 1917571"/>
              <a:gd name="connsiteX1" fmla="*/ 1438811 w 1713261"/>
              <a:gd name="connsiteY1" fmla="*/ 962830 h 1917571"/>
              <a:gd name="connsiteX2" fmla="*/ 352099 w 1713261"/>
              <a:gd name="connsiteY2" fmla="*/ 1146894 h 1917571"/>
              <a:gd name="connsiteX3" fmla="*/ 13423 w 1713261"/>
              <a:gd name="connsiteY3" fmla="*/ 1917571 h 1917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3261" h="1917571">
                <a:moveTo>
                  <a:pt x="1709422" y="0"/>
                </a:moveTo>
                <a:cubicBezTo>
                  <a:pt x="1713261" y="452373"/>
                  <a:pt x="1665032" y="771681"/>
                  <a:pt x="1438811" y="962830"/>
                </a:cubicBezTo>
                <a:cubicBezTo>
                  <a:pt x="1212591" y="1153979"/>
                  <a:pt x="774019" y="944342"/>
                  <a:pt x="352099" y="1146894"/>
                </a:cubicBezTo>
                <a:cubicBezTo>
                  <a:pt x="69755" y="1412455"/>
                  <a:pt x="0" y="1592868"/>
                  <a:pt x="13423" y="1917571"/>
                </a:cubicBezTo>
              </a:path>
            </a:pathLst>
          </a:custGeom>
          <a:noFill/>
          <a:ln w="762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defRPr/>
            </a:pPr>
            <a:endParaRPr lang="pt-BR" sz="2400" b="1" kern="0">
              <a:solidFill>
                <a:sysClr val="window" lastClr="FFFFFF"/>
              </a:solidFill>
              <a:latin typeface="Trebuchet MS" pitchFamily="34" charset="0"/>
            </a:endParaRPr>
          </a:p>
        </p:txBody>
      </p:sp>
      <p:sp>
        <p:nvSpPr>
          <p:cNvPr id="37" name="Forma livre 36"/>
          <p:cNvSpPr/>
          <p:nvPr/>
        </p:nvSpPr>
        <p:spPr bwMode="auto">
          <a:xfrm flipH="1">
            <a:off x="6643688" y="3357563"/>
            <a:ext cx="500062" cy="1071562"/>
          </a:xfrm>
          <a:custGeom>
            <a:avLst/>
            <a:gdLst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295835 w 1869141"/>
              <a:gd name="connsiteY2" fmla="*/ 1169894 h 1896035"/>
              <a:gd name="connsiteX3" fmla="*/ 201706 w 1869141"/>
              <a:gd name="connsiteY3" fmla="*/ 1896035 h 1896035"/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468945 w 1869141"/>
              <a:gd name="connsiteY2" fmla="*/ 1125358 h 1896035"/>
              <a:gd name="connsiteX3" fmla="*/ 201706 w 1869141"/>
              <a:gd name="connsiteY3" fmla="*/ 1896035 h 1896035"/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468945 w 1869141"/>
              <a:gd name="connsiteY2" fmla="*/ 1125358 h 1896035"/>
              <a:gd name="connsiteX3" fmla="*/ 201706 w 1869141"/>
              <a:gd name="connsiteY3" fmla="*/ 1896035 h 1896035"/>
              <a:gd name="connsiteX0" fmla="*/ 1680858 w 1680858"/>
              <a:gd name="connsiteY0" fmla="*/ 0 h 1896035"/>
              <a:gd name="connsiteX1" fmla="*/ 1263999 w 1680858"/>
              <a:gd name="connsiteY1" fmla="*/ 1169894 h 1896035"/>
              <a:gd name="connsiteX2" fmla="*/ 280662 w 1680858"/>
              <a:gd name="connsiteY2" fmla="*/ 1125358 h 1896035"/>
              <a:gd name="connsiteX3" fmla="*/ 13423 w 1680858"/>
              <a:gd name="connsiteY3" fmla="*/ 1896035 h 1896035"/>
              <a:gd name="connsiteX0" fmla="*/ 1682540 w 1682540"/>
              <a:gd name="connsiteY0" fmla="*/ 0 h 1896035"/>
              <a:gd name="connsiteX1" fmla="*/ 1265681 w 1682540"/>
              <a:gd name="connsiteY1" fmla="*/ 1169894 h 1896035"/>
              <a:gd name="connsiteX2" fmla="*/ 282344 w 1682540"/>
              <a:gd name="connsiteY2" fmla="*/ 1125358 h 1896035"/>
              <a:gd name="connsiteX3" fmla="*/ 15105 w 1682540"/>
              <a:gd name="connsiteY3" fmla="*/ 1896035 h 1896035"/>
              <a:gd name="connsiteX0" fmla="*/ 1682540 w 1682540"/>
              <a:gd name="connsiteY0" fmla="*/ 0 h 1896035"/>
              <a:gd name="connsiteX1" fmla="*/ 1440493 w 1682540"/>
              <a:gd name="connsiteY1" fmla="*/ 941294 h 1896035"/>
              <a:gd name="connsiteX2" fmla="*/ 282344 w 1682540"/>
              <a:gd name="connsiteY2" fmla="*/ 1125358 h 1896035"/>
              <a:gd name="connsiteX3" fmla="*/ 15105 w 1682540"/>
              <a:gd name="connsiteY3" fmla="*/ 1896035 h 1896035"/>
              <a:gd name="connsiteX0" fmla="*/ 1680858 w 1680858"/>
              <a:gd name="connsiteY0" fmla="*/ 0 h 1896035"/>
              <a:gd name="connsiteX1" fmla="*/ 1438811 w 1680858"/>
              <a:gd name="connsiteY1" fmla="*/ 941294 h 1896035"/>
              <a:gd name="connsiteX2" fmla="*/ 352099 w 1680858"/>
              <a:gd name="connsiteY2" fmla="*/ 1125358 h 1896035"/>
              <a:gd name="connsiteX3" fmla="*/ 13423 w 1680858"/>
              <a:gd name="connsiteY3" fmla="*/ 1896035 h 1896035"/>
              <a:gd name="connsiteX0" fmla="*/ 1680858 w 1680858"/>
              <a:gd name="connsiteY0" fmla="*/ 0 h 1896035"/>
              <a:gd name="connsiteX1" fmla="*/ 1438811 w 1680858"/>
              <a:gd name="connsiteY1" fmla="*/ 941294 h 1896035"/>
              <a:gd name="connsiteX2" fmla="*/ 352099 w 1680858"/>
              <a:gd name="connsiteY2" fmla="*/ 1125358 h 1896035"/>
              <a:gd name="connsiteX3" fmla="*/ 13423 w 1680858"/>
              <a:gd name="connsiteY3" fmla="*/ 1896035 h 1896035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709422 w 1713261"/>
              <a:gd name="connsiteY0" fmla="*/ 0 h 1830410"/>
              <a:gd name="connsiteX1" fmla="*/ 1438811 w 1713261"/>
              <a:gd name="connsiteY1" fmla="*/ 875669 h 1830410"/>
              <a:gd name="connsiteX2" fmla="*/ 352099 w 1713261"/>
              <a:gd name="connsiteY2" fmla="*/ 1059733 h 1830410"/>
              <a:gd name="connsiteX3" fmla="*/ 13423 w 1713261"/>
              <a:gd name="connsiteY3" fmla="*/ 1830410 h 1830410"/>
              <a:gd name="connsiteX0" fmla="*/ 1709422 w 1713261"/>
              <a:gd name="connsiteY0" fmla="*/ 0 h 1917571"/>
              <a:gd name="connsiteX1" fmla="*/ 1438811 w 1713261"/>
              <a:gd name="connsiteY1" fmla="*/ 962830 h 1917571"/>
              <a:gd name="connsiteX2" fmla="*/ 352099 w 1713261"/>
              <a:gd name="connsiteY2" fmla="*/ 1146894 h 1917571"/>
              <a:gd name="connsiteX3" fmla="*/ 13423 w 1713261"/>
              <a:gd name="connsiteY3" fmla="*/ 1917571 h 1917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3261" h="1917571">
                <a:moveTo>
                  <a:pt x="1709422" y="0"/>
                </a:moveTo>
                <a:cubicBezTo>
                  <a:pt x="1713261" y="452373"/>
                  <a:pt x="1665032" y="771681"/>
                  <a:pt x="1438811" y="962830"/>
                </a:cubicBezTo>
                <a:cubicBezTo>
                  <a:pt x="1212591" y="1153979"/>
                  <a:pt x="774019" y="944342"/>
                  <a:pt x="352099" y="1146894"/>
                </a:cubicBezTo>
                <a:cubicBezTo>
                  <a:pt x="69755" y="1412455"/>
                  <a:pt x="0" y="1592868"/>
                  <a:pt x="13423" y="1917571"/>
                </a:cubicBezTo>
              </a:path>
            </a:pathLst>
          </a:custGeom>
          <a:noFill/>
          <a:ln w="762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defRPr/>
            </a:pPr>
            <a:endParaRPr lang="pt-BR" sz="2400" b="1" kern="0">
              <a:solidFill>
                <a:sysClr val="window" lastClr="FFFFFF"/>
              </a:solidFill>
              <a:latin typeface="Trebuchet MS" pitchFamily="34" charset="0"/>
            </a:endParaRPr>
          </a:p>
        </p:txBody>
      </p:sp>
      <p:sp>
        <p:nvSpPr>
          <p:cNvPr id="38" name="Forma livre 37"/>
          <p:cNvSpPr/>
          <p:nvPr/>
        </p:nvSpPr>
        <p:spPr bwMode="auto">
          <a:xfrm>
            <a:off x="5143500" y="3357563"/>
            <a:ext cx="500063" cy="1071562"/>
          </a:xfrm>
          <a:custGeom>
            <a:avLst/>
            <a:gdLst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295835 w 1869141"/>
              <a:gd name="connsiteY2" fmla="*/ 1169894 h 1896035"/>
              <a:gd name="connsiteX3" fmla="*/ 201706 w 1869141"/>
              <a:gd name="connsiteY3" fmla="*/ 1896035 h 1896035"/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468945 w 1869141"/>
              <a:gd name="connsiteY2" fmla="*/ 1125358 h 1896035"/>
              <a:gd name="connsiteX3" fmla="*/ 201706 w 1869141"/>
              <a:gd name="connsiteY3" fmla="*/ 1896035 h 1896035"/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468945 w 1869141"/>
              <a:gd name="connsiteY2" fmla="*/ 1125358 h 1896035"/>
              <a:gd name="connsiteX3" fmla="*/ 201706 w 1869141"/>
              <a:gd name="connsiteY3" fmla="*/ 1896035 h 1896035"/>
              <a:gd name="connsiteX0" fmla="*/ 1680858 w 1680858"/>
              <a:gd name="connsiteY0" fmla="*/ 0 h 1896035"/>
              <a:gd name="connsiteX1" fmla="*/ 1263999 w 1680858"/>
              <a:gd name="connsiteY1" fmla="*/ 1169894 h 1896035"/>
              <a:gd name="connsiteX2" fmla="*/ 280662 w 1680858"/>
              <a:gd name="connsiteY2" fmla="*/ 1125358 h 1896035"/>
              <a:gd name="connsiteX3" fmla="*/ 13423 w 1680858"/>
              <a:gd name="connsiteY3" fmla="*/ 1896035 h 1896035"/>
              <a:gd name="connsiteX0" fmla="*/ 1682540 w 1682540"/>
              <a:gd name="connsiteY0" fmla="*/ 0 h 1896035"/>
              <a:gd name="connsiteX1" fmla="*/ 1265681 w 1682540"/>
              <a:gd name="connsiteY1" fmla="*/ 1169894 h 1896035"/>
              <a:gd name="connsiteX2" fmla="*/ 282344 w 1682540"/>
              <a:gd name="connsiteY2" fmla="*/ 1125358 h 1896035"/>
              <a:gd name="connsiteX3" fmla="*/ 15105 w 1682540"/>
              <a:gd name="connsiteY3" fmla="*/ 1896035 h 1896035"/>
              <a:gd name="connsiteX0" fmla="*/ 1682540 w 1682540"/>
              <a:gd name="connsiteY0" fmla="*/ 0 h 1896035"/>
              <a:gd name="connsiteX1" fmla="*/ 1440493 w 1682540"/>
              <a:gd name="connsiteY1" fmla="*/ 941294 h 1896035"/>
              <a:gd name="connsiteX2" fmla="*/ 282344 w 1682540"/>
              <a:gd name="connsiteY2" fmla="*/ 1125358 h 1896035"/>
              <a:gd name="connsiteX3" fmla="*/ 15105 w 1682540"/>
              <a:gd name="connsiteY3" fmla="*/ 1896035 h 1896035"/>
              <a:gd name="connsiteX0" fmla="*/ 1680858 w 1680858"/>
              <a:gd name="connsiteY0" fmla="*/ 0 h 1896035"/>
              <a:gd name="connsiteX1" fmla="*/ 1438811 w 1680858"/>
              <a:gd name="connsiteY1" fmla="*/ 941294 h 1896035"/>
              <a:gd name="connsiteX2" fmla="*/ 352099 w 1680858"/>
              <a:gd name="connsiteY2" fmla="*/ 1125358 h 1896035"/>
              <a:gd name="connsiteX3" fmla="*/ 13423 w 1680858"/>
              <a:gd name="connsiteY3" fmla="*/ 1896035 h 1896035"/>
              <a:gd name="connsiteX0" fmla="*/ 1680858 w 1680858"/>
              <a:gd name="connsiteY0" fmla="*/ 0 h 1896035"/>
              <a:gd name="connsiteX1" fmla="*/ 1438811 w 1680858"/>
              <a:gd name="connsiteY1" fmla="*/ 941294 h 1896035"/>
              <a:gd name="connsiteX2" fmla="*/ 352099 w 1680858"/>
              <a:gd name="connsiteY2" fmla="*/ 1125358 h 1896035"/>
              <a:gd name="connsiteX3" fmla="*/ 13423 w 1680858"/>
              <a:gd name="connsiteY3" fmla="*/ 1896035 h 1896035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709422 w 1713261"/>
              <a:gd name="connsiteY0" fmla="*/ 0 h 1830410"/>
              <a:gd name="connsiteX1" fmla="*/ 1438811 w 1713261"/>
              <a:gd name="connsiteY1" fmla="*/ 875669 h 1830410"/>
              <a:gd name="connsiteX2" fmla="*/ 352099 w 1713261"/>
              <a:gd name="connsiteY2" fmla="*/ 1059733 h 1830410"/>
              <a:gd name="connsiteX3" fmla="*/ 13423 w 1713261"/>
              <a:gd name="connsiteY3" fmla="*/ 1830410 h 1830410"/>
              <a:gd name="connsiteX0" fmla="*/ 1709422 w 1713261"/>
              <a:gd name="connsiteY0" fmla="*/ 0 h 1917571"/>
              <a:gd name="connsiteX1" fmla="*/ 1438811 w 1713261"/>
              <a:gd name="connsiteY1" fmla="*/ 962830 h 1917571"/>
              <a:gd name="connsiteX2" fmla="*/ 352099 w 1713261"/>
              <a:gd name="connsiteY2" fmla="*/ 1146894 h 1917571"/>
              <a:gd name="connsiteX3" fmla="*/ 13423 w 1713261"/>
              <a:gd name="connsiteY3" fmla="*/ 1917571 h 1917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3261" h="1917571">
                <a:moveTo>
                  <a:pt x="1709422" y="0"/>
                </a:moveTo>
                <a:cubicBezTo>
                  <a:pt x="1713261" y="452373"/>
                  <a:pt x="1665032" y="771681"/>
                  <a:pt x="1438811" y="962830"/>
                </a:cubicBezTo>
                <a:cubicBezTo>
                  <a:pt x="1212591" y="1153979"/>
                  <a:pt x="774019" y="944342"/>
                  <a:pt x="352099" y="1146894"/>
                </a:cubicBezTo>
                <a:cubicBezTo>
                  <a:pt x="69755" y="1412455"/>
                  <a:pt x="0" y="1592868"/>
                  <a:pt x="13423" y="1917571"/>
                </a:cubicBezTo>
              </a:path>
            </a:pathLst>
          </a:custGeom>
          <a:noFill/>
          <a:ln w="762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defRPr/>
            </a:pPr>
            <a:endParaRPr lang="pt-BR" sz="2400" b="1" kern="0">
              <a:solidFill>
                <a:sysClr val="window" lastClr="FFFFFF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Número de Slide 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4456316-812D-421E-A62A-F6F8C438DE22}" type="slidenum">
              <a:rPr lang="pt-BR"/>
              <a:pPr>
                <a:defRPr/>
              </a:pPr>
              <a:t>2</a:t>
            </a:fld>
            <a:endParaRPr lang="pt-BR" dirty="0"/>
          </a:p>
        </p:txBody>
      </p:sp>
      <p:sp>
        <p:nvSpPr>
          <p:cNvPr id="11" name="Espaço Reservado para Texto 10"/>
          <p:cNvSpPr>
            <a:spLocks noGrp="1"/>
          </p:cNvSpPr>
          <p:nvPr>
            <p:ph type="body" sz="quarter" idx="12"/>
          </p:nvPr>
        </p:nvSpPr>
        <p:spPr>
          <a:xfrm>
            <a:off x="2143125" y="214313"/>
            <a:ext cx="5786438" cy="527050"/>
          </a:xfrm>
        </p:spPr>
        <p:txBody>
          <a:bodyPr/>
          <a:lstStyle/>
          <a:p>
            <a:pPr eaLnBrk="1" hangingPunct="1">
              <a:defRPr/>
            </a:pPr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18435" name="Espaço Reservado para Texto 11"/>
          <p:cNvSpPr>
            <a:spLocks noGrp="1"/>
          </p:cNvSpPr>
          <p:nvPr>
            <p:ph type="body" sz="quarter" idx="13"/>
          </p:nvPr>
        </p:nvSpPr>
        <p:spPr>
          <a:xfrm>
            <a:off x="428625" y="2143125"/>
            <a:ext cx="4257675" cy="2643188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pt-BR" sz="2800" smtClean="0"/>
              <a:t>Capacitar participantes a instalarem, configurarem e administrarem ambientes de integração com o TOTVS ESB.</a:t>
            </a:r>
          </a:p>
        </p:txBody>
      </p:sp>
      <p:sp>
        <p:nvSpPr>
          <p:cNvPr id="14" name="Espaço Reservado para Texto 13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endParaRPr lang="pt-BR"/>
          </a:p>
        </p:txBody>
      </p:sp>
      <p:pic>
        <p:nvPicPr>
          <p:cNvPr id="9" name="Imagem 8" descr="940458_5468673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000628" y="1785926"/>
            <a:ext cx="3810026" cy="28575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Espaço Reservado para Texto 2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Realizando Integrações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5A890C-49EB-4EA2-A1F6-6409C8EF1E61}" type="slidenum">
              <a:rPr lang="pt-BR"/>
              <a:pPr>
                <a:defRPr/>
              </a:pPr>
              <a:t>20</a:t>
            </a:fld>
            <a:endParaRPr lang="pt-BR" dirty="0"/>
          </a:p>
        </p:txBody>
      </p:sp>
      <p:sp>
        <p:nvSpPr>
          <p:cNvPr id="23" name="Espaço Reservado para Texto 3"/>
          <p:cNvSpPr txBox="1">
            <a:spLocks/>
          </p:cNvSpPr>
          <p:nvPr/>
        </p:nvSpPr>
        <p:spPr>
          <a:xfrm>
            <a:off x="471488" y="6191250"/>
            <a:ext cx="8239125" cy="2857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pt-BR" sz="1200" b="1" kern="0" dirty="0">
                <a:solidFill>
                  <a:srgbClr val="4F81BD">
                    <a:lumMod val="50000"/>
                  </a:srgbClr>
                </a:solidFill>
                <a:latin typeface="Arial"/>
              </a:rPr>
              <a:t>Mudando o desenvolvimento de integrações</a:t>
            </a:r>
          </a:p>
        </p:txBody>
      </p:sp>
      <p:sp>
        <p:nvSpPr>
          <p:cNvPr id="24" name="Retângulo de cantos arredondados 23"/>
          <p:cNvSpPr/>
          <p:nvPr/>
        </p:nvSpPr>
        <p:spPr bwMode="auto">
          <a:xfrm>
            <a:off x="1697038" y="1000125"/>
            <a:ext cx="5749925" cy="2571750"/>
          </a:xfrm>
          <a:prstGeom prst="roundRect">
            <a:avLst>
              <a:gd name="adj" fmla="val 11289"/>
            </a:avLst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r>
              <a:rPr lang="pt-BR" b="1" kern="0" dirty="0">
                <a:solidFill>
                  <a:sysClr val="window" lastClr="FFFFFF"/>
                </a:solidFill>
                <a:latin typeface="Trebuchet MS" pitchFamily="34" charset="0"/>
              </a:rPr>
              <a:t>Sistema</a:t>
            </a:r>
          </a:p>
        </p:txBody>
      </p:sp>
      <p:sp>
        <p:nvSpPr>
          <p:cNvPr id="25" name="Retângulo de cantos arredondados 24"/>
          <p:cNvSpPr/>
          <p:nvPr/>
        </p:nvSpPr>
        <p:spPr bwMode="auto">
          <a:xfrm>
            <a:off x="1982788" y="1500188"/>
            <a:ext cx="5249862" cy="431800"/>
          </a:xfrm>
          <a:prstGeom prst="round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pt-BR" sz="1400" kern="0" dirty="0">
                <a:solidFill>
                  <a:sysClr val="windowText" lastClr="000000"/>
                </a:solidFill>
                <a:latin typeface="Trebuchet MS" pitchFamily="34" charset="0"/>
              </a:rPr>
              <a:t>Camada de apresentação</a:t>
            </a:r>
          </a:p>
        </p:txBody>
      </p:sp>
      <p:sp>
        <p:nvSpPr>
          <p:cNvPr id="26" name="Retângulo de cantos arredondados 25"/>
          <p:cNvSpPr/>
          <p:nvPr/>
        </p:nvSpPr>
        <p:spPr bwMode="auto">
          <a:xfrm>
            <a:off x="1982788" y="2000250"/>
            <a:ext cx="5249862" cy="431800"/>
          </a:xfrm>
          <a:prstGeom prst="round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pt-BR" sz="1400" kern="0" dirty="0">
                <a:solidFill>
                  <a:sysClr val="windowText" lastClr="000000"/>
                </a:solidFill>
                <a:latin typeface="Trebuchet MS" pitchFamily="34" charset="0"/>
              </a:rPr>
              <a:t>Camada de lógica de negócios</a:t>
            </a:r>
          </a:p>
        </p:txBody>
      </p:sp>
      <p:sp>
        <p:nvSpPr>
          <p:cNvPr id="27" name="Retângulo de cantos arredondados 26"/>
          <p:cNvSpPr/>
          <p:nvPr/>
        </p:nvSpPr>
        <p:spPr bwMode="auto">
          <a:xfrm>
            <a:off x="1982788" y="2500313"/>
            <a:ext cx="2071687" cy="431800"/>
          </a:xfrm>
          <a:prstGeom prst="round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r>
              <a:rPr lang="pt-BR" sz="1400" kern="0" dirty="0">
                <a:solidFill>
                  <a:sysClr val="windowText" lastClr="000000"/>
                </a:solidFill>
                <a:latin typeface="Trebuchet MS" pitchFamily="34" charset="0"/>
              </a:rPr>
              <a:t>Camada de dados</a:t>
            </a:r>
          </a:p>
        </p:txBody>
      </p:sp>
      <p:sp>
        <p:nvSpPr>
          <p:cNvPr id="28" name="Cilindro 27"/>
          <p:cNvSpPr/>
          <p:nvPr/>
        </p:nvSpPr>
        <p:spPr bwMode="auto">
          <a:xfrm>
            <a:off x="571500" y="4929188"/>
            <a:ext cx="1500188" cy="1285875"/>
          </a:xfrm>
          <a:prstGeom prst="can">
            <a:avLst/>
          </a:prstGeom>
          <a:gradFill rotWithShape="1">
            <a:gsLst>
              <a:gs pos="0">
                <a:sysClr val="windowText" lastClr="000000">
                  <a:tint val="50000"/>
                  <a:satMod val="300000"/>
                </a:sysClr>
              </a:gs>
              <a:gs pos="35000">
                <a:sysClr val="windowText" lastClr="000000">
                  <a:tint val="37000"/>
                  <a:satMod val="300000"/>
                </a:sysClr>
              </a:gs>
              <a:gs pos="100000">
                <a:sysClr val="windowText" lastClr="000000">
                  <a:tint val="15000"/>
                  <a:satMod val="350000"/>
                </a:sysClr>
              </a:gs>
            </a:gsLst>
            <a:lin ang="16200000" scaled="1"/>
          </a:gradFill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kern="0" dirty="0">
                <a:solidFill>
                  <a:sysClr val="windowText" lastClr="000000"/>
                </a:solidFill>
                <a:latin typeface="Trebuchet MS" pitchFamily="34" charset="0"/>
              </a:rPr>
              <a:t>Banco</a:t>
            </a:r>
          </a:p>
        </p:txBody>
      </p:sp>
      <p:sp>
        <p:nvSpPr>
          <p:cNvPr id="29" name="Forma livre 28"/>
          <p:cNvSpPr/>
          <p:nvPr/>
        </p:nvSpPr>
        <p:spPr bwMode="auto">
          <a:xfrm>
            <a:off x="1290638" y="2928938"/>
            <a:ext cx="1712912" cy="2000250"/>
          </a:xfrm>
          <a:custGeom>
            <a:avLst/>
            <a:gdLst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295835 w 1869141"/>
              <a:gd name="connsiteY2" fmla="*/ 1169894 h 1896035"/>
              <a:gd name="connsiteX3" fmla="*/ 201706 w 1869141"/>
              <a:gd name="connsiteY3" fmla="*/ 1896035 h 1896035"/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468945 w 1869141"/>
              <a:gd name="connsiteY2" fmla="*/ 1125358 h 1896035"/>
              <a:gd name="connsiteX3" fmla="*/ 201706 w 1869141"/>
              <a:gd name="connsiteY3" fmla="*/ 1896035 h 1896035"/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468945 w 1869141"/>
              <a:gd name="connsiteY2" fmla="*/ 1125358 h 1896035"/>
              <a:gd name="connsiteX3" fmla="*/ 201706 w 1869141"/>
              <a:gd name="connsiteY3" fmla="*/ 1896035 h 1896035"/>
              <a:gd name="connsiteX0" fmla="*/ 1680858 w 1680858"/>
              <a:gd name="connsiteY0" fmla="*/ 0 h 1896035"/>
              <a:gd name="connsiteX1" fmla="*/ 1263999 w 1680858"/>
              <a:gd name="connsiteY1" fmla="*/ 1169894 h 1896035"/>
              <a:gd name="connsiteX2" fmla="*/ 280662 w 1680858"/>
              <a:gd name="connsiteY2" fmla="*/ 1125358 h 1896035"/>
              <a:gd name="connsiteX3" fmla="*/ 13423 w 1680858"/>
              <a:gd name="connsiteY3" fmla="*/ 1896035 h 1896035"/>
              <a:gd name="connsiteX0" fmla="*/ 1682540 w 1682540"/>
              <a:gd name="connsiteY0" fmla="*/ 0 h 1896035"/>
              <a:gd name="connsiteX1" fmla="*/ 1265681 w 1682540"/>
              <a:gd name="connsiteY1" fmla="*/ 1169894 h 1896035"/>
              <a:gd name="connsiteX2" fmla="*/ 282344 w 1682540"/>
              <a:gd name="connsiteY2" fmla="*/ 1125358 h 1896035"/>
              <a:gd name="connsiteX3" fmla="*/ 15105 w 1682540"/>
              <a:gd name="connsiteY3" fmla="*/ 1896035 h 1896035"/>
              <a:gd name="connsiteX0" fmla="*/ 1682540 w 1682540"/>
              <a:gd name="connsiteY0" fmla="*/ 0 h 1896035"/>
              <a:gd name="connsiteX1" fmla="*/ 1440493 w 1682540"/>
              <a:gd name="connsiteY1" fmla="*/ 941294 h 1896035"/>
              <a:gd name="connsiteX2" fmla="*/ 282344 w 1682540"/>
              <a:gd name="connsiteY2" fmla="*/ 1125358 h 1896035"/>
              <a:gd name="connsiteX3" fmla="*/ 15105 w 1682540"/>
              <a:gd name="connsiteY3" fmla="*/ 1896035 h 1896035"/>
              <a:gd name="connsiteX0" fmla="*/ 1680858 w 1680858"/>
              <a:gd name="connsiteY0" fmla="*/ 0 h 1896035"/>
              <a:gd name="connsiteX1" fmla="*/ 1438811 w 1680858"/>
              <a:gd name="connsiteY1" fmla="*/ 941294 h 1896035"/>
              <a:gd name="connsiteX2" fmla="*/ 352099 w 1680858"/>
              <a:gd name="connsiteY2" fmla="*/ 1125358 h 1896035"/>
              <a:gd name="connsiteX3" fmla="*/ 13423 w 1680858"/>
              <a:gd name="connsiteY3" fmla="*/ 1896035 h 1896035"/>
              <a:gd name="connsiteX0" fmla="*/ 1680858 w 1680858"/>
              <a:gd name="connsiteY0" fmla="*/ 0 h 1896035"/>
              <a:gd name="connsiteX1" fmla="*/ 1438811 w 1680858"/>
              <a:gd name="connsiteY1" fmla="*/ 941294 h 1896035"/>
              <a:gd name="connsiteX2" fmla="*/ 352099 w 1680858"/>
              <a:gd name="connsiteY2" fmla="*/ 1125358 h 1896035"/>
              <a:gd name="connsiteX3" fmla="*/ 13423 w 1680858"/>
              <a:gd name="connsiteY3" fmla="*/ 1896035 h 1896035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709422 w 1713261"/>
              <a:gd name="connsiteY0" fmla="*/ 0 h 1830410"/>
              <a:gd name="connsiteX1" fmla="*/ 1438811 w 1713261"/>
              <a:gd name="connsiteY1" fmla="*/ 875669 h 1830410"/>
              <a:gd name="connsiteX2" fmla="*/ 352099 w 1713261"/>
              <a:gd name="connsiteY2" fmla="*/ 1059733 h 1830410"/>
              <a:gd name="connsiteX3" fmla="*/ 13423 w 1713261"/>
              <a:gd name="connsiteY3" fmla="*/ 1830410 h 1830410"/>
              <a:gd name="connsiteX0" fmla="*/ 1709422 w 1713261"/>
              <a:gd name="connsiteY0" fmla="*/ 0 h 1917571"/>
              <a:gd name="connsiteX1" fmla="*/ 1438811 w 1713261"/>
              <a:gd name="connsiteY1" fmla="*/ 962830 h 1917571"/>
              <a:gd name="connsiteX2" fmla="*/ 352099 w 1713261"/>
              <a:gd name="connsiteY2" fmla="*/ 1146894 h 1917571"/>
              <a:gd name="connsiteX3" fmla="*/ 13423 w 1713261"/>
              <a:gd name="connsiteY3" fmla="*/ 1917571 h 1917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3261" h="1917571">
                <a:moveTo>
                  <a:pt x="1709422" y="0"/>
                </a:moveTo>
                <a:cubicBezTo>
                  <a:pt x="1713261" y="452373"/>
                  <a:pt x="1665032" y="771681"/>
                  <a:pt x="1438811" y="962830"/>
                </a:cubicBezTo>
                <a:cubicBezTo>
                  <a:pt x="1212591" y="1153979"/>
                  <a:pt x="774019" y="944342"/>
                  <a:pt x="352099" y="1146894"/>
                </a:cubicBezTo>
                <a:cubicBezTo>
                  <a:pt x="69755" y="1412455"/>
                  <a:pt x="0" y="1592868"/>
                  <a:pt x="13423" y="1917571"/>
                </a:cubicBezTo>
              </a:path>
            </a:pathLst>
          </a:custGeom>
          <a:noFill/>
          <a:ln w="762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defRPr/>
            </a:pPr>
            <a:endParaRPr lang="pt-BR" sz="2400" b="1" kern="0">
              <a:solidFill>
                <a:sysClr val="window" lastClr="FFFFFF"/>
              </a:solidFill>
              <a:latin typeface="Trebuchet MS" pitchFamily="34" charset="0"/>
            </a:endParaRPr>
          </a:p>
        </p:txBody>
      </p:sp>
      <p:sp>
        <p:nvSpPr>
          <p:cNvPr id="30" name="Retângulo de cantos arredondados 29"/>
          <p:cNvSpPr/>
          <p:nvPr/>
        </p:nvSpPr>
        <p:spPr bwMode="auto">
          <a:xfrm>
            <a:off x="2643188" y="4929188"/>
            <a:ext cx="1428750" cy="1143000"/>
          </a:xfrm>
          <a:prstGeom prst="roundRect">
            <a:avLst/>
          </a:prstGeom>
          <a:gradFill rotWithShape="1">
            <a:gsLst>
              <a:gs pos="0">
                <a:srgbClr val="9BBB59">
                  <a:shade val="51000"/>
                  <a:satMod val="130000"/>
                </a:srgbClr>
              </a:gs>
              <a:gs pos="80000">
                <a:srgbClr val="9BBB59">
                  <a:shade val="93000"/>
                  <a:satMod val="130000"/>
                </a:srgbClr>
              </a:gs>
              <a:gs pos="100000">
                <a:srgbClr val="9BBB59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kern="0" dirty="0">
                <a:solidFill>
                  <a:sysClr val="window" lastClr="FFFFFF"/>
                </a:solidFill>
                <a:latin typeface="Trebuchet MS" pitchFamily="34" charset="0"/>
              </a:rPr>
              <a:t>Sistema Legado</a:t>
            </a:r>
          </a:p>
        </p:txBody>
      </p:sp>
      <p:sp>
        <p:nvSpPr>
          <p:cNvPr id="31" name="Retângulo de cantos arredondados 30"/>
          <p:cNvSpPr/>
          <p:nvPr/>
        </p:nvSpPr>
        <p:spPr bwMode="auto">
          <a:xfrm>
            <a:off x="4500563" y="4929188"/>
            <a:ext cx="1428750" cy="1143000"/>
          </a:xfrm>
          <a:prstGeom prst="roundRect">
            <a:avLst/>
          </a:prstGeom>
          <a:gradFill rotWithShape="1">
            <a:gsLst>
              <a:gs pos="0">
                <a:srgbClr val="C0504D">
                  <a:shade val="51000"/>
                  <a:satMod val="130000"/>
                </a:srgbClr>
              </a:gs>
              <a:gs pos="80000">
                <a:srgbClr val="C0504D">
                  <a:shade val="93000"/>
                  <a:satMod val="130000"/>
                </a:srgbClr>
              </a:gs>
              <a:gs pos="100000">
                <a:srgbClr val="C0504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C0504D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pt-BR" kern="0" dirty="0">
                <a:solidFill>
                  <a:sysClr val="window" lastClr="FFFFFF"/>
                </a:solidFill>
                <a:latin typeface="Trebuchet MS" pitchFamily="34" charset="0"/>
              </a:rPr>
              <a:t>Portal de Força de Vendas</a:t>
            </a:r>
          </a:p>
        </p:txBody>
      </p:sp>
      <p:sp>
        <p:nvSpPr>
          <p:cNvPr id="32" name="Retângulo de cantos arredondados 31"/>
          <p:cNvSpPr/>
          <p:nvPr/>
        </p:nvSpPr>
        <p:spPr bwMode="auto">
          <a:xfrm>
            <a:off x="6357938" y="4929188"/>
            <a:ext cx="1428750" cy="1143000"/>
          </a:xfrm>
          <a:prstGeom prst="roundRect">
            <a:avLst/>
          </a:prstGeom>
          <a:gradFill rotWithShape="1">
            <a:gsLst>
              <a:gs pos="0">
                <a:srgbClr val="F79646">
                  <a:shade val="51000"/>
                  <a:satMod val="130000"/>
                </a:srgbClr>
              </a:gs>
              <a:gs pos="80000">
                <a:srgbClr val="F79646">
                  <a:shade val="93000"/>
                  <a:satMod val="130000"/>
                </a:srgbClr>
              </a:gs>
              <a:gs pos="100000">
                <a:srgbClr val="F79646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lIns="0" r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kern="0" dirty="0">
                <a:solidFill>
                  <a:sysClr val="window" lastClr="FFFFFF"/>
                </a:solidFill>
                <a:latin typeface="Trebuchet MS" pitchFamily="34" charset="0"/>
              </a:rPr>
              <a:t>Sistema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kern="0" dirty="0">
                <a:solidFill>
                  <a:sysClr val="window" lastClr="FFFFFF"/>
                </a:solidFill>
                <a:latin typeface="Trebuchet MS" pitchFamily="34" charset="0"/>
              </a:rPr>
              <a:t>CRM</a:t>
            </a:r>
          </a:p>
        </p:txBody>
      </p:sp>
      <p:sp>
        <p:nvSpPr>
          <p:cNvPr id="33" name="Forma livre 32"/>
          <p:cNvSpPr/>
          <p:nvPr/>
        </p:nvSpPr>
        <p:spPr bwMode="auto">
          <a:xfrm>
            <a:off x="3357563" y="4214813"/>
            <a:ext cx="1357312" cy="714375"/>
          </a:xfrm>
          <a:custGeom>
            <a:avLst/>
            <a:gdLst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295835 w 1869141"/>
              <a:gd name="connsiteY2" fmla="*/ 1169894 h 1896035"/>
              <a:gd name="connsiteX3" fmla="*/ 201706 w 1869141"/>
              <a:gd name="connsiteY3" fmla="*/ 1896035 h 1896035"/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468945 w 1869141"/>
              <a:gd name="connsiteY2" fmla="*/ 1125358 h 1896035"/>
              <a:gd name="connsiteX3" fmla="*/ 201706 w 1869141"/>
              <a:gd name="connsiteY3" fmla="*/ 1896035 h 1896035"/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468945 w 1869141"/>
              <a:gd name="connsiteY2" fmla="*/ 1125358 h 1896035"/>
              <a:gd name="connsiteX3" fmla="*/ 201706 w 1869141"/>
              <a:gd name="connsiteY3" fmla="*/ 1896035 h 1896035"/>
              <a:gd name="connsiteX0" fmla="*/ 1680858 w 1680858"/>
              <a:gd name="connsiteY0" fmla="*/ 0 h 1896035"/>
              <a:gd name="connsiteX1" fmla="*/ 1263999 w 1680858"/>
              <a:gd name="connsiteY1" fmla="*/ 1169894 h 1896035"/>
              <a:gd name="connsiteX2" fmla="*/ 280662 w 1680858"/>
              <a:gd name="connsiteY2" fmla="*/ 1125358 h 1896035"/>
              <a:gd name="connsiteX3" fmla="*/ 13423 w 1680858"/>
              <a:gd name="connsiteY3" fmla="*/ 1896035 h 1896035"/>
              <a:gd name="connsiteX0" fmla="*/ 1682540 w 1682540"/>
              <a:gd name="connsiteY0" fmla="*/ 0 h 1896035"/>
              <a:gd name="connsiteX1" fmla="*/ 1265681 w 1682540"/>
              <a:gd name="connsiteY1" fmla="*/ 1169894 h 1896035"/>
              <a:gd name="connsiteX2" fmla="*/ 282344 w 1682540"/>
              <a:gd name="connsiteY2" fmla="*/ 1125358 h 1896035"/>
              <a:gd name="connsiteX3" fmla="*/ 15105 w 1682540"/>
              <a:gd name="connsiteY3" fmla="*/ 1896035 h 1896035"/>
              <a:gd name="connsiteX0" fmla="*/ 1682540 w 1682540"/>
              <a:gd name="connsiteY0" fmla="*/ 0 h 1896035"/>
              <a:gd name="connsiteX1" fmla="*/ 1440493 w 1682540"/>
              <a:gd name="connsiteY1" fmla="*/ 941294 h 1896035"/>
              <a:gd name="connsiteX2" fmla="*/ 282344 w 1682540"/>
              <a:gd name="connsiteY2" fmla="*/ 1125358 h 1896035"/>
              <a:gd name="connsiteX3" fmla="*/ 15105 w 1682540"/>
              <a:gd name="connsiteY3" fmla="*/ 1896035 h 1896035"/>
              <a:gd name="connsiteX0" fmla="*/ 1680858 w 1680858"/>
              <a:gd name="connsiteY0" fmla="*/ 0 h 1896035"/>
              <a:gd name="connsiteX1" fmla="*/ 1438811 w 1680858"/>
              <a:gd name="connsiteY1" fmla="*/ 941294 h 1896035"/>
              <a:gd name="connsiteX2" fmla="*/ 352099 w 1680858"/>
              <a:gd name="connsiteY2" fmla="*/ 1125358 h 1896035"/>
              <a:gd name="connsiteX3" fmla="*/ 13423 w 1680858"/>
              <a:gd name="connsiteY3" fmla="*/ 1896035 h 1896035"/>
              <a:gd name="connsiteX0" fmla="*/ 1680858 w 1680858"/>
              <a:gd name="connsiteY0" fmla="*/ 0 h 1896035"/>
              <a:gd name="connsiteX1" fmla="*/ 1438811 w 1680858"/>
              <a:gd name="connsiteY1" fmla="*/ 941294 h 1896035"/>
              <a:gd name="connsiteX2" fmla="*/ 352099 w 1680858"/>
              <a:gd name="connsiteY2" fmla="*/ 1125358 h 1896035"/>
              <a:gd name="connsiteX3" fmla="*/ 13423 w 1680858"/>
              <a:gd name="connsiteY3" fmla="*/ 1896035 h 1896035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709422 w 1713261"/>
              <a:gd name="connsiteY0" fmla="*/ 0 h 1830410"/>
              <a:gd name="connsiteX1" fmla="*/ 1438811 w 1713261"/>
              <a:gd name="connsiteY1" fmla="*/ 875669 h 1830410"/>
              <a:gd name="connsiteX2" fmla="*/ 352099 w 1713261"/>
              <a:gd name="connsiteY2" fmla="*/ 1059733 h 1830410"/>
              <a:gd name="connsiteX3" fmla="*/ 13423 w 1713261"/>
              <a:gd name="connsiteY3" fmla="*/ 1830410 h 1830410"/>
              <a:gd name="connsiteX0" fmla="*/ 1709422 w 1713261"/>
              <a:gd name="connsiteY0" fmla="*/ 0 h 1917571"/>
              <a:gd name="connsiteX1" fmla="*/ 1438811 w 1713261"/>
              <a:gd name="connsiteY1" fmla="*/ 962830 h 1917571"/>
              <a:gd name="connsiteX2" fmla="*/ 352099 w 1713261"/>
              <a:gd name="connsiteY2" fmla="*/ 1146894 h 1917571"/>
              <a:gd name="connsiteX3" fmla="*/ 13423 w 1713261"/>
              <a:gd name="connsiteY3" fmla="*/ 1917571 h 1917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3261" h="1917571">
                <a:moveTo>
                  <a:pt x="1709422" y="0"/>
                </a:moveTo>
                <a:cubicBezTo>
                  <a:pt x="1713261" y="452373"/>
                  <a:pt x="1665032" y="771681"/>
                  <a:pt x="1438811" y="962830"/>
                </a:cubicBezTo>
                <a:cubicBezTo>
                  <a:pt x="1212591" y="1153979"/>
                  <a:pt x="774019" y="944342"/>
                  <a:pt x="352099" y="1146894"/>
                </a:cubicBezTo>
                <a:cubicBezTo>
                  <a:pt x="69755" y="1412455"/>
                  <a:pt x="0" y="1592868"/>
                  <a:pt x="13423" y="1917571"/>
                </a:cubicBezTo>
              </a:path>
            </a:pathLst>
          </a:custGeom>
          <a:noFill/>
          <a:ln w="762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defRPr/>
            </a:pPr>
            <a:endParaRPr lang="pt-BR" sz="2400" b="1" kern="0">
              <a:solidFill>
                <a:sysClr val="window" lastClr="FFFFFF"/>
              </a:solidFill>
              <a:latin typeface="Trebuchet MS" pitchFamily="34" charset="0"/>
            </a:endParaRPr>
          </a:p>
        </p:txBody>
      </p:sp>
      <p:sp>
        <p:nvSpPr>
          <p:cNvPr id="34" name="Forma livre 33"/>
          <p:cNvSpPr/>
          <p:nvPr/>
        </p:nvSpPr>
        <p:spPr bwMode="auto">
          <a:xfrm flipH="1">
            <a:off x="6643688" y="4214813"/>
            <a:ext cx="500062" cy="714375"/>
          </a:xfrm>
          <a:custGeom>
            <a:avLst/>
            <a:gdLst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295835 w 1869141"/>
              <a:gd name="connsiteY2" fmla="*/ 1169894 h 1896035"/>
              <a:gd name="connsiteX3" fmla="*/ 201706 w 1869141"/>
              <a:gd name="connsiteY3" fmla="*/ 1896035 h 1896035"/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468945 w 1869141"/>
              <a:gd name="connsiteY2" fmla="*/ 1125358 h 1896035"/>
              <a:gd name="connsiteX3" fmla="*/ 201706 w 1869141"/>
              <a:gd name="connsiteY3" fmla="*/ 1896035 h 1896035"/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468945 w 1869141"/>
              <a:gd name="connsiteY2" fmla="*/ 1125358 h 1896035"/>
              <a:gd name="connsiteX3" fmla="*/ 201706 w 1869141"/>
              <a:gd name="connsiteY3" fmla="*/ 1896035 h 1896035"/>
              <a:gd name="connsiteX0" fmla="*/ 1680858 w 1680858"/>
              <a:gd name="connsiteY0" fmla="*/ 0 h 1896035"/>
              <a:gd name="connsiteX1" fmla="*/ 1263999 w 1680858"/>
              <a:gd name="connsiteY1" fmla="*/ 1169894 h 1896035"/>
              <a:gd name="connsiteX2" fmla="*/ 280662 w 1680858"/>
              <a:gd name="connsiteY2" fmla="*/ 1125358 h 1896035"/>
              <a:gd name="connsiteX3" fmla="*/ 13423 w 1680858"/>
              <a:gd name="connsiteY3" fmla="*/ 1896035 h 1896035"/>
              <a:gd name="connsiteX0" fmla="*/ 1682540 w 1682540"/>
              <a:gd name="connsiteY0" fmla="*/ 0 h 1896035"/>
              <a:gd name="connsiteX1" fmla="*/ 1265681 w 1682540"/>
              <a:gd name="connsiteY1" fmla="*/ 1169894 h 1896035"/>
              <a:gd name="connsiteX2" fmla="*/ 282344 w 1682540"/>
              <a:gd name="connsiteY2" fmla="*/ 1125358 h 1896035"/>
              <a:gd name="connsiteX3" fmla="*/ 15105 w 1682540"/>
              <a:gd name="connsiteY3" fmla="*/ 1896035 h 1896035"/>
              <a:gd name="connsiteX0" fmla="*/ 1682540 w 1682540"/>
              <a:gd name="connsiteY0" fmla="*/ 0 h 1896035"/>
              <a:gd name="connsiteX1" fmla="*/ 1440493 w 1682540"/>
              <a:gd name="connsiteY1" fmla="*/ 941294 h 1896035"/>
              <a:gd name="connsiteX2" fmla="*/ 282344 w 1682540"/>
              <a:gd name="connsiteY2" fmla="*/ 1125358 h 1896035"/>
              <a:gd name="connsiteX3" fmla="*/ 15105 w 1682540"/>
              <a:gd name="connsiteY3" fmla="*/ 1896035 h 1896035"/>
              <a:gd name="connsiteX0" fmla="*/ 1680858 w 1680858"/>
              <a:gd name="connsiteY0" fmla="*/ 0 h 1896035"/>
              <a:gd name="connsiteX1" fmla="*/ 1438811 w 1680858"/>
              <a:gd name="connsiteY1" fmla="*/ 941294 h 1896035"/>
              <a:gd name="connsiteX2" fmla="*/ 352099 w 1680858"/>
              <a:gd name="connsiteY2" fmla="*/ 1125358 h 1896035"/>
              <a:gd name="connsiteX3" fmla="*/ 13423 w 1680858"/>
              <a:gd name="connsiteY3" fmla="*/ 1896035 h 1896035"/>
              <a:gd name="connsiteX0" fmla="*/ 1680858 w 1680858"/>
              <a:gd name="connsiteY0" fmla="*/ 0 h 1896035"/>
              <a:gd name="connsiteX1" fmla="*/ 1438811 w 1680858"/>
              <a:gd name="connsiteY1" fmla="*/ 941294 h 1896035"/>
              <a:gd name="connsiteX2" fmla="*/ 352099 w 1680858"/>
              <a:gd name="connsiteY2" fmla="*/ 1125358 h 1896035"/>
              <a:gd name="connsiteX3" fmla="*/ 13423 w 1680858"/>
              <a:gd name="connsiteY3" fmla="*/ 1896035 h 1896035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709422 w 1713261"/>
              <a:gd name="connsiteY0" fmla="*/ 0 h 1830410"/>
              <a:gd name="connsiteX1" fmla="*/ 1438811 w 1713261"/>
              <a:gd name="connsiteY1" fmla="*/ 875669 h 1830410"/>
              <a:gd name="connsiteX2" fmla="*/ 352099 w 1713261"/>
              <a:gd name="connsiteY2" fmla="*/ 1059733 h 1830410"/>
              <a:gd name="connsiteX3" fmla="*/ 13423 w 1713261"/>
              <a:gd name="connsiteY3" fmla="*/ 1830410 h 1830410"/>
              <a:gd name="connsiteX0" fmla="*/ 1709422 w 1713261"/>
              <a:gd name="connsiteY0" fmla="*/ 0 h 1917571"/>
              <a:gd name="connsiteX1" fmla="*/ 1438811 w 1713261"/>
              <a:gd name="connsiteY1" fmla="*/ 962830 h 1917571"/>
              <a:gd name="connsiteX2" fmla="*/ 352099 w 1713261"/>
              <a:gd name="connsiteY2" fmla="*/ 1146894 h 1917571"/>
              <a:gd name="connsiteX3" fmla="*/ 13423 w 1713261"/>
              <a:gd name="connsiteY3" fmla="*/ 1917571 h 1917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3261" h="1917571">
                <a:moveTo>
                  <a:pt x="1709422" y="0"/>
                </a:moveTo>
                <a:cubicBezTo>
                  <a:pt x="1713261" y="452373"/>
                  <a:pt x="1665032" y="771681"/>
                  <a:pt x="1438811" y="962830"/>
                </a:cubicBezTo>
                <a:cubicBezTo>
                  <a:pt x="1212591" y="1153979"/>
                  <a:pt x="774019" y="944342"/>
                  <a:pt x="352099" y="1146894"/>
                </a:cubicBezTo>
                <a:cubicBezTo>
                  <a:pt x="69755" y="1412455"/>
                  <a:pt x="0" y="1592868"/>
                  <a:pt x="13423" y="1917571"/>
                </a:cubicBezTo>
              </a:path>
            </a:pathLst>
          </a:custGeom>
          <a:noFill/>
          <a:ln w="762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defRPr/>
            </a:pPr>
            <a:endParaRPr lang="pt-BR" sz="2400" b="1" kern="0">
              <a:solidFill>
                <a:sysClr val="window" lastClr="FFFFFF"/>
              </a:solidFill>
              <a:latin typeface="Trebuchet MS" pitchFamily="34" charset="0"/>
            </a:endParaRPr>
          </a:p>
        </p:txBody>
      </p:sp>
      <p:sp>
        <p:nvSpPr>
          <p:cNvPr id="35" name="Forma livre 34"/>
          <p:cNvSpPr/>
          <p:nvPr/>
        </p:nvSpPr>
        <p:spPr bwMode="auto">
          <a:xfrm>
            <a:off x="5143500" y="4214813"/>
            <a:ext cx="500063" cy="714375"/>
          </a:xfrm>
          <a:custGeom>
            <a:avLst/>
            <a:gdLst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295835 w 1869141"/>
              <a:gd name="connsiteY2" fmla="*/ 1169894 h 1896035"/>
              <a:gd name="connsiteX3" fmla="*/ 201706 w 1869141"/>
              <a:gd name="connsiteY3" fmla="*/ 1896035 h 1896035"/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468945 w 1869141"/>
              <a:gd name="connsiteY2" fmla="*/ 1125358 h 1896035"/>
              <a:gd name="connsiteX3" fmla="*/ 201706 w 1869141"/>
              <a:gd name="connsiteY3" fmla="*/ 1896035 h 1896035"/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468945 w 1869141"/>
              <a:gd name="connsiteY2" fmla="*/ 1125358 h 1896035"/>
              <a:gd name="connsiteX3" fmla="*/ 201706 w 1869141"/>
              <a:gd name="connsiteY3" fmla="*/ 1896035 h 1896035"/>
              <a:gd name="connsiteX0" fmla="*/ 1680858 w 1680858"/>
              <a:gd name="connsiteY0" fmla="*/ 0 h 1896035"/>
              <a:gd name="connsiteX1" fmla="*/ 1263999 w 1680858"/>
              <a:gd name="connsiteY1" fmla="*/ 1169894 h 1896035"/>
              <a:gd name="connsiteX2" fmla="*/ 280662 w 1680858"/>
              <a:gd name="connsiteY2" fmla="*/ 1125358 h 1896035"/>
              <a:gd name="connsiteX3" fmla="*/ 13423 w 1680858"/>
              <a:gd name="connsiteY3" fmla="*/ 1896035 h 1896035"/>
              <a:gd name="connsiteX0" fmla="*/ 1682540 w 1682540"/>
              <a:gd name="connsiteY0" fmla="*/ 0 h 1896035"/>
              <a:gd name="connsiteX1" fmla="*/ 1265681 w 1682540"/>
              <a:gd name="connsiteY1" fmla="*/ 1169894 h 1896035"/>
              <a:gd name="connsiteX2" fmla="*/ 282344 w 1682540"/>
              <a:gd name="connsiteY2" fmla="*/ 1125358 h 1896035"/>
              <a:gd name="connsiteX3" fmla="*/ 15105 w 1682540"/>
              <a:gd name="connsiteY3" fmla="*/ 1896035 h 1896035"/>
              <a:gd name="connsiteX0" fmla="*/ 1682540 w 1682540"/>
              <a:gd name="connsiteY0" fmla="*/ 0 h 1896035"/>
              <a:gd name="connsiteX1" fmla="*/ 1440493 w 1682540"/>
              <a:gd name="connsiteY1" fmla="*/ 941294 h 1896035"/>
              <a:gd name="connsiteX2" fmla="*/ 282344 w 1682540"/>
              <a:gd name="connsiteY2" fmla="*/ 1125358 h 1896035"/>
              <a:gd name="connsiteX3" fmla="*/ 15105 w 1682540"/>
              <a:gd name="connsiteY3" fmla="*/ 1896035 h 1896035"/>
              <a:gd name="connsiteX0" fmla="*/ 1680858 w 1680858"/>
              <a:gd name="connsiteY0" fmla="*/ 0 h 1896035"/>
              <a:gd name="connsiteX1" fmla="*/ 1438811 w 1680858"/>
              <a:gd name="connsiteY1" fmla="*/ 941294 h 1896035"/>
              <a:gd name="connsiteX2" fmla="*/ 352099 w 1680858"/>
              <a:gd name="connsiteY2" fmla="*/ 1125358 h 1896035"/>
              <a:gd name="connsiteX3" fmla="*/ 13423 w 1680858"/>
              <a:gd name="connsiteY3" fmla="*/ 1896035 h 1896035"/>
              <a:gd name="connsiteX0" fmla="*/ 1680858 w 1680858"/>
              <a:gd name="connsiteY0" fmla="*/ 0 h 1896035"/>
              <a:gd name="connsiteX1" fmla="*/ 1438811 w 1680858"/>
              <a:gd name="connsiteY1" fmla="*/ 941294 h 1896035"/>
              <a:gd name="connsiteX2" fmla="*/ 352099 w 1680858"/>
              <a:gd name="connsiteY2" fmla="*/ 1125358 h 1896035"/>
              <a:gd name="connsiteX3" fmla="*/ 13423 w 1680858"/>
              <a:gd name="connsiteY3" fmla="*/ 1896035 h 1896035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709422 w 1713261"/>
              <a:gd name="connsiteY0" fmla="*/ 0 h 1830410"/>
              <a:gd name="connsiteX1" fmla="*/ 1438811 w 1713261"/>
              <a:gd name="connsiteY1" fmla="*/ 875669 h 1830410"/>
              <a:gd name="connsiteX2" fmla="*/ 352099 w 1713261"/>
              <a:gd name="connsiteY2" fmla="*/ 1059733 h 1830410"/>
              <a:gd name="connsiteX3" fmla="*/ 13423 w 1713261"/>
              <a:gd name="connsiteY3" fmla="*/ 1830410 h 1830410"/>
              <a:gd name="connsiteX0" fmla="*/ 1709422 w 1713261"/>
              <a:gd name="connsiteY0" fmla="*/ 0 h 1917571"/>
              <a:gd name="connsiteX1" fmla="*/ 1438811 w 1713261"/>
              <a:gd name="connsiteY1" fmla="*/ 962830 h 1917571"/>
              <a:gd name="connsiteX2" fmla="*/ 352099 w 1713261"/>
              <a:gd name="connsiteY2" fmla="*/ 1146894 h 1917571"/>
              <a:gd name="connsiteX3" fmla="*/ 13423 w 1713261"/>
              <a:gd name="connsiteY3" fmla="*/ 1917571 h 1917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3261" h="1917571">
                <a:moveTo>
                  <a:pt x="1709422" y="0"/>
                </a:moveTo>
                <a:cubicBezTo>
                  <a:pt x="1713261" y="452373"/>
                  <a:pt x="1665032" y="771681"/>
                  <a:pt x="1438811" y="962830"/>
                </a:cubicBezTo>
                <a:cubicBezTo>
                  <a:pt x="1212591" y="1153979"/>
                  <a:pt x="774019" y="944342"/>
                  <a:pt x="352099" y="1146894"/>
                </a:cubicBezTo>
                <a:cubicBezTo>
                  <a:pt x="69755" y="1412455"/>
                  <a:pt x="0" y="1592868"/>
                  <a:pt x="13423" y="1917571"/>
                </a:cubicBezTo>
              </a:path>
            </a:pathLst>
          </a:custGeom>
          <a:noFill/>
          <a:ln w="76200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defRPr/>
            </a:pPr>
            <a:endParaRPr lang="pt-BR" sz="2400" b="1" kern="0">
              <a:solidFill>
                <a:sysClr val="window" lastClr="FFFFFF"/>
              </a:solidFill>
              <a:latin typeface="Trebuchet MS" pitchFamily="34" charset="0"/>
            </a:endParaRPr>
          </a:p>
        </p:txBody>
      </p:sp>
      <p:grpSp>
        <p:nvGrpSpPr>
          <p:cNvPr id="36" name="Grupo 35"/>
          <p:cNvGrpSpPr>
            <a:grpSpLocks/>
          </p:cNvGrpSpPr>
          <p:nvPr/>
        </p:nvGrpSpPr>
        <p:grpSpPr bwMode="auto">
          <a:xfrm>
            <a:off x="3416300" y="3786188"/>
            <a:ext cx="4584700" cy="428625"/>
            <a:chOff x="3428992" y="4286256"/>
            <a:chExt cx="4357718" cy="428628"/>
          </a:xfrm>
        </p:grpSpPr>
        <p:sp>
          <p:nvSpPr>
            <p:cNvPr id="37" name="Cilindro 36"/>
            <p:cNvSpPr/>
            <p:nvPr/>
          </p:nvSpPr>
          <p:spPr bwMode="auto">
            <a:xfrm rot="5400000">
              <a:off x="5393537" y="2321712"/>
              <a:ext cx="428628" cy="4357718"/>
            </a:xfrm>
            <a:prstGeom prst="can">
              <a:avLst/>
            </a:prstGeom>
            <a:gradFill rotWithShape="1">
              <a:gsLst>
                <a:gs pos="0">
                  <a:sysClr val="windowText" lastClr="000000">
                    <a:tint val="50000"/>
                    <a:satMod val="300000"/>
                  </a:sysClr>
                </a:gs>
                <a:gs pos="35000">
                  <a:sysClr val="windowText" lastClr="000000">
                    <a:tint val="37000"/>
                    <a:satMod val="300000"/>
                  </a:sysClr>
                </a:gs>
                <a:gs pos="100000">
                  <a:sysClr val="windowText" lastClr="000000">
                    <a:tint val="15000"/>
                    <a:satMod val="350000"/>
                  </a:sysClr>
                </a:gs>
              </a:gsLst>
              <a:lin ang="16200000" scaled="1"/>
            </a:gradFill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  <a:headEnd type="none" w="med" len="med"/>
              <a:tailEnd type="none" w="med" len="me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anchor="ctr"/>
            <a:lstStyle/>
            <a:p>
              <a:pPr>
                <a:defRPr/>
              </a:pPr>
              <a:endParaRPr lang="pt-BR" kern="0" dirty="0">
                <a:solidFill>
                  <a:sysClr val="windowText" lastClr="000000"/>
                </a:solidFill>
                <a:latin typeface="Trebuchet MS" pitchFamily="34" charset="0"/>
              </a:endParaRPr>
            </a:p>
          </p:txBody>
        </p:sp>
        <p:sp>
          <p:nvSpPr>
            <p:cNvPr id="38" name="CaixaDeTexto 37"/>
            <p:cNvSpPr txBox="1"/>
            <p:nvPr/>
          </p:nvSpPr>
          <p:spPr>
            <a:xfrm>
              <a:off x="3499911" y="4286256"/>
              <a:ext cx="4143453" cy="428628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sz="2800" kern="0" dirty="0">
                  <a:solidFill>
                    <a:srgbClr val="C00000"/>
                  </a:solidFill>
                  <a:latin typeface="Calibri" pitchFamily="34" charset="0"/>
                </a:rPr>
                <a:t>TOTVS ESB</a:t>
              </a:r>
            </a:p>
          </p:txBody>
        </p:sp>
      </p:grpSp>
      <p:cxnSp>
        <p:nvCxnSpPr>
          <p:cNvPr id="39" name="Conector reto 38"/>
          <p:cNvCxnSpPr>
            <a:cxnSpLocks noChangeShapeType="1"/>
            <a:stCxn id="40" idx="2"/>
            <a:endCxn id="38" idx="0"/>
          </p:cNvCxnSpPr>
          <p:nvPr/>
        </p:nvCxnSpPr>
        <p:spPr bwMode="auto">
          <a:xfrm rot="16200000" flipH="1">
            <a:off x="5487194" y="3602831"/>
            <a:ext cx="357188" cy="9525"/>
          </a:xfrm>
          <a:prstGeom prst="line">
            <a:avLst/>
          </a:prstGeom>
          <a:noFill/>
          <a:ln w="76200" algn="ctr">
            <a:solidFill>
              <a:srgbClr val="000000"/>
            </a:solidFill>
            <a:round/>
            <a:headEnd/>
            <a:tailEnd/>
          </a:ln>
        </p:spPr>
      </p:cxnSp>
      <p:sp>
        <p:nvSpPr>
          <p:cNvPr id="40" name="Retângulo de cantos arredondados 39"/>
          <p:cNvSpPr/>
          <p:nvPr/>
        </p:nvSpPr>
        <p:spPr bwMode="auto">
          <a:xfrm>
            <a:off x="4089400" y="2500313"/>
            <a:ext cx="3143250" cy="928687"/>
          </a:xfrm>
          <a:prstGeom prst="roundRect">
            <a:avLst/>
          </a:prstGeom>
          <a:gradFill rotWithShape="1">
            <a:gsLst>
              <a:gs pos="0">
                <a:srgbClr val="4F81BD">
                  <a:tint val="50000"/>
                  <a:satMod val="300000"/>
                </a:srgbClr>
              </a:gs>
              <a:gs pos="35000">
                <a:srgbClr val="4F81BD">
                  <a:tint val="37000"/>
                  <a:satMod val="300000"/>
                </a:srgbClr>
              </a:gs>
              <a:gs pos="100000">
                <a:srgbClr val="4F81BD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/>
          <a:lstStyle/>
          <a:p>
            <a:pPr>
              <a:defRPr/>
            </a:pPr>
            <a:r>
              <a:rPr lang="pt-BR" sz="1400" kern="0" dirty="0">
                <a:solidFill>
                  <a:sysClr val="windowText" lastClr="000000"/>
                </a:solidFill>
                <a:latin typeface="Trebuchet MS" pitchFamily="34" charset="0"/>
              </a:rPr>
              <a:t>Camada de integração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Espaço Reservado para Texto 2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Acoplamento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486BC6-0252-48E0-88EB-1739462717DB}" type="slidenum">
              <a:rPr lang="pt-BR"/>
              <a:pPr>
                <a:defRPr/>
              </a:pPr>
              <a:t>21</a:t>
            </a:fld>
            <a:endParaRPr lang="pt-BR" dirty="0"/>
          </a:p>
        </p:txBody>
      </p:sp>
      <p:sp>
        <p:nvSpPr>
          <p:cNvPr id="77" name="Retângulo 76"/>
          <p:cNvSpPr/>
          <p:nvPr/>
        </p:nvSpPr>
        <p:spPr bwMode="auto">
          <a:xfrm>
            <a:off x="6000760" y="1142984"/>
            <a:ext cx="714380" cy="121444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BR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8" name="Espaço Reservado para Texto 3"/>
          <p:cNvSpPr txBox="1">
            <a:spLocks/>
          </p:cNvSpPr>
          <p:nvPr/>
        </p:nvSpPr>
        <p:spPr>
          <a:xfrm>
            <a:off x="471488" y="6191250"/>
            <a:ext cx="8239125" cy="2857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pt-BR" sz="1200" b="1" kern="0" dirty="0">
                <a:solidFill>
                  <a:srgbClr val="4F81BD">
                    <a:lumMod val="50000"/>
                  </a:srgbClr>
                </a:solidFill>
                <a:latin typeface="Arial"/>
              </a:rPr>
              <a:t>O que será enviado</a:t>
            </a:r>
          </a:p>
        </p:txBody>
      </p:sp>
      <p:sp>
        <p:nvSpPr>
          <p:cNvPr id="79" name="Retângulo de cantos arredondados 78"/>
          <p:cNvSpPr/>
          <p:nvPr/>
        </p:nvSpPr>
        <p:spPr bwMode="auto">
          <a:xfrm rot="16200000">
            <a:off x="-1928812" y="3286125"/>
            <a:ext cx="5500688" cy="928687"/>
          </a:xfrm>
          <a:prstGeom prst="roundRect">
            <a:avLst>
              <a:gd name="adj" fmla="val 11289"/>
            </a:avLst>
          </a:prstGeom>
          <a:ln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r>
              <a:rPr lang="pt-BR" b="1" dirty="0">
                <a:solidFill>
                  <a:schemeClr val="bg1"/>
                </a:solidFill>
                <a:latin typeface="+mj-lt"/>
              </a:rPr>
              <a:t>Sistema</a:t>
            </a:r>
          </a:p>
        </p:txBody>
      </p:sp>
      <p:sp>
        <p:nvSpPr>
          <p:cNvPr id="80" name="Retângulo de cantos arredondados 79"/>
          <p:cNvSpPr/>
          <p:nvPr/>
        </p:nvSpPr>
        <p:spPr bwMode="auto">
          <a:xfrm rot="16200000">
            <a:off x="-571499" y="3571875"/>
            <a:ext cx="3143250" cy="42862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defRPr/>
            </a:pPr>
            <a:r>
              <a:rPr lang="pt-BR" sz="1400" dirty="0">
                <a:solidFill>
                  <a:schemeClr val="tx1"/>
                </a:solidFill>
                <a:latin typeface="+mj-lt"/>
              </a:rPr>
              <a:t>Camada de integração</a:t>
            </a:r>
          </a:p>
        </p:txBody>
      </p:sp>
      <p:grpSp>
        <p:nvGrpSpPr>
          <p:cNvPr id="57353" name="Grupo 80"/>
          <p:cNvGrpSpPr>
            <a:grpSpLocks/>
          </p:cNvGrpSpPr>
          <p:nvPr/>
        </p:nvGrpSpPr>
        <p:grpSpPr bwMode="auto">
          <a:xfrm rot="-5400000">
            <a:off x="2279651" y="3494087"/>
            <a:ext cx="4584700" cy="428625"/>
            <a:chOff x="3428992" y="4286256"/>
            <a:chExt cx="4357718" cy="428628"/>
          </a:xfrm>
        </p:grpSpPr>
        <p:sp>
          <p:nvSpPr>
            <p:cNvPr id="82" name="Cilindro 81"/>
            <p:cNvSpPr/>
            <p:nvPr/>
          </p:nvSpPr>
          <p:spPr bwMode="auto">
            <a:xfrm rot="5400000">
              <a:off x="5393537" y="2321710"/>
              <a:ext cx="428628" cy="4357718"/>
            </a:xfrm>
            <a:prstGeom prst="can">
              <a:avLst/>
            </a:prstGeom>
            <a:ln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>
                <a:defRPr/>
              </a:pPr>
              <a:endParaRPr lang="pt-BR" dirty="0"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83" name="CaixaDeTexto 82"/>
            <p:cNvSpPr txBox="1"/>
            <p:nvPr/>
          </p:nvSpPr>
          <p:spPr>
            <a:xfrm>
              <a:off x="3499910" y="4286255"/>
              <a:ext cx="4143453" cy="428628"/>
            </a:xfrm>
            <a:prstGeom prst="rect">
              <a:avLst/>
            </a:prstGeom>
            <a:noFill/>
          </p:spPr>
          <p:txBody>
            <a:bodyPr wrap="none" anchor="ctr"/>
            <a:lstStyle/>
            <a:p>
              <a:pPr algn="ctr">
                <a:defRPr/>
              </a:pPr>
              <a:r>
                <a:rPr lang="pt-BR" sz="2800" dirty="0">
                  <a:solidFill>
                    <a:srgbClr val="C00000"/>
                  </a:solidFill>
                  <a:latin typeface="+mj-lt"/>
                </a:rPr>
                <a:t>TOTVS ESB</a:t>
              </a:r>
            </a:p>
          </p:txBody>
        </p:sp>
      </p:grpSp>
      <p:sp>
        <p:nvSpPr>
          <p:cNvPr id="84" name="Retângulo de cantos arredondados 83"/>
          <p:cNvSpPr/>
          <p:nvPr/>
        </p:nvSpPr>
        <p:spPr bwMode="auto">
          <a:xfrm>
            <a:off x="7215188" y="1143000"/>
            <a:ext cx="1428750" cy="1143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dirty="0">
                <a:solidFill>
                  <a:schemeClr val="bg1"/>
                </a:solidFill>
                <a:latin typeface="+mj-lt"/>
              </a:rPr>
              <a:t>Sistema Legado</a:t>
            </a:r>
          </a:p>
        </p:txBody>
      </p:sp>
      <p:sp>
        <p:nvSpPr>
          <p:cNvPr id="85" name="Retângulo de cantos arredondados 84"/>
          <p:cNvSpPr/>
          <p:nvPr/>
        </p:nvSpPr>
        <p:spPr bwMode="auto">
          <a:xfrm>
            <a:off x="7215188" y="3000375"/>
            <a:ext cx="1428750" cy="1143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pt-BR" dirty="0">
                <a:solidFill>
                  <a:schemeClr val="bg1"/>
                </a:solidFill>
                <a:latin typeface="+mj-lt"/>
              </a:rPr>
              <a:t>Portal de Força de Vendas</a:t>
            </a:r>
          </a:p>
        </p:txBody>
      </p:sp>
      <p:sp>
        <p:nvSpPr>
          <p:cNvPr id="86" name="Retângulo de cantos arredondados 85"/>
          <p:cNvSpPr/>
          <p:nvPr/>
        </p:nvSpPr>
        <p:spPr bwMode="auto">
          <a:xfrm>
            <a:off x="7215188" y="4929188"/>
            <a:ext cx="1428750" cy="114300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lIns="0" rIns="0" anchor="ctr"/>
          <a:lstStyle/>
          <a:p>
            <a:pPr algn="ctr">
              <a:defRPr/>
            </a:pPr>
            <a:r>
              <a:rPr lang="pt-BR" dirty="0">
                <a:solidFill>
                  <a:schemeClr val="bg1"/>
                </a:solidFill>
                <a:latin typeface="+mj-lt"/>
              </a:rPr>
              <a:t>Sistema</a:t>
            </a:r>
          </a:p>
          <a:p>
            <a:pPr algn="ctr">
              <a:defRPr/>
            </a:pPr>
            <a:r>
              <a:rPr lang="pt-BR" dirty="0">
                <a:solidFill>
                  <a:schemeClr val="bg1"/>
                </a:solidFill>
                <a:latin typeface="+mj-lt"/>
              </a:rPr>
              <a:t>CRM</a:t>
            </a:r>
          </a:p>
        </p:txBody>
      </p:sp>
      <p:cxnSp>
        <p:nvCxnSpPr>
          <p:cNvPr id="87" name="Conector de seta reta 86"/>
          <p:cNvCxnSpPr>
            <a:cxnSpLocks noChangeShapeType="1"/>
            <a:stCxn id="79" idx="2"/>
            <a:endCxn id="83" idx="0"/>
          </p:cNvCxnSpPr>
          <p:nvPr/>
        </p:nvCxnSpPr>
        <p:spPr bwMode="auto">
          <a:xfrm flipV="1">
            <a:off x="1285875" y="3746500"/>
            <a:ext cx="3071813" cy="4763"/>
          </a:xfrm>
          <a:prstGeom prst="straightConnector1">
            <a:avLst/>
          </a:prstGeom>
          <a:noFill/>
          <a:ln w="7620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88" name="Retângulo 87"/>
          <p:cNvSpPr/>
          <p:nvPr/>
        </p:nvSpPr>
        <p:spPr bwMode="auto">
          <a:xfrm>
            <a:off x="2214546" y="1753380"/>
            <a:ext cx="714380" cy="407196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BR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89" name="Retângulo 88"/>
          <p:cNvSpPr/>
          <p:nvPr/>
        </p:nvSpPr>
        <p:spPr bwMode="auto">
          <a:xfrm>
            <a:off x="2312988" y="1824038"/>
            <a:ext cx="500062" cy="50006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pt-BR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0" name="Retângulo 89"/>
          <p:cNvSpPr/>
          <p:nvPr/>
        </p:nvSpPr>
        <p:spPr bwMode="auto">
          <a:xfrm>
            <a:off x="2312988" y="2395538"/>
            <a:ext cx="500062" cy="50006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pt-BR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1" name="Retângulo 90"/>
          <p:cNvSpPr/>
          <p:nvPr/>
        </p:nvSpPr>
        <p:spPr bwMode="auto">
          <a:xfrm>
            <a:off x="2312988" y="2967038"/>
            <a:ext cx="500062" cy="50006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pt-BR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2" name="Retângulo 91"/>
          <p:cNvSpPr/>
          <p:nvPr/>
        </p:nvSpPr>
        <p:spPr bwMode="auto">
          <a:xfrm>
            <a:off x="2312988" y="3538538"/>
            <a:ext cx="500062" cy="50165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pt-BR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3" name="Retângulo 92"/>
          <p:cNvSpPr/>
          <p:nvPr/>
        </p:nvSpPr>
        <p:spPr bwMode="auto">
          <a:xfrm>
            <a:off x="2312988" y="4111625"/>
            <a:ext cx="500062" cy="5000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pt-BR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4" name="Retângulo 93"/>
          <p:cNvSpPr/>
          <p:nvPr/>
        </p:nvSpPr>
        <p:spPr bwMode="auto">
          <a:xfrm>
            <a:off x="2312878" y="4682338"/>
            <a:ext cx="500066" cy="50006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1002">
            <a:schemeClr val="dk2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pt-BR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5" name="Retângulo 94"/>
          <p:cNvSpPr/>
          <p:nvPr/>
        </p:nvSpPr>
        <p:spPr bwMode="auto">
          <a:xfrm>
            <a:off x="2312878" y="5253842"/>
            <a:ext cx="500066" cy="500066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1002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pt-BR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96" name="Forma livre 95"/>
          <p:cNvSpPr/>
          <p:nvPr/>
        </p:nvSpPr>
        <p:spPr bwMode="auto">
          <a:xfrm rot="5400000">
            <a:off x="5322095" y="3679031"/>
            <a:ext cx="1357312" cy="2428875"/>
          </a:xfrm>
          <a:custGeom>
            <a:avLst/>
            <a:gdLst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295835 w 1869141"/>
              <a:gd name="connsiteY2" fmla="*/ 1169894 h 1896035"/>
              <a:gd name="connsiteX3" fmla="*/ 201706 w 1869141"/>
              <a:gd name="connsiteY3" fmla="*/ 1896035 h 1896035"/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468945 w 1869141"/>
              <a:gd name="connsiteY2" fmla="*/ 1125358 h 1896035"/>
              <a:gd name="connsiteX3" fmla="*/ 201706 w 1869141"/>
              <a:gd name="connsiteY3" fmla="*/ 1896035 h 1896035"/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468945 w 1869141"/>
              <a:gd name="connsiteY2" fmla="*/ 1125358 h 1896035"/>
              <a:gd name="connsiteX3" fmla="*/ 201706 w 1869141"/>
              <a:gd name="connsiteY3" fmla="*/ 1896035 h 1896035"/>
              <a:gd name="connsiteX0" fmla="*/ 1680858 w 1680858"/>
              <a:gd name="connsiteY0" fmla="*/ 0 h 1896035"/>
              <a:gd name="connsiteX1" fmla="*/ 1263999 w 1680858"/>
              <a:gd name="connsiteY1" fmla="*/ 1169894 h 1896035"/>
              <a:gd name="connsiteX2" fmla="*/ 280662 w 1680858"/>
              <a:gd name="connsiteY2" fmla="*/ 1125358 h 1896035"/>
              <a:gd name="connsiteX3" fmla="*/ 13423 w 1680858"/>
              <a:gd name="connsiteY3" fmla="*/ 1896035 h 1896035"/>
              <a:gd name="connsiteX0" fmla="*/ 1682540 w 1682540"/>
              <a:gd name="connsiteY0" fmla="*/ 0 h 1896035"/>
              <a:gd name="connsiteX1" fmla="*/ 1265681 w 1682540"/>
              <a:gd name="connsiteY1" fmla="*/ 1169894 h 1896035"/>
              <a:gd name="connsiteX2" fmla="*/ 282344 w 1682540"/>
              <a:gd name="connsiteY2" fmla="*/ 1125358 h 1896035"/>
              <a:gd name="connsiteX3" fmla="*/ 15105 w 1682540"/>
              <a:gd name="connsiteY3" fmla="*/ 1896035 h 1896035"/>
              <a:gd name="connsiteX0" fmla="*/ 1682540 w 1682540"/>
              <a:gd name="connsiteY0" fmla="*/ 0 h 1896035"/>
              <a:gd name="connsiteX1" fmla="*/ 1440493 w 1682540"/>
              <a:gd name="connsiteY1" fmla="*/ 941294 h 1896035"/>
              <a:gd name="connsiteX2" fmla="*/ 282344 w 1682540"/>
              <a:gd name="connsiteY2" fmla="*/ 1125358 h 1896035"/>
              <a:gd name="connsiteX3" fmla="*/ 15105 w 1682540"/>
              <a:gd name="connsiteY3" fmla="*/ 1896035 h 1896035"/>
              <a:gd name="connsiteX0" fmla="*/ 1680858 w 1680858"/>
              <a:gd name="connsiteY0" fmla="*/ 0 h 1896035"/>
              <a:gd name="connsiteX1" fmla="*/ 1438811 w 1680858"/>
              <a:gd name="connsiteY1" fmla="*/ 941294 h 1896035"/>
              <a:gd name="connsiteX2" fmla="*/ 352099 w 1680858"/>
              <a:gd name="connsiteY2" fmla="*/ 1125358 h 1896035"/>
              <a:gd name="connsiteX3" fmla="*/ 13423 w 1680858"/>
              <a:gd name="connsiteY3" fmla="*/ 1896035 h 1896035"/>
              <a:gd name="connsiteX0" fmla="*/ 1680858 w 1680858"/>
              <a:gd name="connsiteY0" fmla="*/ 0 h 1896035"/>
              <a:gd name="connsiteX1" fmla="*/ 1438811 w 1680858"/>
              <a:gd name="connsiteY1" fmla="*/ 941294 h 1896035"/>
              <a:gd name="connsiteX2" fmla="*/ 352099 w 1680858"/>
              <a:gd name="connsiteY2" fmla="*/ 1125358 h 1896035"/>
              <a:gd name="connsiteX3" fmla="*/ 13423 w 1680858"/>
              <a:gd name="connsiteY3" fmla="*/ 1896035 h 1896035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709422 w 1713261"/>
              <a:gd name="connsiteY0" fmla="*/ 0 h 1830410"/>
              <a:gd name="connsiteX1" fmla="*/ 1438811 w 1713261"/>
              <a:gd name="connsiteY1" fmla="*/ 875669 h 1830410"/>
              <a:gd name="connsiteX2" fmla="*/ 352099 w 1713261"/>
              <a:gd name="connsiteY2" fmla="*/ 1059733 h 1830410"/>
              <a:gd name="connsiteX3" fmla="*/ 13423 w 1713261"/>
              <a:gd name="connsiteY3" fmla="*/ 1830410 h 1830410"/>
              <a:gd name="connsiteX0" fmla="*/ 1709422 w 1713261"/>
              <a:gd name="connsiteY0" fmla="*/ 0 h 1917571"/>
              <a:gd name="connsiteX1" fmla="*/ 1438811 w 1713261"/>
              <a:gd name="connsiteY1" fmla="*/ 962830 h 1917571"/>
              <a:gd name="connsiteX2" fmla="*/ 352099 w 1713261"/>
              <a:gd name="connsiteY2" fmla="*/ 1146894 h 1917571"/>
              <a:gd name="connsiteX3" fmla="*/ 13423 w 1713261"/>
              <a:gd name="connsiteY3" fmla="*/ 1917571 h 1917571"/>
              <a:gd name="connsiteX0" fmla="*/ 1709422 w 1713261"/>
              <a:gd name="connsiteY0" fmla="*/ 0 h 1917571"/>
              <a:gd name="connsiteX1" fmla="*/ 1438811 w 1713261"/>
              <a:gd name="connsiteY1" fmla="*/ 962830 h 1917571"/>
              <a:gd name="connsiteX2" fmla="*/ 352099 w 1713261"/>
              <a:gd name="connsiteY2" fmla="*/ 1146894 h 1917571"/>
              <a:gd name="connsiteX3" fmla="*/ 13423 w 1713261"/>
              <a:gd name="connsiteY3" fmla="*/ 1917571 h 1917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3261" h="1917571">
                <a:moveTo>
                  <a:pt x="1709422" y="0"/>
                </a:moveTo>
                <a:cubicBezTo>
                  <a:pt x="1713261" y="452373"/>
                  <a:pt x="1665032" y="771681"/>
                  <a:pt x="1438811" y="962830"/>
                </a:cubicBezTo>
                <a:cubicBezTo>
                  <a:pt x="1212591" y="1153979"/>
                  <a:pt x="774019" y="944342"/>
                  <a:pt x="352099" y="1146894"/>
                </a:cubicBezTo>
                <a:cubicBezTo>
                  <a:pt x="45348" y="1346109"/>
                  <a:pt x="0" y="1592868"/>
                  <a:pt x="13423" y="1917571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anchor="ctr"/>
          <a:lstStyle/>
          <a:p>
            <a:pPr>
              <a:defRPr/>
            </a:pPr>
            <a:endParaRPr lang="pt-BR" sz="24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97" name="Forma livre 96"/>
          <p:cNvSpPr/>
          <p:nvPr/>
        </p:nvSpPr>
        <p:spPr bwMode="auto">
          <a:xfrm rot="16200000" flipV="1">
            <a:off x="5322095" y="1107281"/>
            <a:ext cx="1357312" cy="2428875"/>
          </a:xfrm>
          <a:custGeom>
            <a:avLst/>
            <a:gdLst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295835 w 1869141"/>
              <a:gd name="connsiteY2" fmla="*/ 1169894 h 1896035"/>
              <a:gd name="connsiteX3" fmla="*/ 201706 w 1869141"/>
              <a:gd name="connsiteY3" fmla="*/ 1896035 h 1896035"/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468945 w 1869141"/>
              <a:gd name="connsiteY2" fmla="*/ 1125358 h 1896035"/>
              <a:gd name="connsiteX3" fmla="*/ 201706 w 1869141"/>
              <a:gd name="connsiteY3" fmla="*/ 1896035 h 1896035"/>
              <a:gd name="connsiteX0" fmla="*/ 1869141 w 1869141"/>
              <a:gd name="connsiteY0" fmla="*/ 0 h 1896035"/>
              <a:gd name="connsiteX1" fmla="*/ 1452282 w 1869141"/>
              <a:gd name="connsiteY1" fmla="*/ 1169894 h 1896035"/>
              <a:gd name="connsiteX2" fmla="*/ 468945 w 1869141"/>
              <a:gd name="connsiteY2" fmla="*/ 1125358 h 1896035"/>
              <a:gd name="connsiteX3" fmla="*/ 201706 w 1869141"/>
              <a:gd name="connsiteY3" fmla="*/ 1896035 h 1896035"/>
              <a:gd name="connsiteX0" fmla="*/ 1680858 w 1680858"/>
              <a:gd name="connsiteY0" fmla="*/ 0 h 1896035"/>
              <a:gd name="connsiteX1" fmla="*/ 1263999 w 1680858"/>
              <a:gd name="connsiteY1" fmla="*/ 1169894 h 1896035"/>
              <a:gd name="connsiteX2" fmla="*/ 280662 w 1680858"/>
              <a:gd name="connsiteY2" fmla="*/ 1125358 h 1896035"/>
              <a:gd name="connsiteX3" fmla="*/ 13423 w 1680858"/>
              <a:gd name="connsiteY3" fmla="*/ 1896035 h 1896035"/>
              <a:gd name="connsiteX0" fmla="*/ 1682540 w 1682540"/>
              <a:gd name="connsiteY0" fmla="*/ 0 h 1896035"/>
              <a:gd name="connsiteX1" fmla="*/ 1265681 w 1682540"/>
              <a:gd name="connsiteY1" fmla="*/ 1169894 h 1896035"/>
              <a:gd name="connsiteX2" fmla="*/ 282344 w 1682540"/>
              <a:gd name="connsiteY2" fmla="*/ 1125358 h 1896035"/>
              <a:gd name="connsiteX3" fmla="*/ 15105 w 1682540"/>
              <a:gd name="connsiteY3" fmla="*/ 1896035 h 1896035"/>
              <a:gd name="connsiteX0" fmla="*/ 1682540 w 1682540"/>
              <a:gd name="connsiteY0" fmla="*/ 0 h 1896035"/>
              <a:gd name="connsiteX1" fmla="*/ 1440493 w 1682540"/>
              <a:gd name="connsiteY1" fmla="*/ 941294 h 1896035"/>
              <a:gd name="connsiteX2" fmla="*/ 282344 w 1682540"/>
              <a:gd name="connsiteY2" fmla="*/ 1125358 h 1896035"/>
              <a:gd name="connsiteX3" fmla="*/ 15105 w 1682540"/>
              <a:gd name="connsiteY3" fmla="*/ 1896035 h 1896035"/>
              <a:gd name="connsiteX0" fmla="*/ 1680858 w 1680858"/>
              <a:gd name="connsiteY0" fmla="*/ 0 h 1896035"/>
              <a:gd name="connsiteX1" fmla="*/ 1438811 w 1680858"/>
              <a:gd name="connsiteY1" fmla="*/ 941294 h 1896035"/>
              <a:gd name="connsiteX2" fmla="*/ 352099 w 1680858"/>
              <a:gd name="connsiteY2" fmla="*/ 1125358 h 1896035"/>
              <a:gd name="connsiteX3" fmla="*/ 13423 w 1680858"/>
              <a:gd name="connsiteY3" fmla="*/ 1896035 h 1896035"/>
              <a:gd name="connsiteX0" fmla="*/ 1680858 w 1680858"/>
              <a:gd name="connsiteY0" fmla="*/ 0 h 1896035"/>
              <a:gd name="connsiteX1" fmla="*/ 1438811 w 1680858"/>
              <a:gd name="connsiteY1" fmla="*/ 941294 h 1896035"/>
              <a:gd name="connsiteX2" fmla="*/ 352099 w 1680858"/>
              <a:gd name="connsiteY2" fmla="*/ 1125358 h 1896035"/>
              <a:gd name="connsiteX3" fmla="*/ 13423 w 1680858"/>
              <a:gd name="connsiteY3" fmla="*/ 1896035 h 1896035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566545 w 1641219"/>
              <a:gd name="connsiteY0" fmla="*/ 0 h 1830409"/>
              <a:gd name="connsiteX1" fmla="*/ 1438811 w 1641219"/>
              <a:gd name="connsiteY1" fmla="*/ 875668 h 1830409"/>
              <a:gd name="connsiteX2" fmla="*/ 352099 w 1641219"/>
              <a:gd name="connsiteY2" fmla="*/ 1059732 h 1830409"/>
              <a:gd name="connsiteX3" fmla="*/ 13423 w 1641219"/>
              <a:gd name="connsiteY3" fmla="*/ 1830409 h 1830409"/>
              <a:gd name="connsiteX0" fmla="*/ 1709422 w 1713261"/>
              <a:gd name="connsiteY0" fmla="*/ 0 h 1830410"/>
              <a:gd name="connsiteX1" fmla="*/ 1438811 w 1713261"/>
              <a:gd name="connsiteY1" fmla="*/ 875669 h 1830410"/>
              <a:gd name="connsiteX2" fmla="*/ 352099 w 1713261"/>
              <a:gd name="connsiteY2" fmla="*/ 1059733 h 1830410"/>
              <a:gd name="connsiteX3" fmla="*/ 13423 w 1713261"/>
              <a:gd name="connsiteY3" fmla="*/ 1830410 h 1830410"/>
              <a:gd name="connsiteX0" fmla="*/ 1709422 w 1713261"/>
              <a:gd name="connsiteY0" fmla="*/ 0 h 1917571"/>
              <a:gd name="connsiteX1" fmla="*/ 1438811 w 1713261"/>
              <a:gd name="connsiteY1" fmla="*/ 962830 h 1917571"/>
              <a:gd name="connsiteX2" fmla="*/ 352099 w 1713261"/>
              <a:gd name="connsiteY2" fmla="*/ 1146894 h 1917571"/>
              <a:gd name="connsiteX3" fmla="*/ 13423 w 1713261"/>
              <a:gd name="connsiteY3" fmla="*/ 1917571 h 1917571"/>
              <a:gd name="connsiteX0" fmla="*/ 1709422 w 1713261"/>
              <a:gd name="connsiteY0" fmla="*/ 0 h 1917571"/>
              <a:gd name="connsiteX1" fmla="*/ 1438811 w 1713261"/>
              <a:gd name="connsiteY1" fmla="*/ 962830 h 1917571"/>
              <a:gd name="connsiteX2" fmla="*/ 352099 w 1713261"/>
              <a:gd name="connsiteY2" fmla="*/ 1146894 h 1917571"/>
              <a:gd name="connsiteX3" fmla="*/ 13423 w 1713261"/>
              <a:gd name="connsiteY3" fmla="*/ 1917571 h 1917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13261" h="1917571">
                <a:moveTo>
                  <a:pt x="1709422" y="0"/>
                </a:moveTo>
                <a:cubicBezTo>
                  <a:pt x="1713261" y="452373"/>
                  <a:pt x="1665032" y="771681"/>
                  <a:pt x="1438811" y="962830"/>
                </a:cubicBezTo>
                <a:cubicBezTo>
                  <a:pt x="1212591" y="1153979"/>
                  <a:pt x="774019" y="944342"/>
                  <a:pt x="352099" y="1146894"/>
                </a:cubicBezTo>
                <a:cubicBezTo>
                  <a:pt x="45348" y="1346109"/>
                  <a:pt x="0" y="1592868"/>
                  <a:pt x="13423" y="1917571"/>
                </a:cubicBezTo>
              </a:path>
            </a:pathLst>
          </a:custGeom>
          <a:noFill/>
          <a:ln w="76200" cap="flat" cmpd="sng" algn="ctr">
            <a:solidFill>
              <a:schemeClr val="tx1"/>
            </a:solidFill>
            <a:prstDash val="solid"/>
            <a:round/>
            <a:headEnd type="triangle" w="med" len="med"/>
            <a:tailEnd type="none" w="med" len="med"/>
          </a:ln>
          <a:effectLst/>
        </p:spPr>
        <p:txBody>
          <a:bodyPr anchor="ctr"/>
          <a:lstStyle/>
          <a:p>
            <a:pPr>
              <a:defRPr/>
            </a:pPr>
            <a:endParaRPr lang="pt-BR" sz="2400" b="1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8" name="Conector de seta reta 97"/>
          <p:cNvCxnSpPr>
            <a:cxnSpLocks noChangeShapeType="1"/>
            <a:endCxn id="85" idx="1"/>
          </p:cNvCxnSpPr>
          <p:nvPr/>
        </p:nvCxnSpPr>
        <p:spPr bwMode="auto">
          <a:xfrm flipV="1">
            <a:off x="4786313" y="3571875"/>
            <a:ext cx="2428875" cy="4763"/>
          </a:xfrm>
          <a:prstGeom prst="straightConnector1">
            <a:avLst/>
          </a:prstGeom>
          <a:noFill/>
          <a:ln w="76200" algn="ctr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99" name="Retângulo 98"/>
          <p:cNvSpPr/>
          <p:nvPr/>
        </p:nvSpPr>
        <p:spPr bwMode="auto">
          <a:xfrm>
            <a:off x="6099175" y="1214438"/>
            <a:ext cx="500063" cy="50006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pt-BR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0" name="Retângulo 99"/>
          <p:cNvSpPr/>
          <p:nvPr/>
        </p:nvSpPr>
        <p:spPr bwMode="auto">
          <a:xfrm>
            <a:off x="6099092" y="1785926"/>
            <a:ext cx="500066" cy="500066"/>
          </a:xfrm>
          <a:prstGeom prst="rect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1002">
            <a:schemeClr val="lt1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pt-BR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1" name="Retângulo 100"/>
          <p:cNvSpPr/>
          <p:nvPr/>
        </p:nvSpPr>
        <p:spPr bwMode="auto">
          <a:xfrm>
            <a:off x="6000760" y="2714620"/>
            <a:ext cx="714380" cy="1857388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BR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2" name="Retângulo 101"/>
          <p:cNvSpPr/>
          <p:nvPr/>
        </p:nvSpPr>
        <p:spPr bwMode="auto">
          <a:xfrm>
            <a:off x="6099175" y="2786063"/>
            <a:ext cx="500063" cy="50006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pt-BR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3" name="Retângulo 102"/>
          <p:cNvSpPr/>
          <p:nvPr/>
        </p:nvSpPr>
        <p:spPr bwMode="auto">
          <a:xfrm>
            <a:off x="6099175" y="3357563"/>
            <a:ext cx="500063" cy="50006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pt-BR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4" name="Retângulo 103"/>
          <p:cNvSpPr/>
          <p:nvPr/>
        </p:nvSpPr>
        <p:spPr bwMode="auto">
          <a:xfrm>
            <a:off x="6099175" y="3929063"/>
            <a:ext cx="500063" cy="500062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BR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5" name="Retângulo 104"/>
          <p:cNvSpPr/>
          <p:nvPr/>
        </p:nvSpPr>
        <p:spPr bwMode="auto">
          <a:xfrm>
            <a:off x="6000760" y="4929198"/>
            <a:ext cx="714380" cy="1214446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pt-BR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6" name="Retângulo 105"/>
          <p:cNvSpPr/>
          <p:nvPr/>
        </p:nvSpPr>
        <p:spPr bwMode="auto">
          <a:xfrm>
            <a:off x="6099175" y="5000625"/>
            <a:ext cx="500063" cy="5000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pt-BR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7" name="Retângulo 106"/>
          <p:cNvSpPr/>
          <p:nvPr/>
        </p:nvSpPr>
        <p:spPr bwMode="auto">
          <a:xfrm>
            <a:off x="6099175" y="5572125"/>
            <a:ext cx="500063" cy="50006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endParaRPr lang="pt-BR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108" name="Retângulo com Único Canto Aparado 107"/>
          <p:cNvSpPr/>
          <p:nvPr/>
        </p:nvSpPr>
        <p:spPr bwMode="auto">
          <a:xfrm>
            <a:off x="258763" y="919163"/>
            <a:ext cx="3786187" cy="500062"/>
          </a:xfrm>
          <a:prstGeom prst="snip1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pt-BR" sz="1400" dirty="0">
                <a:solidFill>
                  <a:schemeClr val="tx1"/>
                </a:solidFill>
                <a:latin typeface="+mj-lt"/>
              </a:rPr>
              <a:t>Cada sistema deseja receber no seu formato</a:t>
            </a:r>
          </a:p>
        </p:txBody>
      </p:sp>
      <p:sp>
        <p:nvSpPr>
          <p:cNvPr id="109" name="Retângulo com Único Canto Aparado 108"/>
          <p:cNvSpPr/>
          <p:nvPr/>
        </p:nvSpPr>
        <p:spPr bwMode="auto">
          <a:xfrm>
            <a:off x="3821113" y="5715000"/>
            <a:ext cx="1501775" cy="857250"/>
          </a:xfrm>
          <a:prstGeom prst="snip1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pt-BR" sz="1400" dirty="0">
                <a:solidFill>
                  <a:schemeClr val="tx1"/>
                </a:solidFill>
                <a:latin typeface="+mj-lt"/>
              </a:rPr>
              <a:t>Transformação</a:t>
            </a:r>
          </a:p>
          <a:p>
            <a:pPr>
              <a:defRPr/>
            </a:pPr>
            <a:r>
              <a:rPr lang="pt-BR" sz="1400" dirty="0" err="1">
                <a:solidFill>
                  <a:schemeClr val="tx1"/>
                </a:solidFill>
                <a:latin typeface="+mj-lt"/>
              </a:rPr>
              <a:t>Roteamento</a:t>
            </a:r>
            <a:endParaRPr lang="pt-BR" sz="1400" dirty="0">
              <a:solidFill>
                <a:schemeClr val="tx1"/>
              </a:solidFill>
              <a:latin typeface="+mj-lt"/>
            </a:endParaRPr>
          </a:p>
          <a:p>
            <a:pPr>
              <a:defRPr/>
            </a:pPr>
            <a:r>
              <a:rPr lang="pt-BR" sz="1400" dirty="0">
                <a:solidFill>
                  <a:schemeClr val="tx1"/>
                </a:solidFill>
                <a:latin typeface="+mj-lt"/>
              </a:rPr>
              <a:t>Transporte</a:t>
            </a:r>
          </a:p>
        </p:txBody>
      </p:sp>
      <p:sp>
        <p:nvSpPr>
          <p:cNvPr id="110" name="CaixaDeTexto 109"/>
          <p:cNvSpPr txBox="1"/>
          <p:nvPr/>
        </p:nvSpPr>
        <p:spPr>
          <a:xfrm>
            <a:off x="4786313" y="2586038"/>
            <a:ext cx="914400" cy="485775"/>
          </a:xfrm>
          <a:prstGeom prst="rect">
            <a:avLst/>
          </a:prstGeom>
          <a:noFill/>
        </p:spPr>
        <p:txBody>
          <a:bodyPr wrap="none"/>
          <a:lstStyle/>
          <a:p>
            <a:pPr>
              <a:defRPr/>
            </a:pPr>
            <a:r>
              <a:rPr lang="pt-BR" sz="2000" dirty="0">
                <a:solidFill>
                  <a:schemeClr val="tx2"/>
                </a:solidFill>
                <a:latin typeface="+mj-lt"/>
              </a:rPr>
              <a:t>FTP</a:t>
            </a:r>
          </a:p>
        </p:txBody>
      </p:sp>
      <p:sp>
        <p:nvSpPr>
          <p:cNvPr id="111" name="CaixaDeTexto 110"/>
          <p:cNvSpPr txBox="1"/>
          <p:nvPr/>
        </p:nvSpPr>
        <p:spPr>
          <a:xfrm>
            <a:off x="4786313" y="3214688"/>
            <a:ext cx="914400" cy="485775"/>
          </a:xfrm>
          <a:prstGeom prst="rect">
            <a:avLst/>
          </a:prstGeom>
          <a:noFill/>
        </p:spPr>
        <p:txBody>
          <a:bodyPr wrap="none"/>
          <a:lstStyle/>
          <a:p>
            <a:pPr>
              <a:defRPr/>
            </a:pPr>
            <a:r>
              <a:rPr lang="pt-BR" sz="2000" dirty="0">
                <a:solidFill>
                  <a:schemeClr val="tx2"/>
                </a:solidFill>
                <a:latin typeface="+mj-lt"/>
              </a:rPr>
              <a:t>HTTP</a:t>
            </a:r>
          </a:p>
        </p:txBody>
      </p:sp>
      <p:sp>
        <p:nvSpPr>
          <p:cNvPr id="112" name="CaixaDeTexto 111"/>
          <p:cNvSpPr txBox="1"/>
          <p:nvPr/>
        </p:nvSpPr>
        <p:spPr>
          <a:xfrm>
            <a:off x="4786313" y="3871913"/>
            <a:ext cx="914400" cy="485775"/>
          </a:xfrm>
          <a:prstGeom prst="rect">
            <a:avLst/>
          </a:prstGeom>
          <a:noFill/>
        </p:spPr>
        <p:txBody>
          <a:bodyPr wrap="none"/>
          <a:lstStyle/>
          <a:p>
            <a:pPr>
              <a:defRPr/>
            </a:pPr>
            <a:r>
              <a:rPr lang="pt-BR" sz="2000" dirty="0">
                <a:solidFill>
                  <a:schemeClr val="tx2"/>
                </a:solidFill>
                <a:latin typeface="+mj-lt"/>
              </a:rPr>
              <a:t>WS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00"/>
                            </p:stCondLst>
                            <p:childTnLst>
                              <p:par>
                                <p:cTn id="2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4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6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2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8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2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2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200"/>
                            </p:stCondLst>
                            <p:childTnLst>
                              <p:par>
                                <p:cTn id="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2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25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90" grpId="0" animBg="1"/>
      <p:bldP spid="91" grpId="0" animBg="1"/>
      <p:bldP spid="92" grpId="0" animBg="1"/>
      <p:bldP spid="93" grpId="0" animBg="1"/>
      <p:bldP spid="96" grpId="0" animBg="1"/>
      <p:bldP spid="97" grpId="0" animBg="1"/>
      <p:bldP spid="108" grpId="0" animBg="1"/>
      <p:bldP spid="109" grpId="0" animBg="1"/>
      <p:bldP spid="110" grpId="0"/>
      <p:bldP spid="111" grpId="0"/>
      <p:bldP spid="1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Espaço Reservado para Texto 1"/>
          <p:cNvSpPr>
            <a:spLocks noGrp="1"/>
          </p:cNvSpPr>
          <p:nvPr>
            <p:ph type="body" sz="quarter" idx="13"/>
          </p:nvPr>
        </p:nvSpPr>
        <p:spPr>
          <a:xfrm>
            <a:off x="457200" y="1500188"/>
            <a:ext cx="8239125" cy="4500562"/>
          </a:xfrm>
        </p:spPr>
        <p:txBody>
          <a:bodyPr/>
          <a:lstStyle/>
          <a:p>
            <a:pPr eaLnBrk="1" hangingPunct="1"/>
            <a:r>
              <a:rPr lang="pt-BR" smtClean="0"/>
              <a:t>É um </a:t>
            </a:r>
            <a:r>
              <a:rPr lang="pt-BR" b="1" smtClean="0">
                <a:solidFill>
                  <a:srgbClr val="C00000"/>
                </a:solidFill>
              </a:rPr>
              <a:t>evento</a:t>
            </a:r>
            <a:r>
              <a:rPr lang="pt-BR" smtClean="0"/>
              <a:t> de que algo aconteceu no sistema</a:t>
            </a:r>
          </a:p>
          <a:p>
            <a:pPr eaLnBrk="1" hangingPunct="1">
              <a:buFont typeface="Arial" charset="0"/>
              <a:buNone/>
            </a:pPr>
            <a:r>
              <a:rPr lang="pt-BR" smtClean="0"/>
              <a:t>ou</a:t>
            </a:r>
          </a:p>
          <a:p>
            <a:pPr eaLnBrk="1" hangingPunct="1"/>
            <a:r>
              <a:rPr lang="pt-BR" smtClean="0"/>
              <a:t>É uma </a:t>
            </a:r>
            <a:r>
              <a:rPr lang="pt-BR" b="1" smtClean="0">
                <a:solidFill>
                  <a:srgbClr val="C00000"/>
                </a:solidFill>
              </a:rPr>
              <a:t>requisição</a:t>
            </a:r>
            <a:r>
              <a:rPr lang="pt-BR" smtClean="0"/>
              <a:t> de informações</a:t>
            </a:r>
          </a:p>
          <a:p>
            <a:pPr eaLnBrk="1" hangingPunct="1"/>
            <a:endParaRPr lang="pt-BR" smtClean="0"/>
          </a:p>
          <a:p>
            <a:pPr eaLnBrk="1" hangingPunct="1"/>
            <a:r>
              <a:rPr lang="pt-BR" smtClean="0"/>
              <a:t>São dividas em </a:t>
            </a:r>
            <a:r>
              <a:rPr lang="pt-BR" b="1" smtClean="0">
                <a:solidFill>
                  <a:srgbClr val="C00000"/>
                </a:solidFill>
              </a:rPr>
              <a:t>transações</a:t>
            </a:r>
          </a:p>
          <a:p>
            <a:pPr eaLnBrk="1" hangingPunct="1"/>
            <a:r>
              <a:rPr lang="pt-BR" smtClean="0"/>
              <a:t>Agrega as informações necessárias</a:t>
            </a:r>
          </a:p>
          <a:p>
            <a:pPr eaLnBrk="1" hangingPunct="1"/>
            <a:endParaRPr lang="pt-BR" smtClean="0"/>
          </a:p>
          <a:p>
            <a:pPr eaLnBrk="1" hangingPunct="1"/>
            <a:endParaRPr lang="pt-BR" smtClean="0"/>
          </a:p>
          <a:p>
            <a:pPr eaLnBrk="1" hangingPunct="1"/>
            <a:endParaRPr lang="pt-BR" smtClean="0"/>
          </a:p>
          <a:p>
            <a:pPr eaLnBrk="1" hangingPunct="1">
              <a:buFont typeface="Arial" charset="0"/>
              <a:buNone/>
            </a:pPr>
            <a:r>
              <a:rPr lang="pt-BR" i="1" smtClean="0"/>
              <a:t>Como são escritas as mensagens?</a:t>
            </a:r>
          </a:p>
        </p:txBody>
      </p:sp>
      <p:sp>
        <p:nvSpPr>
          <p:cNvPr id="59394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Mensagem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r>
              <a:rPr lang="pt-BR" dirty="0" smtClean="0"/>
              <a:t>As moléculas da integração</a:t>
            </a:r>
            <a:endParaRPr lang="pt-BR" dirty="0"/>
          </a:p>
        </p:txBody>
      </p:sp>
      <p:sp>
        <p:nvSpPr>
          <p:cNvPr id="59396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Conceitos Base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77227F3-69E7-4DB5-9569-D97DA65E8C78}" type="slidenum">
              <a:rPr lang="pt-BR" smtClean="0"/>
              <a:pPr>
                <a:defRPr/>
              </a:pPr>
              <a:t>22</a:t>
            </a:fld>
            <a:endParaRPr lang="pt-BR"/>
          </a:p>
        </p:txBody>
      </p:sp>
      <p:pic>
        <p:nvPicPr>
          <p:cNvPr id="2050" name="Picture 2" descr="C:\Jose\Downloads\art\crystal\Alta Qualidade\docs.png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286512" y="3714752"/>
            <a:ext cx="2334463" cy="233446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Espaço Reservado para Texto 1"/>
          <p:cNvSpPr>
            <a:spLocks noGrp="1"/>
          </p:cNvSpPr>
          <p:nvPr>
            <p:ph type="body" sz="quarter" idx="13"/>
          </p:nvPr>
        </p:nvSpPr>
        <p:spPr>
          <a:xfrm>
            <a:off x="457200" y="1500188"/>
            <a:ext cx="8239125" cy="4500562"/>
          </a:xfrm>
        </p:spPr>
        <p:txBody>
          <a:bodyPr/>
          <a:lstStyle/>
          <a:p>
            <a:pPr eaLnBrk="1" hangingPunct="1"/>
            <a:r>
              <a:rPr lang="pt-BR" smtClean="0"/>
              <a:t>Precisa ser entendido pelo outro sistema</a:t>
            </a:r>
          </a:p>
          <a:p>
            <a:pPr eaLnBrk="1" hangingPunct="1"/>
            <a:r>
              <a:rPr lang="pt-BR" smtClean="0"/>
              <a:t>Precisa ser entendido por pessoas – Auto-documentado</a:t>
            </a:r>
          </a:p>
          <a:p>
            <a:pPr eaLnBrk="1" hangingPunct="1"/>
            <a:r>
              <a:rPr lang="pt-BR" smtClean="0"/>
              <a:t>Ser de fácil análise</a:t>
            </a:r>
          </a:p>
          <a:p>
            <a:pPr eaLnBrk="1" hangingPunct="1"/>
            <a:r>
              <a:rPr lang="pt-BR" smtClean="0"/>
              <a:t>Fácil manutenção</a:t>
            </a:r>
          </a:p>
          <a:p>
            <a:pPr eaLnBrk="1" hangingPunct="1"/>
            <a:r>
              <a:rPr lang="pt-BR" smtClean="0"/>
              <a:t>Mais automático possível</a:t>
            </a:r>
          </a:p>
          <a:p>
            <a:pPr eaLnBrk="1" hangingPunct="1"/>
            <a:endParaRPr lang="pt-BR" smtClean="0"/>
          </a:p>
        </p:txBody>
      </p:sp>
      <p:sp>
        <p:nvSpPr>
          <p:cNvPr id="61442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Como fazer uma mensagem?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r>
              <a:rPr lang="pt-BR" dirty="0" smtClean="0"/>
              <a:t>Premissas para uma mensagem</a:t>
            </a:r>
            <a:endParaRPr lang="pt-BR" dirty="0"/>
          </a:p>
        </p:txBody>
      </p:sp>
      <p:sp>
        <p:nvSpPr>
          <p:cNvPr id="61444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Conceitos Base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029DE27F-A798-4A7C-8F64-07CD01B24394}" type="slidenum">
              <a:rPr lang="pt-BR" smtClean="0"/>
              <a:pPr>
                <a:defRPr/>
              </a:pPr>
              <a:t>23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Espaço Reservado para Texto 2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Texto Simples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27669B8-1980-42E8-90BA-D887F0E8A2A6}" type="slidenum">
              <a:rPr lang="pt-BR"/>
              <a:pPr>
                <a:defRPr/>
              </a:pPr>
              <a:t>24</a:t>
            </a:fld>
            <a:endParaRPr lang="pt-BR" dirty="0"/>
          </a:p>
        </p:txBody>
      </p:sp>
      <p:pic>
        <p:nvPicPr>
          <p:cNvPr id="6349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8" y="1571625"/>
            <a:ext cx="8658225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o explicativo retangular 7"/>
          <p:cNvSpPr/>
          <p:nvPr/>
        </p:nvSpPr>
        <p:spPr>
          <a:xfrm>
            <a:off x="2143125" y="928688"/>
            <a:ext cx="2000250" cy="857250"/>
          </a:xfrm>
          <a:prstGeom prst="wedgeRectCallout">
            <a:avLst>
              <a:gd name="adj1" fmla="val -68759"/>
              <a:gd name="adj2" fmla="val 5045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dirty="0"/>
              <a:t>O que significa essa informação?</a:t>
            </a:r>
          </a:p>
        </p:txBody>
      </p:sp>
      <p:sp>
        <p:nvSpPr>
          <p:cNvPr id="9" name="Texto explicativo retangular 8"/>
          <p:cNvSpPr/>
          <p:nvPr/>
        </p:nvSpPr>
        <p:spPr>
          <a:xfrm>
            <a:off x="3571875" y="3429000"/>
            <a:ext cx="3571875" cy="857250"/>
          </a:xfrm>
          <a:prstGeom prst="wedgeRectCallout">
            <a:avLst>
              <a:gd name="adj1" fmla="val -74540"/>
              <a:gd name="adj2" fmla="val -4588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dirty="0"/>
              <a:t>Como faço para adicionar uma nova informação sem parar o que está funcionando?</a:t>
            </a:r>
          </a:p>
        </p:txBody>
      </p:sp>
      <p:sp>
        <p:nvSpPr>
          <p:cNvPr id="10" name="Texto explicativo retangular 9"/>
          <p:cNvSpPr/>
          <p:nvPr/>
        </p:nvSpPr>
        <p:spPr>
          <a:xfrm>
            <a:off x="3357563" y="5643563"/>
            <a:ext cx="2714625" cy="857250"/>
          </a:xfrm>
          <a:prstGeom prst="wedgeRectCallout">
            <a:avLst>
              <a:gd name="adj1" fmla="val -74540"/>
              <a:gd name="adj2" fmla="val -45887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dirty="0"/>
              <a:t>Como automatizo a leitura desse tipo de arquivo?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Espaço Reservado para Texto 1"/>
          <p:cNvSpPr>
            <a:spLocks noGrp="1"/>
          </p:cNvSpPr>
          <p:nvPr>
            <p:ph type="body" sz="quarter" idx="13"/>
          </p:nvPr>
        </p:nvSpPr>
        <p:spPr>
          <a:xfrm>
            <a:off x="457200" y="1500188"/>
            <a:ext cx="8239125" cy="4500562"/>
          </a:xfrm>
        </p:spPr>
        <p:txBody>
          <a:bodyPr/>
          <a:lstStyle/>
          <a:p>
            <a:pPr eaLnBrk="1" hangingPunct="1"/>
            <a:r>
              <a:rPr lang="pt-BR" b="1" smtClean="0">
                <a:solidFill>
                  <a:srgbClr val="C00000"/>
                </a:solidFill>
              </a:rPr>
              <a:t>Para que XML?</a:t>
            </a:r>
          </a:p>
          <a:p>
            <a:pPr lvl="1" eaLnBrk="1" hangingPunct="1"/>
            <a:r>
              <a:rPr lang="pt-BR" smtClean="0"/>
              <a:t>Permite descrever qualquer coisa</a:t>
            </a:r>
          </a:p>
          <a:p>
            <a:pPr lvl="1" eaLnBrk="1" hangingPunct="1"/>
            <a:r>
              <a:rPr lang="pt-BR" smtClean="0"/>
              <a:t>Pode ser lido por sistemas e por pessoas</a:t>
            </a:r>
          </a:p>
          <a:p>
            <a:pPr lvl="1" eaLnBrk="1" hangingPunct="1"/>
            <a:r>
              <a:rPr lang="pt-BR" smtClean="0"/>
              <a:t>Normalmente é possível saber do conteúdo da mensagem</a:t>
            </a:r>
          </a:p>
          <a:p>
            <a:pPr lvl="1" eaLnBrk="1" hangingPunct="1"/>
            <a:endParaRPr lang="pt-BR" smtClean="0"/>
          </a:p>
          <a:p>
            <a:pPr eaLnBrk="1" hangingPunct="1"/>
            <a:endParaRPr lang="pt-BR" smtClean="0"/>
          </a:p>
        </p:txBody>
      </p:sp>
      <p:sp>
        <p:nvSpPr>
          <p:cNvPr id="65538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XML - eXtensible Markup Language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r>
              <a:rPr lang="pt-BR" dirty="0" smtClean="0"/>
              <a:t>Vantagens do XML</a:t>
            </a:r>
            <a:endParaRPr lang="pt-BR" dirty="0"/>
          </a:p>
        </p:txBody>
      </p:sp>
      <p:sp>
        <p:nvSpPr>
          <p:cNvPr id="65540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Conceitos Base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AAF815F-10CE-45D1-BA93-820086FAFEC6}" type="slidenum">
              <a:rPr lang="pt-BR" smtClean="0"/>
              <a:pPr>
                <a:defRPr/>
              </a:pPr>
              <a:t>25</a:t>
            </a:fld>
            <a:endParaRPr lang="pt-BR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88" y="3643313"/>
            <a:ext cx="5000625" cy="14287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Componentes XML</a:t>
            </a:r>
          </a:p>
        </p:txBody>
      </p:sp>
      <p:sp>
        <p:nvSpPr>
          <p:cNvPr id="67586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Conceitos Base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6EABB7B-4461-4CE2-A83E-26DD0280F82F}" type="slidenum">
              <a:rPr lang="pt-BR" smtClean="0"/>
              <a:pPr>
                <a:defRPr/>
              </a:pPr>
              <a:t>26</a:t>
            </a:fld>
            <a:endParaRPr lang="pt-BR"/>
          </a:p>
        </p:txBody>
      </p:sp>
      <p:pic>
        <p:nvPicPr>
          <p:cNvPr id="3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2786063"/>
            <a:ext cx="8096250" cy="16430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35" name="Grupo 34"/>
          <p:cNvGrpSpPr>
            <a:grpSpLocks/>
          </p:cNvGrpSpPr>
          <p:nvPr/>
        </p:nvGrpSpPr>
        <p:grpSpPr bwMode="auto">
          <a:xfrm>
            <a:off x="642938" y="1928813"/>
            <a:ext cx="3571875" cy="928687"/>
            <a:chOff x="642910" y="1928802"/>
            <a:chExt cx="3571900" cy="928694"/>
          </a:xfrm>
        </p:grpSpPr>
        <p:cxnSp>
          <p:nvCxnSpPr>
            <p:cNvPr id="67612" name="Conector de seta reta 35"/>
            <p:cNvCxnSpPr>
              <a:cxnSpLocks noChangeShapeType="1"/>
            </p:cNvCxnSpPr>
            <p:nvPr/>
          </p:nvCxnSpPr>
          <p:spPr bwMode="auto">
            <a:xfrm rot="5400000" flipH="1" flipV="1">
              <a:off x="571472" y="2357430"/>
              <a:ext cx="571504" cy="428628"/>
            </a:xfrm>
            <a:prstGeom prst="straightConnector1">
              <a:avLst/>
            </a:prstGeom>
            <a:noFill/>
            <a:ln w="57150" algn="ctr">
              <a:solidFill>
                <a:srgbClr val="4A7EBB"/>
              </a:solidFill>
              <a:round/>
              <a:headEnd/>
              <a:tailEnd type="triangle" w="med" len="med"/>
            </a:ln>
          </p:spPr>
        </p:cxnSp>
        <p:sp>
          <p:nvSpPr>
            <p:cNvPr id="37" name="Retângulo 36"/>
            <p:cNvSpPr/>
            <p:nvPr/>
          </p:nvSpPr>
          <p:spPr>
            <a:xfrm>
              <a:off x="1071538" y="1928802"/>
              <a:ext cx="3143272" cy="428628"/>
            </a:xfrm>
            <a:prstGeom prst="rect">
              <a:avLst/>
            </a:prstGeom>
            <a:gradFill rotWithShape="1">
              <a:gsLst>
                <a:gs pos="0">
                  <a:srgbClr val="4BACC6">
                    <a:shade val="51000"/>
                    <a:satMod val="130000"/>
                  </a:srgbClr>
                </a:gs>
                <a:gs pos="80000">
                  <a:srgbClr val="4BACC6">
                    <a:shade val="93000"/>
                    <a:satMod val="130000"/>
                  </a:srgbClr>
                </a:gs>
                <a:gs pos="100000">
                  <a:srgbClr val="4BACC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dirty="0">
                  <a:solidFill>
                    <a:prstClr val="white"/>
                  </a:solidFill>
                  <a:latin typeface="Calibri"/>
                </a:rPr>
                <a:t>Declaração XML</a:t>
              </a:r>
            </a:p>
          </p:txBody>
        </p:sp>
      </p:grpSp>
      <p:grpSp>
        <p:nvGrpSpPr>
          <p:cNvPr id="38" name="Grupo 37"/>
          <p:cNvGrpSpPr>
            <a:grpSpLocks/>
          </p:cNvGrpSpPr>
          <p:nvPr/>
        </p:nvGrpSpPr>
        <p:grpSpPr bwMode="auto">
          <a:xfrm>
            <a:off x="4714875" y="1500188"/>
            <a:ext cx="3286125" cy="1357312"/>
            <a:chOff x="4714876" y="1500174"/>
            <a:chExt cx="3286148" cy="1357322"/>
          </a:xfrm>
        </p:grpSpPr>
        <p:cxnSp>
          <p:nvCxnSpPr>
            <p:cNvPr id="67610" name="Conector de seta reta 38"/>
            <p:cNvCxnSpPr>
              <a:cxnSpLocks noChangeShapeType="1"/>
            </p:cNvCxnSpPr>
            <p:nvPr/>
          </p:nvCxnSpPr>
          <p:spPr bwMode="auto">
            <a:xfrm rot="5400000" flipH="1" flipV="1">
              <a:off x="4429124" y="2214554"/>
              <a:ext cx="928694" cy="357190"/>
            </a:xfrm>
            <a:prstGeom prst="straightConnector1">
              <a:avLst/>
            </a:prstGeom>
            <a:noFill/>
            <a:ln w="57150" algn="ctr">
              <a:solidFill>
                <a:srgbClr val="4A7EBB"/>
              </a:solidFill>
              <a:round/>
              <a:headEnd/>
              <a:tailEnd type="triangle" w="med" len="med"/>
            </a:ln>
          </p:spPr>
        </p:cxnSp>
        <p:sp>
          <p:nvSpPr>
            <p:cNvPr id="40" name="Retângulo 39"/>
            <p:cNvSpPr/>
            <p:nvPr/>
          </p:nvSpPr>
          <p:spPr>
            <a:xfrm>
              <a:off x="4857752" y="1500174"/>
              <a:ext cx="3143272" cy="428628"/>
            </a:xfrm>
            <a:prstGeom prst="rect">
              <a:avLst/>
            </a:prstGeom>
            <a:gradFill rotWithShape="1">
              <a:gsLst>
                <a:gs pos="0">
                  <a:srgbClr val="4BACC6">
                    <a:shade val="51000"/>
                    <a:satMod val="130000"/>
                  </a:srgbClr>
                </a:gs>
                <a:gs pos="80000">
                  <a:srgbClr val="4BACC6">
                    <a:shade val="93000"/>
                    <a:satMod val="130000"/>
                  </a:srgbClr>
                </a:gs>
                <a:gs pos="100000">
                  <a:srgbClr val="4BACC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dirty="0">
                  <a:solidFill>
                    <a:prstClr val="white"/>
                  </a:solidFill>
                  <a:latin typeface="Calibri"/>
                </a:rPr>
                <a:t>Codificação XML</a:t>
              </a:r>
            </a:p>
          </p:txBody>
        </p:sp>
      </p:grpSp>
      <p:grpSp>
        <p:nvGrpSpPr>
          <p:cNvPr id="41" name="Grupo 40"/>
          <p:cNvGrpSpPr>
            <a:grpSpLocks/>
          </p:cNvGrpSpPr>
          <p:nvPr/>
        </p:nvGrpSpPr>
        <p:grpSpPr bwMode="auto">
          <a:xfrm>
            <a:off x="3214688" y="2786063"/>
            <a:ext cx="5572125" cy="428625"/>
            <a:chOff x="3214678" y="2786058"/>
            <a:chExt cx="5572164" cy="428628"/>
          </a:xfrm>
        </p:grpSpPr>
        <p:cxnSp>
          <p:nvCxnSpPr>
            <p:cNvPr id="67608" name="Conector de seta reta 41"/>
            <p:cNvCxnSpPr>
              <a:cxnSpLocks noChangeShapeType="1"/>
            </p:cNvCxnSpPr>
            <p:nvPr/>
          </p:nvCxnSpPr>
          <p:spPr bwMode="auto">
            <a:xfrm flipV="1">
              <a:off x="3214678" y="3000372"/>
              <a:ext cx="2428892" cy="142876"/>
            </a:xfrm>
            <a:prstGeom prst="straightConnector1">
              <a:avLst/>
            </a:prstGeom>
            <a:noFill/>
            <a:ln w="57150" algn="ctr">
              <a:solidFill>
                <a:srgbClr val="4A7EBB"/>
              </a:solidFill>
              <a:round/>
              <a:headEnd/>
              <a:tailEnd type="triangle" w="med" len="med"/>
            </a:ln>
          </p:spPr>
        </p:cxnSp>
        <p:sp>
          <p:nvSpPr>
            <p:cNvPr id="43" name="Retângulo 42"/>
            <p:cNvSpPr/>
            <p:nvPr/>
          </p:nvSpPr>
          <p:spPr>
            <a:xfrm>
              <a:off x="5643570" y="2786058"/>
              <a:ext cx="3143272" cy="428628"/>
            </a:xfrm>
            <a:prstGeom prst="rect">
              <a:avLst/>
            </a:prstGeom>
            <a:gradFill rotWithShape="1">
              <a:gsLst>
                <a:gs pos="0">
                  <a:srgbClr val="4BACC6">
                    <a:shade val="51000"/>
                    <a:satMod val="130000"/>
                  </a:srgbClr>
                </a:gs>
                <a:gs pos="80000">
                  <a:srgbClr val="4BACC6">
                    <a:shade val="93000"/>
                    <a:satMod val="130000"/>
                  </a:srgbClr>
                </a:gs>
                <a:gs pos="100000">
                  <a:srgbClr val="4BACC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dirty="0">
                  <a:solidFill>
                    <a:prstClr val="white"/>
                  </a:solidFill>
                  <a:latin typeface="Calibri"/>
                </a:rPr>
                <a:t>Comentário</a:t>
              </a:r>
            </a:p>
          </p:txBody>
        </p:sp>
      </p:grpSp>
      <p:grpSp>
        <p:nvGrpSpPr>
          <p:cNvPr id="44" name="Grupo 43"/>
          <p:cNvGrpSpPr>
            <a:grpSpLocks/>
          </p:cNvGrpSpPr>
          <p:nvPr/>
        </p:nvGrpSpPr>
        <p:grpSpPr bwMode="auto">
          <a:xfrm>
            <a:off x="642938" y="3429000"/>
            <a:ext cx="3786187" cy="2143125"/>
            <a:chOff x="642910" y="3429000"/>
            <a:chExt cx="3786214" cy="2143140"/>
          </a:xfrm>
        </p:grpSpPr>
        <p:sp>
          <p:nvSpPr>
            <p:cNvPr id="45" name="Retângulo 44"/>
            <p:cNvSpPr/>
            <p:nvPr/>
          </p:nvSpPr>
          <p:spPr>
            <a:xfrm>
              <a:off x="1285852" y="5143512"/>
              <a:ext cx="3143272" cy="428628"/>
            </a:xfrm>
            <a:prstGeom prst="rect">
              <a:avLst/>
            </a:prstGeom>
            <a:gradFill rotWithShape="1">
              <a:gsLst>
                <a:gs pos="0">
                  <a:srgbClr val="4BACC6">
                    <a:shade val="51000"/>
                    <a:satMod val="130000"/>
                  </a:srgbClr>
                </a:gs>
                <a:gs pos="80000">
                  <a:srgbClr val="4BACC6">
                    <a:shade val="93000"/>
                    <a:satMod val="130000"/>
                  </a:srgbClr>
                </a:gs>
                <a:gs pos="100000">
                  <a:srgbClr val="4BACC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dirty="0">
                  <a:solidFill>
                    <a:prstClr val="white"/>
                  </a:solidFill>
                  <a:latin typeface="Calibri"/>
                </a:rPr>
                <a:t>Elemento raiz</a:t>
              </a:r>
            </a:p>
          </p:txBody>
        </p:sp>
        <p:cxnSp>
          <p:nvCxnSpPr>
            <p:cNvPr id="67607" name="Conector de seta reta 45"/>
            <p:cNvCxnSpPr>
              <a:cxnSpLocks noChangeShapeType="1"/>
            </p:cNvCxnSpPr>
            <p:nvPr/>
          </p:nvCxnSpPr>
          <p:spPr bwMode="auto">
            <a:xfrm rot="16200000" flipH="1">
              <a:off x="142844" y="3929066"/>
              <a:ext cx="1714512" cy="714380"/>
            </a:xfrm>
            <a:prstGeom prst="straightConnector1">
              <a:avLst/>
            </a:prstGeom>
            <a:noFill/>
            <a:ln w="57150" algn="ctr">
              <a:solidFill>
                <a:srgbClr val="4A7EBB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47" name="Grupo 46"/>
          <p:cNvGrpSpPr>
            <a:grpSpLocks/>
          </p:cNvGrpSpPr>
          <p:nvPr/>
        </p:nvGrpSpPr>
        <p:grpSpPr bwMode="auto">
          <a:xfrm>
            <a:off x="1500188" y="3643313"/>
            <a:ext cx="3429000" cy="1357312"/>
            <a:chOff x="1500166" y="3643314"/>
            <a:chExt cx="3429024" cy="1357322"/>
          </a:xfrm>
        </p:grpSpPr>
        <p:sp>
          <p:nvSpPr>
            <p:cNvPr id="48" name="Retângulo 47"/>
            <p:cNvSpPr/>
            <p:nvPr/>
          </p:nvSpPr>
          <p:spPr>
            <a:xfrm>
              <a:off x="1785918" y="4572008"/>
              <a:ext cx="3143272" cy="428628"/>
            </a:xfrm>
            <a:prstGeom prst="rect">
              <a:avLst/>
            </a:prstGeom>
            <a:gradFill rotWithShape="1">
              <a:gsLst>
                <a:gs pos="0">
                  <a:srgbClr val="4BACC6">
                    <a:shade val="51000"/>
                    <a:satMod val="130000"/>
                  </a:srgbClr>
                </a:gs>
                <a:gs pos="80000">
                  <a:srgbClr val="4BACC6">
                    <a:shade val="93000"/>
                    <a:satMod val="130000"/>
                  </a:srgbClr>
                </a:gs>
                <a:gs pos="100000">
                  <a:srgbClr val="4BACC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dirty="0" err="1">
                  <a:solidFill>
                    <a:prstClr val="white"/>
                  </a:solidFill>
                  <a:latin typeface="Calibri"/>
                </a:rPr>
                <a:t>Namespace</a:t>
              </a:r>
              <a:endParaRPr lang="pt-BR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67605" name="Conector de seta reta 48"/>
            <p:cNvCxnSpPr>
              <a:cxnSpLocks noChangeShapeType="1"/>
            </p:cNvCxnSpPr>
            <p:nvPr/>
          </p:nvCxnSpPr>
          <p:spPr bwMode="auto">
            <a:xfrm rot="16200000" flipH="1">
              <a:off x="1178695" y="3964785"/>
              <a:ext cx="928694" cy="285752"/>
            </a:xfrm>
            <a:prstGeom prst="straightConnector1">
              <a:avLst/>
            </a:prstGeom>
            <a:noFill/>
            <a:ln w="57150" algn="ctr">
              <a:solidFill>
                <a:srgbClr val="4A7EBB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50" name="Grupo 49"/>
          <p:cNvGrpSpPr>
            <a:grpSpLocks/>
          </p:cNvGrpSpPr>
          <p:nvPr/>
        </p:nvGrpSpPr>
        <p:grpSpPr bwMode="auto">
          <a:xfrm>
            <a:off x="6286500" y="3857625"/>
            <a:ext cx="2500313" cy="1643063"/>
            <a:chOff x="6286512" y="3857628"/>
            <a:chExt cx="2500330" cy="1643074"/>
          </a:xfrm>
        </p:grpSpPr>
        <p:sp>
          <p:nvSpPr>
            <p:cNvPr id="51" name="Retângulo 50"/>
            <p:cNvSpPr/>
            <p:nvPr/>
          </p:nvSpPr>
          <p:spPr>
            <a:xfrm>
              <a:off x="6286512" y="5072074"/>
              <a:ext cx="2500330" cy="428628"/>
            </a:xfrm>
            <a:prstGeom prst="rect">
              <a:avLst/>
            </a:prstGeom>
            <a:gradFill rotWithShape="1">
              <a:gsLst>
                <a:gs pos="0">
                  <a:srgbClr val="4BACC6">
                    <a:shade val="51000"/>
                    <a:satMod val="130000"/>
                  </a:srgbClr>
                </a:gs>
                <a:gs pos="80000">
                  <a:srgbClr val="4BACC6">
                    <a:shade val="93000"/>
                    <a:satMod val="130000"/>
                  </a:srgbClr>
                </a:gs>
                <a:gs pos="100000">
                  <a:srgbClr val="4BACC6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4BACC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dirty="0" err="1">
                  <a:solidFill>
                    <a:prstClr val="white"/>
                  </a:solidFill>
                  <a:latin typeface="Calibri"/>
                </a:rPr>
                <a:t>Schema</a:t>
              </a:r>
              <a:endParaRPr lang="pt-BR" dirty="0">
                <a:solidFill>
                  <a:prstClr val="white"/>
                </a:solidFill>
                <a:latin typeface="Calibri"/>
              </a:endParaRPr>
            </a:p>
          </p:txBody>
        </p:sp>
        <p:cxnSp>
          <p:nvCxnSpPr>
            <p:cNvPr id="67603" name="Conector de seta reta 51"/>
            <p:cNvCxnSpPr>
              <a:cxnSpLocks noChangeShapeType="1"/>
            </p:cNvCxnSpPr>
            <p:nvPr/>
          </p:nvCxnSpPr>
          <p:spPr bwMode="auto">
            <a:xfrm rot="16200000" flipH="1">
              <a:off x="6893735" y="4250537"/>
              <a:ext cx="1214446" cy="428628"/>
            </a:xfrm>
            <a:prstGeom prst="straightConnector1">
              <a:avLst/>
            </a:prstGeom>
            <a:noFill/>
            <a:ln w="57150" algn="ctr">
              <a:solidFill>
                <a:srgbClr val="4A7EBB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53" name="Grupo 52"/>
          <p:cNvGrpSpPr>
            <a:grpSpLocks/>
          </p:cNvGrpSpPr>
          <p:nvPr/>
        </p:nvGrpSpPr>
        <p:grpSpPr bwMode="auto">
          <a:xfrm>
            <a:off x="5429250" y="4071938"/>
            <a:ext cx="1785938" cy="857250"/>
            <a:chOff x="5429256" y="4071942"/>
            <a:chExt cx="1785950" cy="857256"/>
          </a:xfrm>
        </p:grpSpPr>
        <p:sp>
          <p:nvSpPr>
            <p:cNvPr id="54" name="Retângulo 53"/>
            <p:cNvSpPr/>
            <p:nvPr/>
          </p:nvSpPr>
          <p:spPr>
            <a:xfrm>
              <a:off x="5786446" y="4500570"/>
              <a:ext cx="1428760" cy="428628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dirty="0">
                  <a:solidFill>
                    <a:prstClr val="white"/>
                  </a:solidFill>
                  <a:latin typeface="Calibri"/>
                </a:rPr>
                <a:t>Valor</a:t>
              </a:r>
            </a:p>
          </p:txBody>
        </p:sp>
        <p:cxnSp>
          <p:nvCxnSpPr>
            <p:cNvPr id="67601" name="Conector de seta reta 54"/>
            <p:cNvCxnSpPr>
              <a:cxnSpLocks noChangeShapeType="1"/>
            </p:cNvCxnSpPr>
            <p:nvPr/>
          </p:nvCxnSpPr>
          <p:spPr bwMode="auto">
            <a:xfrm rot="16200000" flipH="1">
              <a:off x="5393537" y="4107661"/>
              <a:ext cx="500066" cy="428628"/>
            </a:xfrm>
            <a:prstGeom prst="straightConnector1">
              <a:avLst/>
            </a:prstGeom>
            <a:noFill/>
            <a:ln w="57150" algn="ctr">
              <a:solidFill>
                <a:srgbClr val="92D050"/>
              </a:solidFill>
              <a:round/>
              <a:headEnd/>
              <a:tailEnd type="triangle" w="med" len="med"/>
            </a:ln>
          </p:spPr>
        </p:cxnSp>
      </p:grpSp>
      <p:grpSp>
        <p:nvGrpSpPr>
          <p:cNvPr id="56" name="Grupo 55"/>
          <p:cNvGrpSpPr>
            <a:grpSpLocks/>
          </p:cNvGrpSpPr>
          <p:nvPr/>
        </p:nvGrpSpPr>
        <p:grpSpPr bwMode="auto">
          <a:xfrm>
            <a:off x="3714750" y="4071938"/>
            <a:ext cx="2857500" cy="2071687"/>
            <a:chOff x="3714744" y="4071942"/>
            <a:chExt cx="2857520" cy="2071702"/>
          </a:xfrm>
        </p:grpSpPr>
        <p:sp>
          <p:nvSpPr>
            <p:cNvPr id="57" name="Retângulo 56"/>
            <p:cNvSpPr/>
            <p:nvPr/>
          </p:nvSpPr>
          <p:spPr>
            <a:xfrm>
              <a:off x="5143504" y="5715016"/>
              <a:ext cx="1428760" cy="428628"/>
            </a:xfrm>
            <a:prstGeom prst="rect">
              <a:avLst/>
            </a:prstGeom>
            <a:gradFill rotWithShape="1">
              <a:gsLst>
                <a:gs pos="0">
                  <a:srgbClr val="9BBB59">
                    <a:shade val="51000"/>
                    <a:satMod val="130000"/>
                  </a:srgbClr>
                </a:gs>
                <a:gs pos="80000">
                  <a:srgbClr val="9BBB59">
                    <a:shade val="93000"/>
                    <a:satMod val="130000"/>
                  </a:srgbClr>
                </a:gs>
                <a:gs pos="100000">
                  <a:srgbClr val="9BBB59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pt-BR" dirty="0">
                  <a:solidFill>
                    <a:prstClr val="white"/>
                  </a:solidFill>
                  <a:latin typeface="Calibri"/>
                </a:rPr>
                <a:t>Atributo</a:t>
              </a:r>
            </a:p>
          </p:txBody>
        </p:sp>
        <p:cxnSp>
          <p:nvCxnSpPr>
            <p:cNvPr id="67599" name="Conector de seta reta 57"/>
            <p:cNvCxnSpPr>
              <a:cxnSpLocks noChangeShapeType="1"/>
            </p:cNvCxnSpPr>
            <p:nvPr/>
          </p:nvCxnSpPr>
          <p:spPr bwMode="auto">
            <a:xfrm rot="16200000" flipH="1">
              <a:off x="3643306" y="4143380"/>
              <a:ext cx="1643074" cy="1500198"/>
            </a:xfrm>
            <a:prstGeom prst="straightConnector1">
              <a:avLst/>
            </a:prstGeom>
            <a:noFill/>
            <a:ln w="57150" algn="ctr">
              <a:solidFill>
                <a:srgbClr val="92D050"/>
              </a:solidFill>
              <a:round/>
              <a:headEnd/>
              <a:tailEnd type="triangle" w="med" len="med"/>
            </a:ln>
          </p:spPr>
        </p:cxnSp>
      </p:grpSp>
      <p:sp>
        <p:nvSpPr>
          <p:cNvPr id="59" name="Espaço Reservado para Texto 58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r>
              <a:rPr lang="pt-BR" dirty="0" smtClean="0"/>
              <a:t>Partes básicas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Regras XML</a:t>
            </a:r>
          </a:p>
        </p:txBody>
      </p:sp>
      <p:sp>
        <p:nvSpPr>
          <p:cNvPr id="69634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Conceitos Base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D822B11-6212-4117-811E-6B0E592B320D}" type="slidenum">
              <a:rPr lang="pt-BR" smtClean="0"/>
              <a:pPr>
                <a:defRPr/>
              </a:pPr>
              <a:t>27</a:t>
            </a:fld>
            <a:endParaRPr lang="pt-BR"/>
          </a:p>
        </p:txBody>
      </p:sp>
      <p:sp>
        <p:nvSpPr>
          <p:cNvPr id="31" name="Espaço Reservado para Texto 30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endParaRPr lang="pt-BR"/>
          </a:p>
        </p:txBody>
      </p:sp>
      <p:sp>
        <p:nvSpPr>
          <p:cNvPr id="32" name="Espaço Reservado para Conteúdo 28"/>
          <p:cNvSpPr txBox="1">
            <a:spLocks/>
          </p:cNvSpPr>
          <p:nvPr/>
        </p:nvSpPr>
        <p:spPr>
          <a:xfrm>
            <a:off x="457200" y="1517650"/>
            <a:ext cx="8229600" cy="4983163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pt-BR" sz="2000">
                <a:latin typeface="+mj-lt"/>
                <a:hlinkClick r:id="rId3"/>
              </a:rPr>
              <a:t>http://www.w3.org/XML</a:t>
            </a:r>
            <a:endParaRPr lang="pt-BR" sz="2000">
              <a:latin typeface="+mj-lt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pt-BR" sz="2000" i="1">
                <a:latin typeface="+mj-lt"/>
              </a:rPr>
              <a:t>Nested</a:t>
            </a:r>
            <a:r>
              <a:rPr lang="pt-BR" sz="2000">
                <a:latin typeface="+mj-lt"/>
              </a:rPr>
              <a:t> – Aninhado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pt-BR">
                <a:solidFill>
                  <a:schemeClr val="accent2"/>
                </a:solidFill>
                <a:latin typeface="+mj-lt"/>
              </a:rPr>
              <a:t>&lt;b&gt;Essa é uma frase &lt;i&gt;com erro &lt;/b&gt; de aninhamento&lt;/i&gt;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pt-BR" sz="2000">
                <a:latin typeface="+mj-lt"/>
              </a:rPr>
              <a:t>Apenas um elemento raiz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pt-BR" sz="2000">
                <a:latin typeface="+mj-lt"/>
              </a:rPr>
              <a:t>Tags vazias precisam ser finalizadas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pt-BR" sz="1600">
                <a:solidFill>
                  <a:schemeClr val="accent2"/>
                </a:solidFill>
                <a:latin typeface="+mj-lt"/>
              </a:rPr>
              <a:t>&lt;vazio tipo="0"/&gt;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pt-BR" sz="2000">
                <a:latin typeface="+mj-lt"/>
              </a:rPr>
              <a:t>Case-sensitive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pt-BR">
                <a:solidFill>
                  <a:schemeClr val="accent2"/>
                </a:solidFill>
                <a:latin typeface="+mj-lt"/>
              </a:rPr>
              <a:t>&lt;tag&gt; != &lt;TAG&gt; != &lt;Tag&gt;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pt-BR" sz="2200">
                <a:latin typeface="+mj-lt"/>
              </a:rPr>
              <a:t>Caracteres reservados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pt-BR">
                <a:solidFill>
                  <a:schemeClr val="accent2"/>
                </a:solidFill>
                <a:latin typeface="+mj-lt"/>
              </a:rPr>
              <a:t>&amp;, &gt;, &lt;, Etc..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pt-BR">
                <a:solidFill>
                  <a:schemeClr val="accent2"/>
                </a:solidFill>
                <a:latin typeface="+mj-lt"/>
              </a:rPr>
              <a:t>&lt;![CDATA[&lt;aqui&gt;pode fazer tudo &lt;!-- &lt;/aqui&gt;]]&gt;</a:t>
            </a: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pt-BR" sz="2200">
                <a:latin typeface="+mj-lt"/>
              </a:rPr>
              <a:t>Comentários limitados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pt-BR">
                <a:solidFill>
                  <a:schemeClr val="accent2"/>
                </a:solidFill>
                <a:latin typeface="+mj-lt"/>
              </a:rPr>
              <a:t>&lt;!-- Esse comentário </a:t>
            </a:r>
            <a:r>
              <a:rPr lang="pt-BR">
                <a:solidFill>
                  <a:srgbClr val="00B050"/>
                </a:solidFill>
                <a:latin typeface="+mj-lt"/>
              </a:rPr>
              <a:t>--</a:t>
            </a:r>
            <a:r>
              <a:rPr lang="pt-BR">
                <a:solidFill>
                  <a:schemeClr val="accent2"/>
                </a:solidFill>
                <a:latin typeface="+mj-lt"/>
              </a:rPr>
              <a:t> é inválido --&gt;</a:t>
            </a:r>
          </a:p>
          <a:p>
            <a:pPr marL="742950" lvl="1" indent="-285750">
              <a:spcBef>
                <a:spcPct val="20000"/>
              </a:spcBef>
              <a:buFont typeface="Wingdings" pitchFamily="2" charset="2"/>
              <a:buChar char="ü"/>
              <a:defRPr/>
            </a:pPr>
            <a:endParaRPr lang="pt-BR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Espaço Reservado para Texto 1"/>
          <p:cNvSpPr>
            <a:spLocks noGrp="1"/>
          </p:cNvSpPr>
          <p:nvPr>
            <p:ph type="body" sz="quarter" idx="13"/>
          </p:nvPr>
        </p:nvSpPr>
        <p:spPr>
          <a:xfrm>
            <a:off x="457200" y="1500188"/>
            <a:ext cx="8239125" cy="4500562"/>
          </a:xfrm>
        </p:spPr>
        <p:txBody>
          <a:bodyPr/>
          <a:lstStyle/>
          <a:p>
            <a:pPr eaLnBrk="1" hangingPunct="1"/>
            <a:r>
              <a:rPr lang="pt-BR" b="1" smtClean="0">
                <a:solidFill>
                  <a:srgbClr val="C00000"/>
                </a:solidFill>
              </a:rPr>
              <a:t>Schema XML</a:t>
            </a:r>
          </a:p>
          <a:p>
            <a:pPr lvl="1" eaLnBrk="1" hangingPunct="1"/>
            <a:endParaRPr lang="pt-BR" smtClean="0"/>
          </a:p>
          <a:p>
            <a:pPr eaLnBrk="1" hangingPunct="1"/>
            <a:endParaRPr lang="pt-BR" smtClean="0"/>
          </a:p>
          <a:p>
            <a:pPr eaLnBrk="1" hangingPunct="1"/>
            <a:endParaRPr lang="pt-BR" smtClean="0"/>
          </a:p>
          <a:p>
            <a:pPr eaLnBrk="1" hangingPunct="1"/>
            <a:endParaRPr lang="pt-BR" smtClean="0"/>
          </a:p>
          <a:p>
            <a:pPr eaLnBrk="1" hangingPunct="1"/>
            <a:endParaRPr lang="pt-BR" smtClean="0"/>
          </a:p>
          <a:p>
            <a:pPr lvl="1" eaLnBrk="1" hangingPunct="1"/>
            <a:r>
              <a:rPr lang="pt-BR" smtClean="0"/>
              <a:t>Descreve como será um XML</a:t>
            </a:r>
          </a:p>
          <a:p>
            <a:pPr lvl="1" eaLnBrk="1" hangingPunct="1"/>
            <a:r>
              <a:rPr lang="pt-BR" smtClean="0"/>
              <a:t>Regras de construção e informação necessária</a:t>
            </a:r>
          </a:p>
          <a:p>
            <a:pPr lvl="1" eaLnBrk="1" hangingPunct="1"/>
            <a:r>
              <a:rPr lang="pt-BR" smtClean="0"/>
              <a:t>Sistemas normalmente irão fornecer seu Schema</a:t>
            </a:r>
          </a:p>
        </p:txBody>
      </p:sp>
      <p:sp>
        <p:nvSpPr>
          <p:cNvPr id="71682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XML Válido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r>
              <a:rPr lang="pt-BR" dirty="0" smtClean="0"/>
              <a:t>Como melhorar as regras de XML</a:t>
            </a:r>
            <a:endParaRPr lang="pt-BR" dirty="0"/>
          </a:p>
        </p:txBody>
      </p:sp>
      <p:sp>
        <p:nvSpPr>
          <p:cNvPr id="71684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Conceitos Base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079B019-76D1-49EF-B604-2F3546D83D26}" type="slidenum">
              <a:rPr lang="pt-BR" smtClean="0"/>
              <a:pPr>
                <a:defRPr/>
              </a:pPr>
              <a:t>28</a:t>
            </a:fld>
            <a:endParaRPr lang="pt-BR"/>
          </a:p>
        </p:txBody>
      </p:sp>
      <p:pic>
        <p:nvPicPr>
          <p:cNvPr id="10" name="Picture 2" descr="C:\Jose\Downloads\art\crystal\Alta Qualidade\docs.png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6">
                <a:lumMod val="60000"/>
                <a:lumOff val="4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6023751" y="2000240"/>
            <a:ext cx="1977273" cy="197727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71687" name="CaixaDeTexto 10"/>
          <p:cNvSpPr txBox="1">
            <a:spLocks noChangeArrowheads="1"/>
          </p:cNvSpPr>
          <p:nvPr/>
        </p:nvSpPr>
        <p:spPr bwMode="auto">
          <a:xfrm>
            <a:off x="6665913" y="3429000"/>
            <a:ext cx="660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/>
              <a:t>XSD</a:t>
            </a:r>
          </a:p>
        </p:txBody>
      </p:sp>
      <p:cxnSp>
        <p:nvCxnSpPr>
          <p:cNvPr id="13" name="Conector de seta reta 12"/>
          <p:cNvCxnSpPr/>
          <p:nvPr/>
        </p:nvCxnSpPr>
        <p:spPr>
          <a:xfrm>
            <a:off x="2643188" y="3000375"/>
            <a:ext cx="3643312" cy="1588"/>
          </a:xfrm>
          <a:prstGeom prst="straightConnector1">
            <a:avLst/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C:\Jose\Downloads\art\crystal\Alta Qualidade\docs.png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000100" y="2000240"/>
            <a:ext cx="1977273" cy="197727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71690" name="CaixaDeTexto 8"/>
          <p:cNvSpPr txBox="1">
            <a:spLocks noChangeArrowheads="1"/>
          </p:cNvSpPr>
          <p:nvPr/>
        </p:nvSpPr>
        <p:spPr bwMode="auto">
          <a:xfrm>
            <a:off x="1643063" y="3429000"/>
            <a:ext cx="658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/>
              <a:t>XML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Espaço Reservado para Texto 2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Exemplo de XML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76188C-4B63-439C-995B-2B347B5DC0C4}" type="slidenum">
              <a:rPr lang="pt-BR"/>
              <a:pPr>
                <a:defRPr/>
              </a:pPr>
              <a:t>29</a:t>
            </a:fld>
            <a:endParaRPr lang="pt-BR" dirty="0"/>
          </a:p>
        </p:txBody>
      </p:sp>
      <p:pic>
        <p:nvPicPr>
          <p:cNvPr id="7373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000125"/>
            <a:ext cx="850265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Espaço Reservado para Número de Slide 1"/>
          <p:cNvSpPr txBox="1">
            <a:spLocks noGrp="1"/>
          </p:cNvSpPr>
          <p:nvPr/>
        </p:nvSpPr>
        <p:spPr bwMode="auto">
          <a:xfrm>
            <a:off x="8710613" y="6615113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9636AB26-E235-4694-98E7-904E37930454}" type="slidenum">
              <a:rPr lang="pt-BR" sz="800" b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pPr algn="r">
                <a:defRPr/>
              </a:pPr>
              <a:t>3</a:t>
            </a:fld>
            <a:endParaRPr lang="pt-BR" sz="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20482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2124075" y="242888"/>
            <a:ext cx="5832475" cy="503237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600" smtClean="0">
                <a:solidFill>
                  <a:srgbClr val="254061"/>
                </a:solidFill>
              </a:rPr>
              <a:t>Workshop Implantação TOTVS ESB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414448"/>
            <a:ext cx="2875380" cy="2300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20484" name="CaixaDeTexto 7"/>
          <p:cNvSpPr txBox="1">
            <a:spLocks noChangeArrowheads="1"/>
          </p:cNvSpPr>
          <p:nvPr/>
        </p:nvSpPr>
        <p:spPr bwMode="auto">
          <a:xfrm>
            <a:off x="714375" y="4540250"/>
            <a:ext cx="4429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266700"/>
            <a:r>
              <a:rPr lang="pt-BR" sz="1600" b="1">
                <a:solidFill>
                  <a:schemeClr val="bg1"/>
                </a:solidFill>
                <a:latin typeface="Calibri" pitchFamily="34" charset="0"/>
              </a:rPr>
              <a:t>I)	TOT</a:t>
            </a:r>
          </a:p>
        </p:txBody>
      </p:sp>
      <p:sp>
        <p:nvSpPr>
          <p:cNvPr id="20485" name="CaixaDeTexto 8"/>
          <p:cNvSpPr txBox="1">
            <a:spLocks noChangeArrowheads="1"/>
          </p:cNvSpPr>
          <p:nvPr/>
        </p:nvSpPr>
        <p:spPr bwMode="auto">
          <a:xfrm>
            <a:off x="1000125" y="4973638"/>
            <a:ext cx="34290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</p:txBody>
      </p:sp>
      <p:sp>
        <p:nvSpPr>
          <p:cNvPr id="20486" name="CaixaDeTexto 9"/>
          <p:cNvSpPr txBox="1">
            <a:spLocks noChangeArrowheads="1"/>
          </p:cNvSpPr>
          <p:nvPr/>
        </p:nvSpPr>
        <p:spPr bwMode="auto">
          <a:xfrm>
            <a:off x="4643438" y="4973638"/>
            <a:ext cx="34290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</p:txBody>
      </p:sp>
      <p:pic>
        <p:nvPicPr>
          <p:cNvPr id="20487" name="Picture 2" descr="C:\Projetos TOTVS\PPT\sombrinha-vertica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50" y="4143375"/>
            <a:ext cx="74295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aixaDeTexto 6"/>
          <p:cNvSpPr txBox="1">
            <a:spLocks noChangeArrowheads="1"/>
          </p:cNvSpPr>
          <p:nvPr/>
        </p:nvSpPr>
        <p:spPr bwMode="auto">
          <a:xfrm>
            <a:off x="4000500" y="2043113"/>
            <a:ext cx="4572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latin typeface="+mn-lt"/>
              </a:rPr>
              <a:t>TOTVS ESB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Conceitos Base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Instalação, Configuração e Administração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Atualização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Webservices</a:t>
            </a:r>
            <a:endParaRPr lang="pt-BR" sz="140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Erros Comuns</a:t>
            </a:r>
            <a:endParaRPr lang="pt-BR" sz="1200" dirty="0">
              <a:latin typeface="Myriad Pro" pitchFamily="34" charset="0"/>
            </a:endParaRPr>
          </a:p>
        </p:txBody>
      </p:sp>
      <p:sp>
        <p:nvSpPr>
          <p:cNvPr id="18" name="CaixaDeTexto 12"/>
          <p:cNvSpPr txBox="1">
            <a:spLocks noChangeArrowheads="1"/>
          </p:cNvSpPr>
          <p:nvPr/>
        </p:nvSpPr>
        <p:spPr bwMode="auto">
          <a:xfrm>
            <a:off x="4391025" y="1454150"/>
            <a:ext cx="328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2000" b="1" dirty="0">
                <a:solidFill>
                  <a:schemeClr val="tx2"/>
                </a:solidFill>
                <a:latin typeface="+mj-lt"/>
              </a:rPr>
              <a:t>ÍNDICE</a:t>
            </a:r>
          </a:p>
        </p:txBody>
      </p:sp>
      <p:pic>
        <p:nvPicPr>
          <p:cNvPr id="20490" name="Picture 2" descr="3330516135_3792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5263" y="1500188"/>
            <a:ext cx="3524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m 12" descr="940458_5468673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71472" y="1357298"/>
            <a:ext cx="3143272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Espaço Reservado para Texto 1"/>
          <p:cNvSpPr>
            <a:spLocks noGrp="1"/>
          </p:cNvSpPr>
          <p:nvPr>
            <p:ph type="body" sz="quarter" idx="13"/>
          </p:nvPr>
        </p:nvSpPr>
        <p:spPr>
          <a:xfrm>
            <a:off x="457200" y="1500188"/>
            <a:ext cx="8239125" cy="4500562"/>
          </a:xfrm>
        </p:spPr>
        <p:txBody>
          <a:bodyPr/>
          <a:lstStyle/>
          <a:p>
            <a:pPr eaLnBrk="1" hangingPunct="1"/>
            <a:r>
              <a:rPr lang="pt-BR" b="1" smtClean="0">
                <a:solidFill>
                  <a:srgbClr val="C00000"/>
                </a:solidFill>
              </a:rPr>
              <a:t>XSL</a:t>
            </a:r>
          </a:p>
          <a:p>
            <a:pPr lvl="1" eaLnBrk="1" hangingPunct="1"/>
            <a:endParaRPr lang="pt-BR" smtClean="0"/>
          </a:p>
          <a:p>
            <a:pPr eaLnBrk="1" hangingPunct="1"/>
            <a:endParaRPr lang="pt-BR" smtClean="0"/>
          </a:p>
          <a:p>
            <a:pPr eaLnBrk="1" hangingPunct="1"/>
            <a:endParaRPr lang="pt-BR" smtClean="0"/>
          </a:p>
          <a:p>
            <a:pPr eaLnBrk="1" hangingPunct="1"/>
            <a:endParaRPr lang="pt-BR" smtClean="0"/>
          </a:p>
          <a:p>
            <a:pPr eaLnBrk="1" hangingPunct="1"/>
            <a:endParaRPr lang="pt-BR" smtClean="0"/>
          </a:p>
          <a:p>
            <a:pPr lvl="1" eaLnBrk="1" hangingPunct="1"/>
            <a:r>
              <a:rPr lang="pt-BR" smtClean="0"/>
              <a:t>Atender a necessidade de cada sistema</a:t>
            </a:r>
          </a:p>
          <a:p>
            <a:pPr lvl="1" eaLnBrk="1" hangingPunct="1"/>
            <a:r>
              <a:rPr lang="pt-BR" smtClean="0"/>
              <a:t>Feita a transformação com um motor de Transformação</a:t>
            </a:r>
          </a:p>
          <a:p>
            <a:pPr lvl="1" eaLnBrk="1" hangingPunct="1"/>
            <a:r>
              <a:rPr lang="pt-BR" smtClean="0"/>
              <a:t>TOTVS ESB inclui essa funcionalidade</a:t>
            </a:r>
          </a:p>
        </p:txBody>
      </p:sp>
      <p:sp>
        <p:nvSpPr>
          <p:cNvPr id="75778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Transformando XML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r>
              <a:rPr lang="pt-BR" dirty="0" smtClean="0"/>
              <a:t>Atendendo as necessidade de cada aplicativo</a:t>
            </a:r>
            <a:endParaRPr lang="pt-BR" dirty="0"/>
          </a:p>
        </p:txBody>
      </p:sp>
      <p:sp>
        <p:nvSpPr>
          <p:cNvPr id="75780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Conceitos Base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29E2680F-0820-425C-B3D9-4489DF19C652}" type="slidenum">
              <a:rPr lang="pt-BR" smtClean="0"/>
              <a:pPr>
                <a:defRPr/>
              </a:pPr>
              <a:t>30</a:t>
            </a:fld>
            <a:endParaRPr lang="pt-BR"/>
          </a:p>
        </p:txBody>
      </p:sp>
      <p:pic>
        <p:nvPicPr>
          <p:cNvPr id="10" name="Picture 2" descr="C:\Jose\Downloads\art\crystal\Alta Qualidade\docs.png"/>
          <p:cNvPicPr>
            <a:picLocks noChangeAspect="1" noChangeArrowheads="1"/>
          </p:cNvPicPr>
          <p:nvPr/>
        </p:nvPicPr>
        <p:blipFill>
          <a:blip r:embed="rId3" cstate="email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786182" y="2000240"/>
            <a:ext cx="1977273" cy="197727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75783" name="CaixaDeTexto 10"/>
          <p:cNvSpPr txBox="1">
            <a:spLocks noChangeArrowheads="1"/>
          </p:cNvSpPr>
          <p:nvPr/>
        </p:nvSpPr>
        <p:spPr bwMode="auto">
          <a:xfrm>
            <a:off x="4429125" y="3429000"/>
            <a:ext cx="6207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/>
              <a:t>XSL</a:t>
            </a:r>
          </a:p>
        </p:txBody>
      </p:sp>
      <p:cxnSp>
        <p:nvCxnSpPr>
          <p:cNvPr id="13" name="Conector de seta reta 12"/>
          <p:cNvCxnSpPr/>
          <p:nvPr/>
        </p:nvCxnSpPr>
        <p:spPr>
          <a:xfrm>
            <a:off x="2143125" y="3000375"/>
            <a:ext cx="1928813" cy="1588"/>
          </a:xfrm>
          <a:prstGeom prst="straightConnector1">
            <a:avLst/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C:\Jose\Downloads\art\crystal\Alta Qualidade\docs.png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00034" y="2000240"/>
            <a:ext cx="1977273" cy="197727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75786" name="CaixaDeTexto 8"/>
          <p:cNvSpPr txBox="1">
            <a:spLocks noChangeArrowheads="1"/>
          </p:cNvSpPr>
          <p:nvPr/>
        </p:nvSpPr>
        <p:spPr bwMode="auto">
          <a:xfrm>
            <a:off x="1143000" y="3429000"/>
            <a:ext cx="6588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/>
              <a:t>XML</a:t>
            </a:r>
          </a:p>
        </p:txBody>
      </p:sp>
      <p:pic>
        <p:nvPicPr>
          <p:cNvPr id="14" name="Picture 2" descr="C:\Jose\Downloads\art\crystal\Alta Qualidade\docs.png"/>
          <p:cNvPicPr>
            <a:picLocks noChangeAspect="1" noChangeArrowheads="1"/>
          </p:cNvPicPr>
          <p:nvPr/>
        </p:nvPicPr>
        <p:blipFill>
          <a:blip r:embed="rId3" cstate="email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643702" y="1928802"/>
            <a:ext cx="1977273" cy="1977273"/>
          </a:xfrm>
          <a:prstGeom prst="rect">
            <a:avLst/>
          </a:prstGeom>
          <a:noFill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</p:pic>
      <p:sp>
        <p:nvSpPr>
          <p:cNvPr id="75788" name="CaixaDeTexto 14"/>
          <p:cNvSpPr txBox="1">
            <a:spLocks noChangeArrowheads="1"/>
          </p:cNvSpPr>
          <p:nvPr/>
        </p:nvSpPr>
        <p:spPr bwMode="auto">
          <a:xfrm>
            <a:off x="7342188" y="3429000"/>
            <a:ext cx="6588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/>
              <a:t>XML</a:t>
            </a:r>
          </a:p>
        </p:txBody>
      </p:sp>
      <p:cxnSp>
        <p:nvCxnSpPr>
          <p:cNvPr id="16" name="Conector de seta reta 15"/>
          <p:cNvCxnSpPr/>
          <p:nvPr/>
        </p:nvCxnSpPr>
        <p:spPr>
          <a:xfrm>
            <a:off x="5500688" y="3000375"/>
            <a:ext cx="1428750" cy="1588"/>
          </a:xfrm>
          <a:prstGeom prst="straightConnector1">
            <a:avLst/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Ferramentas XML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r>
              <a:rPr lang="pt-BR" dirty="0" smtClean="0"/>
              <a:t>Ferramentas do dia-a-dia</a:t>
            </a:r>
            <a:endParaRPr lang="pt-BR" dirty="0"/>
          </a:p>
        </p:txBody>
      </p:sp>
      <p:sp>
        <p:nvSpPr>
          <p:cNvPr id="77827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Conceitos Base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84C986FD-B4EE-4EC1-BD35-8E6D759CB35C}" type="slidenum">
              <a:rPr lang="pt-BR" smtClean="0"/>
              <a:pPr>
                <a:defRPr/>
              </a:pPr>
              <a:t>31</a:t>
            </a:fld>
            <a:endParaRPr lang="pt-BR"/>
          </a:p>
        </p:txBody>
      </p:sp>
      <p:pic>
        <p:nvPicPr>
          <p:cNvPr id="7782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5" y="1928813"/>
            <a:ext cx="178593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3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50" y="2143125"/>
            <a:ext cx="50546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7831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4000500"/>
            <a:ext cx="186055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Assíncrona x Síncrona</a:t>
            </a:r>
          </a:p>
        </p:txBody>
      </p:sp>
      <p:sp>
        <p:nvSpPr>
          <p:cNvPr id="79874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Conceitos Base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9AA37588-95BA-4861-869E-977BA739B24A}" type="slidenum">
              <a:rPr lang="pt-BR" smtClean="0"/>
              <a:pPr>
                <a:defRPr/>
              </a:pPr>
              <a:t>32</a:t>
            </a:fld>
            <a:endParaRPr lang="pt-BR"/>
          </a:p>
        </p:txBody>
      </p:sp>
      <p:pic>
        <p:nvPicPr>
          <p:cNvPr id="79876" name="Picture 2"/>
          <p:cNvPicPr>
            <a:picLocks noChangeAspect="1" noChangeArrowheads="1"/>
          </p:cNvPicPr>
          <p:nvPr/>
        </p:nvPicPr>
        <p:blipFill>
          <a:blip r:embed="rId3"/>
          <a:srcRect t="3773"/>
          <a:stretch>
            <a:fillRect/>
          </a:stretch>
        </p:blipFill>
        <p:spPr bwMode="auto">
          <a:xfrm>
            <a:off x="411163" y="2214563"/>
            <a:ext cx="8321675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7" name="Espaço Reservado para Texto 1"/>
          <p:cNvSpPr>
            <a:spLocks noGrp="1"/>
          </p:cNvSpPr>
          <p:nvPr>
            <p:ph type="body" sz="quarter" idx="13"/>
          </p:nvPr>
        </p:nvSpPr>
        <p:spPr>
          <a:xfrm>
            <a:off x="457200" y="1500188"/>
            <a:ext cx="8239125" cy="4500562"/>
          </a:xfrm>
        </p:spPr>
        <p:txBody>
          <a:bodyPr/>
          <a:lstStyle/>
          <a:p>
            <a:pPr eaLnBrk="1" hangingPunct="1"/>
            <a:r>
              <a:rPr lang="pt-BR" b="1" smtClean="0">
                <a:solidFill>
                  <a:srgbClr val="C00000"/>
                </a:solidFill>
              </a:rPr>
              <a:t>Processo Assíncrono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Assíncrona x Síncrona</a:t>
            </a:r>
          </a:p>
        </p:txBody>
      </p:sp>
      <p:sp>
        <p:nvSpPr>
          <p:cNvPr id="81922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Conceitos Base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89E6DF5-67A1-4D00-B056-2067D2168E7A}" type="slidenum">
              <a:rPr lang="pt-BR" smtClean="0"/>
              <a:pPr>
                <a:defRPr/>
              </a:pPr>
              <a:t>33</a:t>
            </a:fld>
            <a:endParaRPr lang="pt-BR"/>
          </a:p>
        </p:txBody>
      </p:sp>
      <p:sp>
        <p:nvSpPr>
          <p:cNvPr id="81924" name="Espaço Reservado para Texto 1"/>
          <p:cNvSpPr>
            <a:spLocks noGrp="1"/>
          </p:cNvSpPr>
          <p:nvPr>
            <p:ph type="body" sz="quarter" idx="13"/>
          </p:nvPr>
        </p:nvSpPr>
        <p:spPr>
          <a:xfrm>
            <a:off x="457200" y="1500188"/>
            <a:ext cx="8239125" cy="4500562"/>
          </a:xfrm>
        </p:spPr>
        <p:txBody>
          <a:bodyPr/>
          <a:lstStyle/>
          <a:p>
            <a:pPr eaLnBrk="1" hangingPunct="1"/>
            <a:r>
              <a:rPr lang="pt-BR" b="1" smtClean="0">
                <a:solidFill>
                  <a:srgbClr val="C00000"/>
                </a:solidFill>
              </a:rPr>
              <a:t>Processo Síncrono</a:t>
            </a:r>
          </a:p>
        </p:txBody>
      </p:sp>
      <p:pic>
        <p:nvPicPr>
          <p:cNvPr id="81925" name="Picture 2"/>
          <p:cNvPicPr>
            <a:picLocks noChangeAspect="1" noChangeArrowheads="1"/>
          </p:cNvPicPr>
          <p:nvPr/>
        </p:nvPicPr>
        <p:blipFill>
          <a:blip r:embed="rId3"/>
          <a:srcRect t="1773"/>
          <a:stretch>
            <a:fillRect/>
          </a:stretch>
        </p:blipFill>
        <p:spPr bwMode="auto">
          <a:xfrm>
            <a:off x="357188" y="2214563"/>
            <a:ext cx="805021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Espaço Reservado para Texto 1"/>
          <p:cNvSpPr>
            <a:spLocks noGrp="1"/>
          </p:cNvSpPr>
          <p:nvPr>
            <p:ph type="body" sz="quarter" idx="13"/>
          </p:nvPr>
        </p:nvSpPr>
        <p:spPr>
          <a:xfrm>
            <a:off x="457200" y="3714750"/>
            <a:ext cx="8239125" cy="2286000"/>
          </a:xfrm>
        </p:spPr>
        <p:txBody>
          <a:bodyPr/>
          <a:lstStyle/>
          <a:p>
            <a:pPr eaLnBrk="1" hangingPunct="1"/>
            <a:r>
              <a:rPr lang="pt-BR" smtClean="0"/>
              <a:t>Habilita o sistema para transações assíncronas</a:t>
            </a:r>
          </a:p>
          <a:p>
            <a:pPr eaLnBrk="1" hangingPunct="1"/>
            <a:r>
              <a:rPr lang="pt-BR" smtClean="0"/>
              <a:t>Permite o registro das integrações para rastreabilidade</a:t>
            </a:r>
          </a:p>
          <a:p>
            <a:pPr eaLnBrk="1" hangingPunct="1"/>
            <a:r>
              <a:rPr lang="pt-BR" smtClean="0"/>
              <a:t>Controle de falhas</a:t>
            </a:r>
          </a:p>
        </p:txBody>
      </p:sp>
      <p:sp>
        <p:nvSpPr>
          <p:cNvPr id="83970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Fila de Integração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r>
              <a:rPr lang="pt-BR" dirty="0" smtClean="0"/>
              <a:t>Personagem nas integrações assíncronas</a:t>
            </a:r>
            <a:endParaRPr lang="pt-BR" dirty="0"/>
          </a:p>
        </p:txBody>
      </p:sp>
      <p:sp>
        <p:nvSpPr>
          <p:cNvPr id="83972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Conceitos Base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4833C43C-70E4-4441-AC86-27BB207B4C4F}" type="slidenum">
              <a:rPr lang="pt-BR" smtClean="0"/>
              <a:pPr>
                <a:defRPr/>
              </a:pPr>
              <a:t>34</a:t>
            </a:fld>
            <a:endParaRPr lang="pt-BR"/>
          </a:p>
        </p:txBody>
      </p:sp>
      <p:sp>
        <p:nvSpPr>
          <p:cNvPr id="7" name="Retângulo 6"/>
          <p:cNvSpPr/>
          <p:nvPr/>
        </p:nvSpPr>
        <p:spPr bwMode="auto">
          <a:xfrm>
            <a:off x="533400" y="1447800"/>
            <a:ext cx="4724400" cy="2057400"/>
          </a:xfrm>
          <a:prstGeom prst="rect">
            <a:avLst/>
          </a:prstGeom>
          <a:ln>
            <a:prstDash val="dash"/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b"/>
          <a:lstStyle/>
          <a:p>
            <a:pPr algn="r">
              <a:spcBef>
                <a:spcPct val="50000"/>
              </a:spcBef>
              <a:defRPr/>
            </a:pPr>
            <a:r>
              <a:rPr lang="pt-BR" sz="2000" dirty="0">
                <a:solidFill>
                  <a:schemeClr val="tx1"/>
                </a:solidFill>
              </a:rPr>
              <a:t>Sistema</a:t>
            </a:r>
          </a:p>
        </p:txBody>
      </p:sp>
      <p:sp>
        <p:nvSpPr>
          <p:cNvPr id="8" name="Retângulo 7"/>
          <p:cNvSpPr/>
          <p:nvPr/>
        </p:nvSpPr>
        <p:spPr bwMode="auto">
          <a:xfrm>
            <a:off x="609600" y="1524000"/>
            <a:ext cx="2514600" cy="1752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pt-BR" sz="2400" b="1" dirty="0">
                <a:solidFill>
                  <a:schemeClr val="bg1"/>
                </a:solidFill>
              </a:rPr>
              <a:t>Produto</a:t>
            </a:r>
          </a:p>
        </p:txBody>
      </p:sp>
      <p:sp>
        <p:nvSpPr>
          <p:cNvPr id="9" name="Retângulo 8"/>
          <p:cNvSpPr/>
          <p:nvPr/>
        </p:nvSpPr>
        <p:spPr bwMode="auto">
          <a:xfrm>
            <a:off x="2286000" y="1905000"/>
            <a:ext cx="1371600" cy="10668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pt-BR" dirty="0">
                <a:solidFill>
                  <a:schemeClr val="tx1"/>
                </a:solidFill>
              </a:rPr>
              <a:t>EAI</a:t>
            </a:r>
          </a:p>
        </p:txBody>
      </p:sp>
      <p:sp>
        <p:nvSpPr>
          <p:cNvPr id="12" name="Cilindro 11"/>
          <p:cNvSpPr/>
          <p:nvPr/>
        </p:nvSpPr>
        <p:spPr bwMode="auto">
          <a:xfrm>
            <a:off x="4343400" y="1981200"/>
            <a:ext cx="762000" cy="1012825"/>
          </a:xfrm>
          <a:prstGeom prst="can">
            <a:avLst/>
          </a:prstGeom>
          <a:ln>
            <a:solidFill>
              <a:schemeClr val="bg1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pt-BR" dirty="0">
                <a:solidFill>
                  <a:schemeClr val="tx1"/>
                </a:solidFill>
              </a:rPr>
              <a:t>Fila EAI</a:t>
            </a:r>
          </a:p>
        </p:txBody>
      </p:sp>
      <p:cxnSp>
        <p:nvCxnSpPr>
          <p:cNvPr id="13" name="Conector de seta reta 12"/>
          <p:cNvCxnSpPr/>
          <p:nvPr/>
        </p:nvCxnSpPr>
        <p:spPr bwMode="auto">
          <a:xfrm flipV="1">
            <a:off x="3657600" y="2514600"/>
            <a:ext cx="695325" cy="3175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Vantagens de se utilizar Assíncrono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r>
              <a:rPr lang="pt-BR" dirty="0" smtClean="0"/>
              <a:t>Para que fazer integrações assíncronas</a:t>
            </a:r>
            <a:endParaRPr lang="pt-BR" dirty="0"/>
          </a:p>
        </p:txBody>
      </p:sp>
      <p:sp>
        <p:nvSpPr>
          <p:cNvPr id="86019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Fechamento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08A4A4B-DF76-46E0-9CD6-1C75E1BB249D}" type="slidenum">
              <a:rPr lang="pt-BR" smtClean="0"/>
              <a:pPr>
                <a:defRPr/>
              </a:pPr>
              <a:t>35</a:t>
            </a:fld>
            <a:endParaRPr lang="pt-BR"/>
          </a:p>
        </p:txBody>
      </p:sp>
      <p:sp>
        <p:nvSpPr>
          <p:cNvPr id="86021" name="Espaço Reservado para Conteúdo 2"/>
          <p:cNvSpPr>
            <a:spLocks noGrp="1"/>
          </p:cNvSpPr>
          <p:nvPr>
            <p:ph type="body" sz="quarter" idx="13"/>
          </p:nvPr>
        </p:nvSpPr>
        <p:spPr>
          <a:xfrm>
            <a:off x="457200" y="1500188"/>
            <a:ext cx="8239125" cy="4500562"/>
          </a:xfrm>
        </p:spPr>
        <p:txBody>
          <a:bodyPr/>
          <a:lstStyle/>
          <a:p>
            <a:pPr eaLnBrk="1" hangingPunct="1"/>
            <a:r>
              <a:rPr lang="pt-BR" smtClean="0"/>
              <a:t>Operações offline: se algum ponto fica fora do ar, mensagem fica enfileirada até o sistema voltar</a:t>
            </a:r>
          </a:p>
          <a:p>
            <a:pPr eaLnBrk="1" hangingPunct="1"/>
            <a:r>
              <a:rPr lang="pt-BR" smtClean="0"/>
              <a:t>Presença de um mediador, que tem o papel de fazer as partes se falarem</a:t>
            </a:r>
          </a:p>
          <a:p>
            <a:pPr eaLnBrk="1" hangingPunct="1"/>
            <a:r>
              <a:rPr lang="pt-BR" smtClean="0"/>
              <a:t>Ao invés de bloquear o usuário, manda a mensagem e espera pelo retorno através de uma chamada que pode estar em outro processo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Desvantagens de se utilizar Assíncrono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r>
              <a:rPr lang="pt-BR" dirty="0" smtClean="0"/>
              <a:t>Pontos fracos de integrações assíncronas</a:t>
            </a:r>
            <a:endParaRPr lang="pt-BR" dirty="0"/>
          </a:p>
        </p:txBody>
      </p:sp>
      <p:sp>
        <p:nvSpPr>
          <p:cNvPr id="88067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Fechamento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7D4BC4C-BFBA-4592-B379-5D52E9E95116}" type="slidenum">
              <a:rPr lang="pt-BR" smtClean="0"/>
              <a:pPr>
                <a:defRPr/>
              </a:pPr>
              <a:t>36</a:t>
            </a:fld>
            <a:endParaRPr lang="pt-BR"/>
          </a:p>
        </p:txBody>
      </p:sp>
      <p:sp>
        <p:nvSpPr>
          <p:cNvPr id="88069" name="Espaço Reservado para Conteúdo 2"/>
          <p:cNvSpPr>
            <a:spLocks noGrp="1"/>
          </p:cNvSpPr>
          <p:nvPr>
            <p:ph type="body" sz="quarter" idx="13"/>
          </p:nvPr>
        </p:nvSpPr>
        <p:spPr>
          <a:xfrm>
            <a:off x="457200" y="1500188"/>
            <a:ext cx="8239125" cy="4500562"/>
          </a:xfrm>
        </p:spPr>
        <p:txBody>
          <a:bodyPr/>
          <a:lstStyle/>
          <a:p>
            <a:pPr eaLnBrk="1" hangingPunct="1"/>
            <a:r>
              <a:rPr lang="pt-BR" smtClean="0"/>
              <a:t>Programação é mais complexa de ser projetada e depurada</a:t>
            </a:r>
          </a:p>
          <a:p>
            <a:pPr eaLnBrk="1" hangingPunct="1"/>
            <a:r>
              <a:rPr lang="pt-BR" smtClean="0"/>
              <a:t>Nem todos os cenários podem ser assíncronos</a:t>
            </a:r>
          </a:p>
          <a:p>
            <a:pPr eaLnBrk="1" hangingPunct="1"/>
            <a:r>
              <a:rPr lang="pt-BR" smtClean="0"/>
              <a:t>Tratar com mensagens causa uma degradação de performance</a:t>
            </a:r>
          </a:p>
          <a:p>
            <a:pPr lvl="1" eaLnBrk="1" hangingPunct="1"/>
            <a:r>
              <a:rPr lang="pt-BR" sz="2000" smtClean="0"/>
              <a:t>Quebrar e juntar mensagens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Espaço Reservado para Número de Slide 1"/>
          <p:cNvSpPr txBox="1">
            <a:spLocks noGrp="1"/>
          </p:cNvSpPr>
          <p:nvPr/>
        </p:nvSpPr>
        <p:spPr bwMode="auto">
          <a:xfrm>
            <a:off x="8710613" y="6615113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988584DC-7EA9-4BDE-95B8-812D34C0ABF6}" type="slidenum">
              <a:rPr lang="pt-BR" sz="800" b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pPr algn="r">
                <a:defRPr/>
              </a:pPr>
              <a:t>37</a:t>
            </a:fld>
            <a:endParaRPr lang="pt-BR" sz="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90114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2124075" y="242888"/>
            <a:ext cx="5832475" cy="503237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600" smtClean="0">
                <a:solidFill>
                  <a:srgbClr val="254061"/>
                </a:solidFill>
              </a:rPr>
              <a:t>Workshop Implantação TOTVS ESB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414448"/>
            <a:ext cx="2875380" cy="2300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0116" name="CaixaDeTexto 7"/>
          <p:cNvSpPr txBox="1">
            <a:spLocks noChangeArrowheads="1"/>
          </p:cNvSpPr>
          <p:nvPr/>
        </p:nvSpPr>
        <p:spPr bwMode="auto">
          <a:xfrm>
            <a:off x="714375" y="4540250"/>
            <a:ext cx="4429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266700"/>
            <a:r>
              <a:rPr lang="pt-BR" sz="1600" b="1">
                <a:solidFill>
                  <a:schemeClr val="bg1"/>
                </a:solidFill>
                <a:latin typeface="Calibri" pitchFamily="34" charset="0"/>
              </a:rPr>
              <a:t>I)	TOT</a:t>
            </a:r>
          </a:p>
        </p:txBody>
      </p:sp>
      <p:sp>
        <p:nvSpPr>
          <p:cNvPr id="90117" name="CaixaDeTexto 8"/>
          <p:cNvSpPr txBox="1">
            <a:spLocks noChangeArrowheads="1"/>
          </p:cNvSpPr>
          <p:nvPr/>
        </p:nvSpPr>
        <p:spPr bwMode="auto">
          <a:xfrm>
            <a:off x="1000125" y="4973638"/>
            <a:ext cx="34290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</p:txBody>
      </p:sp>
      <p:sp>
        <p:nvSpPr>
          <p:cNvPr id="90118" name="CaixaDeTexto 9"/>
          <p:cNvSpPr txBox="1">
            <a:spLocks noChangeArrowheads="1"/>
          </p:cNvSpPr>
          <p:nvPr/>
        </p:nvSpPr>
        <p:spPr bwMode="auto">
          <a:xfrm>
            <a:off x="4643438" y="4973638"/>
            <a:ext cx="34290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</p:txBody>
      </p:sp>
      <p:pic>
        <p:nvPicPr>
          <p:cNvPr id="90119" name="Picture 2" descr="C:\Projetos TOTVS\PPT\sombrinha-vertica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50" y="4143375"/>
            <a:ext cx="74295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aixaDeTexto 6"/>
          <p:cNvSpPr txBox="1">
            <a:spLocks noChangeArrowheads="1"/>
          </p:cNvSpPr>
          <p:nvPr/>
        </p:nvSpPr>
        <p:spPr bwMode="auto">
          <a:xfrm>
            <a:off x="4000500" y="2043113"/>
            <a:ext cx="4572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TOTVS ESB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Conceitos Base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latin typeface="+mn-lt"/>
              </a:rPr>
              <a:t>Instalação, Configuração e Administração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Atualização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Webservices</a:t>
            </a:r>
            <a:endParaRPr lang="pt-BR" sz="140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Erros Comuns</a:t>
            </a:r>
            <a:endParaRPr lang="pt-BR" sz="1200" dirty="0">
              <a:latin typeface="Myriad Pro" pitchFamily="34" charset="0"/>
            </a:endParaRPr>
          </a:p>
        </p:txBody>
      </p:sp>
      <p:sp>
        <p:nvSpPr>
          <p:cNvPr id="18" name="CaixaDeTexto 12"/>
          <p:cNvSpPr txBox="1">
            <a:spLocks noChangeArrowheads="1"/>
          </p:cNvSpPr>
          <p:nvPr/>
        </p:nvSpPr>
        <p:spPr bwMode="auto">
          <a:xfrm>
            <a:off x="4391025" y="1454150"/>
            <a:ext cx="328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2000" b="1" dirty="0">
                <a:solidFill>
                  <a:schemeClr val="tx2"/>
                </a:solidFill>
                <a:latin typeface="+mj-lt"/>
              </a:rPr>
              <a:t>ÍNDICE</a:t>
            </a:r>
          </a:p>
        </p:txBody>
      </p:sp>
      <p:pic>
        <p:nvPicPr>
          <p:cNvPr id="90122" name="Picture 2" descr="3330516135_3792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5263" y="1500188"/>
            <a:ext cx="3524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m 12" descr="940458_5468673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71472" y="1357298"/>
            <a:ext cx="3143272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Instalação, Configuração e Administração</a:t>
            </a:r>
          </a:p>
        </p:txBody>
      </p:sp>
      <p:sp>
        <p:nvSpPr>
          <p:cNvPr id="92162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Mão na Massa!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CE462B05-5873-41A4-B31C-5CF325437B34}" type="slidenum">
              <a:rPr lang="pt-BR" smtClean="0"/>
              <a:pPr>
                <a:defRPr/>
              </a:pPr>
              <a:t>38</a:t>
            </a:fld>
            <a:endParaRPr lang="pt-BR" dirty="0"/>
          </a:p>
        </p:txBody>
      </p:sp>
      <p:pic>
        <p:nvPicPr>
          <p:cNvPr id="92164" name="Picture 2" descr="C:\Jose\Downloads\art\crystal\Alta Qualidade\imac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1643063"/>
            <a:ext cx="19335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5" name="Picture 3" descr="C:\Jose\Downloads\art\crystal\Alta Qualidade\nav-add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313" y="2357438"/>
            <a:ext cx="16256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6" name="Picture 2" descr="C:\Jose\Downloads\art\crystal\Alta Qualidade\imac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3" y="1714500"/>
            <a:ext cx="19335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7" name="Picture 4" descr="C:\Jose\Downloads\art\crystal\Alta Qualidade\package_settings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50" y="2428875"/>
            <a:ext cx="1609725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8" name="Picture 2" descr="C:\Jose\Downloads\art\crystal\Alta Qualidade\imac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05213" y="4071938"/>
            <a:ext cx="1933575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69" name="Picture 7" descr="C:\Jose\Downloads\art\crystal\Alta Qualidade\yast_sysadmin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4857750"/>
            <a:ext cx="1219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Bases da Instalação do TOTVS ESB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260350" y="1571625"/>
            <a:ext cx="8637588" cy="4421188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pt-BR" sz="2600" smtClean="0"/>
              <a:t>Local no TDN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pt-BR" sz="2600" smtClean="0"/>
              <a:t>Instalando com o JAR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pt-BR" sz="2600" smtClean="0"/>
              <a:t>Atalhos e pastas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pt-BR" sz="2600" smtClean="0"/>
              <a:t>Serviços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pt-BR" sz="2600" smtClean="0"/>
              <a:t>Descobrindo qual a versão instalada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pt-BR" sz="2600" smtClean="0"/>
              <a:t>Certificado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pt-BR" sz="2600" smtClean="0"/>
              <a:t>Nosso primeiro exemplo – File – File</a:t>
            </a:r>
            <a:endParaRPr lang="pt-BR" smtClean="0"/>
          </a:p>
        </p:txBody>
      </p:sp>
      <p:sp>
        <p:nvSpPr>
          <p:cNvPr id="94211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Parte 1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79C68753-D21E-4987-88B4-AF6ADE4EEDCA}" type="slidenum">
              <a:rPr lang="pt-BR" smtClean="0"/>
              <a:pPr>
                <a:defRPr/>
              </a:pPr>
              <a:t>39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Integrando Aplicações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A1B65ED4-9F70-42EA-9894-6A01F1071E14}" type="slidenum">
              <a:rPr lang="pt-BR" smtClean="0"/>
              <a:pPr>
                <a:defRPr/>
              </a:pPr>
              <a:t>4</a:t>
            </a:fld>
            <a:endParaRPr lang="pt-BR"/>
          </a:p>
        </p:txBody>
      </p:sp>
      <p:pic>
        <p:nvPicPr>
          <p:cNvPr id="22531" name="Picture 69" descr="peca_bord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214438"/>
            <a:ext cx="8839200" cy="589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" name="Group 71"/>
          <p:cNvGrpSpPr>
            <a:grpSpLocks/>
          </p:cNvGrpSpPr>
          <p:nvPr/>
        </p:nvGrpSpPr>
        <p:grpSpPr bwMode="auto">
          <a:xfrm>
            <a:off x="395288" y="1214438"/>
            <a:ext cx="8839200" cy="5892800"/>
            <a:chOff x="249" y="1392"/>
            <a:chExt cx="5568" cy="3712"/>
          </a:xfrm>
        </p:grpSpPr>
        <p:pic>
          <p:nvPicPr>
            <p:cNvPr id="22534" name="Picture 70" descr="peca_amarela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9" y="1392"/>
              <a:ext cx="5568" cy="3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3" name="Rectangle 3"/>
            <p:cNvSpPr txBox="1">
              <a:spLocks noChangeArrowheads="1"/>
            </p:cNvSpPr>
            <p:nvPr/>
          </p:nvSpPr>
          <p:spPr bwMode="auto">
            <a:xfrm rot="3671407">
              <a:off x="3376" y="2715"/>
              <a:ext cx="689" cy="2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spcBef>
                  <a:spcPct val="20000"/>
                </a:spcBef>
                <a:defRPr/>
              </a:pPr>
              <a:r>
                <a:rPr lang="pt-BR" sz="1400" dirty="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TXT</a:t>
              </a:r>
            </a:p>
          </p:txBody>
        </p:sp>
      </p:grpSp>
      <p:sp>
        <p:nvSpPr>
          <p:cNvPr id="24" name="Espaço Reservado para Texto 3"/>
          <p:cNvSpPr txBox="1">
            <a:spLocks/>
          </p:cNvSpPr>
          <p:nvPr/>
        </p:nvSpPr>
        <p:spPr>
          <a:xfrm>
            <a:off x="471488" y="6191250"/>
            <a:ext cx="8239125" cy="285750"/>
          </a:xfrm>
          <a:prstGeom prst="rect">
            <a:avLst/>
          </a:prstGeom>
        </p:spPr>
        <p:txBody>
          <a:bodyPr/>
          <a:lstStyle/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pt-BR" sz="1100" kern="0" dirty="0">
                <a:solidFill>
                  <a:schemeClr val="tx2"/>
                </a:solidFill>
                <a:latin typeface="+mn-lt"/>
              </a:rPr>
              <a:t>Começo de uma integração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Visão Geral do TOTVS ESB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260350" y="1571625"/>
            <a:ext cx="8637588" cy="4857750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pt-BR" sz="2600" smtClean="0"/>
              <a:t>Parada de serviço (não fechar)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pt-BR" sz="2600" smtClean="0"/>
              <a:t>Configurações Básicas (</a:t>
            </a:r>
            <a:r>
              <a:rPr lang="pt-BR" smtClean="0"/>
              <a:t>E-mail e Contato)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pt-BR" sz="2600" smtClean="0"/>
              <a:t>Configurações de Banco (</a:t>
            </a:r>
            <a:r>
              <a:rPr lang="pt-BR" smtClean="0"/>
              <a:t>Limpeza de banco)</a:t>
            </a:r>
          </a:p>
          <a:p>
            <a:pPr eaLnBrk="1" hangingPunct="1">
              <a:buFont typeface="Wingdings" pitchFamily="2" charset="2"/>
              <a:buChar char="ü"/>
            </a:pPr>
            <a:r>
              <a:rPr lang="pt-BR" sz="2600" smtClean="0"/>
              <a:t>Configuração de LOG</a:t>
            </a:r>
          </a:p>
        </p:txBody>
      </p:sp>
      <p:sp>
        <p:nvSpPr>
          <p:cNvPr id="96259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Parte 2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AE2F3A60-3D26-4AAE-B397-443ACB47231A}" type="slidenum">
              <a:rPr lang="pt-BR" smtClean="0"/>
              <a:pPr>
                <a:defRPr/>
              </a:pPr>
              <a:t>40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Monitor do TOTVS ESB</a:t>
            </a:r>
          </a:p>
        </p:txBody>
      </p:sp>
      <p:sp>
        <p:nvSpPr>
          <p:cNvPr id="98306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Parte 3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7897608B-7976-4082-BD42-4D21124A76C5}" type="slidenum">
              <a:rPr lang="pt-BR" smtClean="0"/>
              <a:pPr>
                <a:defRPr/>
              </a:pPr>
              <a:t>41</a:t>
            </a:fld>
            <a:endParaRPr lang="pt-BR" dirty="0"/>
          </a:p>
        </p:txBody>
      </p:sp>
      <p:pic>
        <p:nvPicPr>
          <p:cNvPr id="9830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77925" y="1643063"/>
            <a:ext cx="6788150" cy="4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Desenvolvimento com TOTVS ESB</a:t>
            </a:r>
          </a:p>
        </p:txBody>
      </p:sp>
      <p:sp>
        <p:nvSpPr>
          <p:cNvPr id="100354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260350" y="1571625"/>
            <a:ext cx="8637588" cy="4421188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</a:pPr>
            <a:r>
              <a:rPr lang="pt-BR" sz="2600" smtClean="0"/>
              <a:t>Visão básica dos componentes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pt-BR" smtClean="0"/>
              <a:t>Transformer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pt-BR" smtClean="0"/>
              <a:t>Identifier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pt-BR" smtClean="0"/>
              <a:t>Foreach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pt-BR" smtClean="0"/>
              <a:t>OnError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pt-BR" smtClean="0"/>
              <a:t>DocIdentifier</a:t>
            </a:r>
          </a:p>
          <a:p>
            <a:pPr lvl="1" eaLnBrk="1" hangingPunct="1">
              <a:buFont typeface="Wingdings" pitchFamily="2" charset="2"/>
              <a:buChar char="ü"/>
            </a:pPr>
            <a:r>
              <a:rPr lang="pt-BR" smtClean="0"/>
              <a:t>FileSender</a:t>
            </a:r>
          </a:p>
          <a:p>
            <a:pPr eaLnBrk="1" hangingPunct="1"/>
            <a:endParaRPr lang="pt-BR" smtClean="0"/>
          </a:p>
        </p:txBody>
      </p:sp>
      <p:sp>
        <p:nvSpPr>
          <p:cNvPr id="100355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Parte 4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50275610-B19E-46BD-8145-5C5DF325BE4B}" type="slidenum">
              <a:rPr lang="pt-BR" smtClean="0"/>
              <a:pPr>
                <a:defRPr/>
              </a:pPr>
              <a:t>42</a:t>
            </a:fld>
            <a:endParaRPr lang="pt-BR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2143125"/>
            <a:ext cx="3965575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2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Componentes ESB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1C1E6A49-8FE5-4B9B-88D8-8E3D5429818B}" type="slidenum">
              <a:rPr lang="pt-BR" smtClean="0"/>
              <a:pPr>
                <a:defRPr/>
              </a:pPr>
              <a:t>43</a:t>
            </a:fld>
            <a:endParaRPr lang="pt-BR" dirty="0"/>
          </a:p>
        </p:txBody>
      </p:sp>
      <p:sp>
        <p:nvSpPr>
          <p:cNvPr id="7" name="Espaço Reservado para Conteúdo 28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pt-BR" sz="2000">
                <a:latin typeface="+mj-lt"/>
              </a:rPr>
              <a:t>Transformer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None/>
              <a:defRPr/>
            </a:pPr>
            <a:r>
              <a:rPr lang="pt-BR" sz="1600">
                <a:latin typeface="+mj-lt"/>
              </a:rPr>
              <a:t>Realiza a transformação usando folha de estilo ou classe Java</a:t>
            </a:r>
            <a:endParaRPr lang="pt-BR" sz="1600" dirty="0">
              <a:latin typeface="+mj-lt"/>
            </a:endParaRPr>
          </a:p>
        </p:txBody>
      </p:sp>
      <p:pic>
        <p:nvPicPr>
          <p:cNvPr id="102405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ED1C24"/>
              </a:clrFrom>
              <a:clrTo>
                <a:srgbClr val="ED1C2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990600"/>
            <a:ext cx="1905000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tângulo com Canto Diagonal Aparado 9"/>
          <p:cNvSpPr/>
          <p:nvPr/>
        </p:nvSpPr>
        <p:spPr bwMode="auto">
          <a:xfrm>
            <a:off x="6096000" y="3962400"/>
            <a:ext cx="2819400" cy="1143000"/>
          </a:xfrm>
          <a:prstGeom prst="snip2DiagRect">
            <a:avLst/>
          </a:prstGeom>
          <a:solidFill>
            <a:schemeClr val="accent1">
              <a:alpha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pt-BR" dirty="0">
                <a:solidFill>
                  <a:schemeClr val="bg1"/>
                </a:solidFill>
              </a:rPr>
              <a:t>Caminhos relativos </a:t>
            </a:r>
          </a:p>
        </p:txBody>
      </p:sp>
      <p:sp>
        <p:nvSpPr>
          <p:cNvPr id="12" name="Retângulo com Canto Diagonal Aparado 11"/>
          <p:cNvSpPr/>
          <p:nvPr/>
        </p:nvSpPr>
        <p:spPr bwMode="auto">
          <a:xfrm>
            <a:off x="6143625" y="5214938"/>
            <a:ext cx="2819400" cy="1143000"/>
          </a:xfrm>
          <a:prstGeom prst="snip2DiagRect">
            <a:avLst/>
          </a:prstGeom>
          <a:solidFill>
            <a:srgbClr val="F96302">
              <a:alpha val="75000"/>
            </a:srgb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pt-BR" dirty="0">
                <a:solidFill>
                  <a:schemeClr val="bg1"/>
                </a:solidFill>
              </a:rPr>
              <a:t>Usa arquivos .XSL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Componentes ESB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4F0CA84D-C43C-464A-B271-DF3C10D290F5}" type="slidenum">
              <a:rPr lang="pt-BR" smtClean="0"/>
              <a:pPr>
                <a:defRPr/>
              </a:pPr>
              <a:t>44</a:t>
            </a:fld>
            <a:endParaRPr lang="pt-BR" dirty="0"/>
          </a:p>
        </p:txBody>
      </p:sp>
      <p:sp>
        <p:nvSpPr>
          <p:cNvPr id="9" name="Espaço Reservado para Conteúdo 28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pt-BR" sz="2000">
                <a:latin typeface="+mj-lt"/>
              </a:rPr>
              <a:t>Identifier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None/>
              <a:defRPr/>
            </a:pPr>
            <a:r>
              <a:rPr lang="pt-BR" sz="1600">
                <a:latin typeface="+mj-lt"/>
              </a:rPr>
              <a:t>Identifica uma tag no XML para realizar um roteamento</a:t>
            </a:r>
            <a:endParaRPr lang="pt-BR" sz="1600" dirty="0">
              <a:latin typeface="+mj-lt"/>
            </a:endParaRPr>
          </a:p>
        </p:txBody>
      </p:sp>
      <p:pic>
        <p:nvPicPr>
          <p:cNvPr id="10445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2971800"/>
            <a:ext cx="50419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453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1066800"/>
            <a:ext cx="17653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tângulo com Canto Diagonal Aparado 12"/>
          <p:cNvSpPr/>
          <p:nvPr/>
        </p:nvSpPr>
        <p:spPr bwMode="auto">
          <a:xfrm>
            <a:off x="6143625" y="5429250"/>
            <a:ext cx="2819400" cy="1143000"/>
          </a:xfrm>
          <a:prstGeom prst="snip2DiagRect">
            <a:avLst/>
          </a:prstGeom>
          <a:solidFill>
            <a:srgbClr val="F96302">
              <a:alpha val="75000"/>
            </a:srgb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pt-BR" dirty="0">
                <a:solidFill>
                  <a:schemeClr val="bg1"/>
                </a:solidFill>
              </a:rPr>
              <a:t>Usa arquivos .STD</a:t>
            </a:r>
          </a:p>
        </p:txBody>
      </p:sp>
      <p:sp>
        <p:nvSpPr>
          <p:cNvPr id="14" name="Retângulo com Canto Diagonal Aparado 13"/>
          <p:cNvSpPr/>
          <p:nvPr/>
        </p:nvSpPr>
        <p:spPr bwMode="auto">
          <a:xfrm>
            <a:off x="214313" y="5429250"/>
            <a:ext cx="2819400" cy="1143000"/>
          </a:xfrm>
          <a:prstGeom prst="snip2DiagRect">
            <a:avLst/>
          </a:prstGeom>
          <a:solidFill>
            <a:schemeClr val="accent1">
              <a:alpha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pt-BR" dirty="0">
                <a:solidFill>
                  <a:schemeClr val="bg1"/>
                </a:solidFill>
              </a:rPr>
              <a:t>Caminhos relativos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Componentes ESB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4235FC30-4081-46B5-BCDE-E8524E4815D2}" type="slidenum">
              <a:rPr lang="pt-BR" smtClean="0"/>
              <a:pPr>
                <a:defRPr/>
              </a:pPr>
              <a:t>45</a:t>
            </a:fld>
            <a:endParaRPr lang="pt-BR" dirty="0"/>
          </a:p>
        </p:txBody>
      </p:sp>
      <p:sp>
        <p:nvSpPr>
          <p:cNvPr id="7" name="Espaço Reservado para Conteúdo 28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pt-BR" sz="2000">
                <a:latin typeface="+mj-lt"/>
              </a:rPr>
              <a:t>When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None/>
              <a:defRPr/>
            </a:pPr>
            <a:r>
              <a:rPr lang="pt-BR" sz="1600">
                <a:latin typeface="+mj-lt"/>
              </a:rPr>
              <a:t>Atribui uma verificação para o identificador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None/>
              <a:defRPr/>
            </a:pPr>
            <a:endParaRPr lang="pt-BR" sz="1600">
              <a:latin typeface="+mj-lt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None/>
              <a:defRPr/>
            </a:pPr>
            <a:endParaRPr lang="pt-BR" sz="1600">
              <a:latin typeface="+mj-lt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None/>
              <a:defRPr/>
            </a:pPr>
            <a:endParaRPr lang="pt-BR" sz="1600">
              <a:latin typeface="+mj-lt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None/>
              <a:defRPr/>
            </a:pPr>
            <a:endParaRPr lang="pt-BR" sz="1600">
              <a:latin typeface="+mj-lt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None/>
              <a:defRPr/>
            </a:pPr>
            <a:endParaRPr lang="pt-BR" sz="1600">
              <a:latin typeface="+mj-lt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None/>
              <a:defRPr/>
            </a:pPr>
            <a:endParaRPr lang="pt-BR" sz="1600">
              <a:latin typeface="+mj-lt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None/>
              <a:defRPr/>
            </a:pPr>
            <a:endParaRPr lang="pt-BR" sz="1600">
              <a:latin typeface="+mj-lt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None/>
              <a:defRPr/>
            </a:pPr>
            <a:endParaRPr lang="pt-BR" sz="1600">
              <a:latin typeface="+mj-lt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None/>
              <a:defRPr/>
            </a:pPr>
            <a:endParaRPr lang="pt-BR" sz="1600">
              <a:latin typeface="+mj-lt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None/>
              <a:defRPr/>
            </a:pPr>
            <a:endParaRPr lang="pt-BR" sz="1600">
              <a:latin typeface="+mj-lt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None/>
              <a:defRPr/>
            </a:pPr>
            <a:endParaRPr lang="pt-BR" sz="1600">
              <a:latin typeface="+mj-lt"/>
            </a:endParaRPr>
          </a:p>
          <a:p>
            <a:pPr marL="342900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pt-BR" sz="2000">
                <a:latin typeface="+mj-lt"/>
              </a:rPr>
              <a:t>Otherwise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None/>
              <a:defRPr/>
            </a:pPr>
            <a:r>
              <a:rPr lang="pt-BR" sz="1600">
                <a:latin typeface="+mj-lt"/>
              </a:rPr>
              <a:t>Acionado quando nenhuma condição é atendida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None/>
              <a:defRPr/>
            </a:pPr>
            <a:endParaRPr lang="pt-BR" sz="1600" dirty="0">
              <a:latin typeface="+mj-lt"/>
            </a:endParaRPr>
          </a:p>
        </p:txBody>
      </p:sp>
      <p:pic>
        <p:nvPicPr>
          <p:cNvPr id="10650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0963" y="1900238"/>
            <a:ext cx="3902075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1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7600" y="838200"/>
            <a:ext cx="1333500" cy="190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6502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8850" y="4876800"/>
            <a:ext cx="1544638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Componentes ESB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21CB881D-1AA5-4F9F-833A-05286C357CA1}" type="slidenum">
              <a:rPr lang="pt-BR" smtClean="0"/>
              <a:pPr>
                <a:defRPr/>
              </a:pPr>
              <a:t>46</a:t>
            </a:fld>
            <a:endParaRPr lang="pt-BR" dirty="0"/>
          </a:p>
        </p:txBody>
      </p:sp>
      <p:sp>
        <p:nvSpPr>
          <p:cNvPr id="9" name="Espaço Reservado para Conteúdo 28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pt-BR" sz="2000">
                <a:latin typeface="+mj-lt"/>
              </a:rPr>
              <a:t>Identifier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None/>
              <a:defRPr/>
            </a:pPr>
            <a:r>
              <a:rPr lang="pt-BR" sz="1600">
                <a:latin typeface="+mj-lt"/>
              </a:rPr>
              <a:t>Identifica uma tag no XML para realizar um roteamento</a:t>
            </a:r>
            <a:endParaRPr lang="pt-BR" sz="1600" dirty="0">
              <a:latin typeface="+mj-lt"/>
            </a:endParaRPr>
          </a:p>
        </p:txBody>
      </p:sp>
      <p:pic>
        <p:nvPicPr>
          <p:cNvPr id="10854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2971800"/>
            <a:ext cx="5041900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8549" name="Picture 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1066800"/>
            <a:ext cx="17653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tângulo com Canto Diagonal Aparado 12"/>
          <p:cNvSpPr/>
          <p:nvPr/>
        </p:nvSpPr>
        <p:spPr bwMode="auto">
          <a:xfrm>
            <a:off x="6143625" y="5429250"/>
            <a:ext cx="2819400" cy="1143000"/>
          </a:xfrm>
          <a:prstGeom prst="snip2DiagRect">
            <a:avLst/>
          </a:prstGeom>
          <a:solidFill>
            <a:srgbClr val="F96302">
              <a:alpha val="75000"/>
            </a:srgb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pt-BR" dirty="0">
                <a:solidFill>
                  <a:schemeClr val="bg1"/>
                </a:solidFill>
              </a:rPr>
              <a:t>Usa arquivos .STD</a:t>
            </a:r>
          </a:p>
        </p:txBody>
      </p:sp>
      <p:sp>
        <p:nvSpPr>
          <p:cNvPr id="14" name="Retângulo com Canto Diagonal Aparado 13"/>
          <p:cNvSpPr/>
          <p:nvPr/>
        </p:nvSpPr>
        <p:spPr bwMode="auto">
          <a:xfrm>
            <a:off x="214313" y="5429250"/>
            <a:ext cx="2819400" cy="1143000"/>
          </a:xfrm>
          <a:prstGeom prst="snip2DiagRect">
            <a:avLst/>
          </a:prstGeom>
          <a:solidFill>
            <a:schemeClr val="accent1">
              <a:alpha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pt-BR" dirty="0">
                <a:solidFill>
                  <a:schemeClr val="bg1"/>
                </a:solidFill>
              </a:rPr>
              <a:t>Caminhos relativos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25" y="1143000"/>
            <a:ext cx="203200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75" y="1928813"/>
            <a:ext cx="4068763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595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Componentes ESB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A8724491-7A45-48EF-9554-DBBDF9E3365E}" type="slidenum">
              <a:rPr lang="pt-BR" smtClean="0"/>
              <a:pPr>
                <a:defRPr/>
              </a:pPr>
              <a:t>47</a:t>
            </a:fld>
            <a:endParaRPr lang="pt-BR" dirty="0"/>
          </a:p>
        </p:txBody>
      </p:sp>
      <p:sp>
        <p:nvSpPr>
          <p:cNvPr id="9" name="Espaço Reservado para Conteúdo 28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pt-BR" sz="2000" dirty="0" err="1">
                <a:latin typeface="+mj-lt"/>
              </a:rPr>
              <a:t>DOCIdentifier</a:t>
            </a:r>
            <a:endParaRPr lang="pt-BR" sz="2000" dirty="0">
              <a:latin typeface="+mj-lt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None/>
              <a:defRPr/>
            </a:pPr>
            <a:r>
              <a:rPr lang="pt-BR" sz="1600" dirty="0">
                <a:latin typeface="+mj-lt"/>
              </a:rPr>
              <a:t>Identifica </a:t>
            </a:r>
            <a:r>
              <a:rPr lang="pt-BR" sz="1600" dirty="0" err="1">
                <a:latin typeface="+mj-lt"/>
              </a:rPr>
              <a:t>tags</a:t>
            </a:r>
            <a:r>
              <a:rPr lang="pt-BR" sz="1600" dirty="0">
                <a:latin typeface="+mj-lt"/>
              </a:rPr>
              <a:t> no XML para levar a informação para o monitor</a:t>
            </a:r>
          </a:p>
        </p:txBody>
      </p:sp>
      <p:sp>
        <p:nvSpPr>
          <p:cNvPr id="13" name="Retângulo com Canto Diagonal Aparado 12"/>
          <p:cNvSpPr/>
          <p:nvPr/>
        </p:nvSpPr>
        <p:spPr bwMode="auto">
          <a:xfrm>
            <a:off x="6143625" y="5429250"/>
            <a:ext cx="2819400" cy="1143000"/>
          </a:xfrm>
          <a:prstGeom prst="snip2DiagRect">
            <a:avLst/>
          </a:prstGeom>
          <a:solidFill>
            <a:srgbClr val="F96302">
              <a:alpha val="75000"/>
            </a:srgb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pt-BR" dirty="0">
                <a:solidFill>
                  <a:schemeClr val="bg1"/>
                </a:solidFill>
              </a:rPr>
              <a:t>Usa arquivos .STD</a:t>
            </a:r>
          </a:p>
        </p:txBody>
      </p:sp>
      <p:sp>
        <p:nvSpPr>
          <p:cNvPr id="14" name="Retângulo com Canto Diagonal Aparado 13"/>
          <p:cNvSpPr/>
          <p:nvPr/>
        </p:nvSpPr>
        <p:spPr bwMode="auto">
          <a:xfrm>
            <a:off x="214313" y="5429250"/>
            <a:ext cx="2819400" cy="1143000"/>
          </a:xfrm>
          <a:prstGeom prst="snip2DiagRect">
            <a:avLst/>
          </a:prstGeom>
          <a:solidFill>
            <a:schemeClr val="accent1">
              <a:alpha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pt-BR" dirty="0">
                <a:solidFill>
                  <a:schemeClr val="bg1"/>
                </a:solidFill>
              </a:rPr>
              <a:t>Caminhos relativos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Componentes ESB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50E770EA-CE42-490B-9E0F-55DF6182EE7F}" type="slidenum">
              <a:rPr lang="pt-BR" smtClean="0"/>
              <a:pPr>
                <a:defRPr/>
              </a:pPr>
              <a:t>48</a:t>
            </a:fld>
            <a:endParaRPr lang="pt-BR" dirty="0"/>
          </a:p>
        </p:txBody>
      </p:sp>
      <p:sp>
        <p:nvSpPr>
          <p:cNvPr id="7" name="Espaço Reservado para Conteúdo 28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pt-BR" sz="2000">
                <a:latin typeface="+mj-lt"/>
              </a:rPr>
              <a:t>ForEach</a:t>
            </a:r>
          </a:p>
          <a:p>
            <a:pPr marL="742950" lvl="1" indent="-285750">
              <a:spcBef>
                <a:spcPct val="20000"/>
              </a:spcBef>
              <a:buFont typeface="Arial" charset="0"/>
              <a:buNone/>
              <a:defRPr/>
            </a:pPr>
            <a:r>
              <a:rPr lang="pt-BR" sz="1600">
                <a:latin typeface="+mj-lt"/>
              </a:rPr>
              <a:t>Varre todos os nós do XPATH selecionado</a:t>
            </a:r>
            <a:endParaRPr lang="pt-BR" sz="1600" dirty="0">
              <a:latin typeface="+mj-lt"/>
            </a:endParaRPr>
          </a:p>
        </p:txBody>
      </p:sp>
      <p:pic>
        <p:nvPicPr>
          <p:cNvPr id="11264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86600" y="1143000"/>
            <a:ext cx="180022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4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01850" y="2667000"/>
            <a:ext cx="49403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Componentes ESB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75730C10-1D37-4573-8076-982D47FCCB6E}" type="slidenum">
              <a:rPr lang="pt-BR" smtClean="0"/>
              <a:pPr>
                <a:defRPr/>
              </a:pPr>
              <a:t>49</a:t>
            </a:fld>
            <a:endParaRPr lang="pt-BR" dirty="0"/>
          </a:p>
        </p:txBody>
      </p:sp>
      <p:sp>
        <p:nvSpPr>
          <p:cNvPr id="7" name="Espaço Reservado para Conteúdo 28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pt-BR" sz="2000" dirty="0" err="1">
                <a:latin typeface="+mj-lt"/>
              </a:rPr>
              <a:t>OnError</a:t>
            </a:r>
            <a:endParaRPr lang="pt-BR" sz="2000" dirty="0">
              <a:latin typeface="+mj-lt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None/>
              <a:defRPr/>
            </a:pPr>
            <a:r>
              <a:rPr lang="pt-BR" sz="1600" dirty="0">
                <a:latin typeface="+mj-lt"/>
              </a:rPr>
              <a:t>Controle de exceções geradas dentro do ESB</a:t>
            </a:r>
          </a:p>
        </p:txBody>
      </p:sp>
      <p:pic>
        <p:nvPicPr>
          <p:cNvPr id="11469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1300" y="2667000"/>
            <a:ext cx="35814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91400" y="1066800"/>
            <a:ext cx="1143000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tângulo de cantos arredondados 12"/>
          <p:cNvSpPr/>
          <p:nvPr/>
        </p:nvSpPr>
        <p:spPr bwMode="auto">
          <a:xfrm>
            <a:off x="762000" y="5257800"/>
            <a:ext cx="8077200" cy="990600"/>
          </a:xfrm>
          <a:prstGeom prst="roundRect">
            <a:avLst/>
          </a:prstGeom>
          <a:solidFill>
            <a:schemeClr val="accent1">
              <a:alpha val="75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pt-BR" dirty="0">
                <a:solidFill>
                  <a:schemeClr val="bg1"/>
                </a:solidFill>
              </a:rPr>
              <a:t>Sempre ligado ao componente inicial, </a:t>
            </a:r>
            <a:r>
              <a:rPr lang="pt-BR" dirty="0" err="1">
                <a:solidFill>
                  <a:schemeClr val="bg1"/>
                </a:solidFill>
              </a:rPr>
              <a:t>Receiver</a:t>
            </a:r>
            <a:r>
              <a:rPr lang="pt-BR" dirty="0">
                <a:solidFill>
                  <a:schemeClr val="bg1"/>
                </a:solidFill>
              </a:rPr>
              <a:t>, e é executado sempre que em qualquer componente há um problema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Integrando Aplicações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2BDB18DD-48D3-4B89-8655-88A138BC93CF}" type="slidenum">
              <a:rPr lang="pt-BR" smtClean="0"/>
              <a:pPr>
                <a:defRPr/>
              </a:pPr>
              <a:t>5</a:t>
            </a:fld>
            <a:endParaRPr lang="pt-BR"/>
          </a:p>
        </p:txBody>
      </p:sp>
      <p:pic>
        <p:nvPicPr>
          <p:cNvPr id="24579" name="Picture 2" descr="comple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185863"/>
            <a:ext cx="8834437" cy="588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3"/>
          <p:cNvSpPr txBox="1">
            <a:spLocks noChangeArrowheads="1"/>
          </p:cNvSpPr>
          <p:nvPr/>
        </p:nvSpPr>
        <p:spPr bwMode="auto">
          <a:xfrm rot="3671407">
            <a:off x="5359400" y="3308351"/>
            <a:ext cx="109378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pt-BR" sz="1400" kern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TXT</a:t>
            </a: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 bwMode="auto">
          <a:xfrm rot="973212">
            <a:off x="2846388" y="2870200"/>
            <a:ext cx="6477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pt-BR" sz="1400" kern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XML</a:t>
            </a:r>
          </a:p>
        </p:txBody>
      </p:sp>
      <p:sp>
        <p:nvSpPr>
          <p:cNvPr id="26" name="Rectangle 3"/>
          <p:cNvSpPr txBox="1">
            <a:spLocks noChangeArrowheads="1"/>
          </p:cNvSpPr>
          <p:nvPr/>
        </p:nvSpPr>
        <p:spPr bwMode="auto">
          <a:xfrm rot="-876827">
            <a:off x="5456238" y="1874838"/>
            <a:ext cx="576262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pt-BR" sz="14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CSV</a:t>
            </a:r>
          </a:p>
        </p:txBody>
      </p:sp>
      <p:sp>
        <p:nvSpPr>
          <p:cNvPr id="27" name="Rectangle 3"/>
          <p:cNvSpPr txBox="1">
            <a:spLocks noChangeArrowheads="1"/>
          </p:cNvSpPr>
          <p:nvPr/>
        </p:nvSpPr>
        <p:spPr bwMode="auto">
          <a:xfrm rot="3317792">
            <a:off x="6769100" y="2473325"/>
            <a:ext cx="5762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pt-BR" sz="1400" kern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FTP</a:t>
            </a:r>
          </a:p>
        </p:txBody>
      </p:sp>
      <p:sp>
        <p:nvSpPr>
          <p:cNvPr id="28" name="Rectangle 3"/>
          <p:cNvSpPr txBox="1">
            <a:spLocks noChangeArrowheads="1"/>
          </p:cNvSpPr>
          <p:nvPr/>
        </p:nvSpPr>
        <p:spPr bwMode="auto">
          <a:xfrm rot="513701">
            <a:off x="2125663" y="4532313"/>
            <a:ext cx="87630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pt-BR" sz="14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TELNET</a:t>
            </a: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 rot="6144920">
            <a:off x="3573463" y="3641725"/>
            <a:ext cx="611187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pt-BR" sz="14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JMS</a:t>
            </a: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 rot="5400000">
            <a:off x="4718051" y="3014662"/>
            <a:ext cx="79216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pt-BR" sz="1400" kern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ODBC</a:t>
            </a:r>
          </a:p>
        </p:txBody>
      </p:sp>
      <p:sp>
        <p:nvSpPr>
          <p:cNvPr id="31" name="Rectangle 3"/>
          <p:cNvSpPr txBox="1">
            <a:spLocks noChangeArrowheads="1"/>
          </p:cNvSpPr>
          <p:nvPr/>
        </p:nvSpPr>
        <p:spPr bwMode="auto">
          <a:xfrm rot="-1084528">
            <a:off x="6015038" y="3230563"/>
            <a:ext cx="935037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pt-BR" sz="1400" kern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HTTP</a:t>
            </a:r>
          </a:p>
        </p:txBody>
      </p:sp>
      <p:sp>
        <p:nvSpPr>
          <p:cNvPr id="32" name="Rectangle 3"/>
          <p:cNvSpPr txBox="1">
            <a:spLocks noChangeArrowheads="1"/>
          </p:cNvSpPr>
          <p:nvPr/>
        </p:nvSpPr>
        <p:spPr bwMode="auto">
          <a:xfrm>
            <a:off x="6805613" y="4310063"/>
            <a:ext cx="792162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pt-BR" sz="1400" kern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SQL</a:t>
            </a:r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 bwMode="auto">
          <a:xfrm rot="-341069">
            <a:off x="2341563" y="3835400"/>
            <a:ext cx="12954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pt-BR" sz="1400" kern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Web Service</a:t>
            </a:r>
          </a:p>
        </p:txBody>
      </p:sp>
      <p:sp>
        <p:nvSpPr>
          <p:cNvPr id="34" name="Rectangle 3"/>
          <p:cNvSpPr txBox="1">
            <a:spLocks noChangeArrowheads="1"/>
          </p:cNvSpPr>
          <p:nvPr/>
        </p:nvSpPr>
        <p:spPr bwMode="auto">
          <a:xfrm rot="272204">
            <a:off x="4429125" y="4457700"/>
            <a:ext cx="7112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fontAlgn="auto" hangingPunct="0">
              <a:spcBef>
                <a:spcPct val="20000"/>
              </a:spcBef>
              <a:spcAft>
                <a:spcPts val="0"/>
              </a:spcAft>
              <a:defRPr/>
            </a:pPr>
            <a:r>
              <a:rPr lang="pt-BR" sz="14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</a:rPr>
              <a:t>SOAP</a:t>
            </a:r>
          </a:p>
        </p:txBody>
      </p:sp>
      <p:sp>
        <p:nvSpPr>
          <p:cNvPr id="38" name="Espaço Reservado para Texto 3"/>
          <p:cNvSpPr txBox="1">
            <a:spLocks/>
          </p:cNvSpPr>
          <p:nvPr/>
        </p:nvSpPr>
        <p:spPr>
          <a:xfrm>
            <a:off x="471488" y="6191250"/>
            <a:ext cx="8239125" cy="285750"/>
          </a:xfrm>
          <a:prstGeom prst="rect">
            <a:avLst/>
          </a:prstGeom>
        </p:spPr>
        <p:txBody>
          <a:bodyPr/>
          <a:lstStyle/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pt-BR" sz="1100" kern="0" dirty="0">
                <a:solidFill>
                  <a:schemeClr val="tx2"/>
                </a:solidFill>
                <a:latin typeface="+mn-lt"/>
              </a:rPr>
              <a:t>Malha de integração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73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34225" y="1143000"/>
            <a:ext cx="15811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738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Componentes ESB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91C711CE-487D-419D-A85B-DDB37884B3DD}" type="slidenum">
              <a:rPr lang="pt-BR" smtClean="0"/>
              <a:pPr>
                <a:defRPr/>
              </a:pPr>
              <a:t>50</a:t>
            </a:fld>
            <a:endParaRPr lang="pt-BR" dirty="0"/>
          </a:p>
        </p:txBody>
      </p:sp>
      <p:sp>
        <p:nvSpPr>
          <p:cNvPr id="8" name="Espaço Reservado para Conteúdo 28"/>
          <p:cNvSpPr txBox="1">
            <a:spLocks/>
          </p:cNvSpPr>
          <p:nvPr/>
        </p:nvSpPr>
        <p:spPr>
          <a:xfrm>
            <a:off x="457200" y="1143000"/>
            <a:ext cx="8229600" cy="4983163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Font typeface="Wingdings" pitchFamily="2" charset="2"/>
              <a:buChar char="ü"/>
              <a:defRPr/>
            </a:pPr>
            <a:r>
              <a:rPr lang="pt-BR" sz="2000" dirty="0" err="1">
                <a:latin typeface="+mj-lt"/>
              </a:rPr>
              <a:t>FileSender</a:t>
            </a:r>
            <a:endParaRPr lang="pt-BR" sz="2000" dirty="0">
              <a:latin typeface="+mj-lt"/>
            </a:endParaRPr>
          </a:p>
          <a:p>
            <a:pPr marL="742950" lvl="1" indent="-285750">
              <a:spcBef>
                <a:spcPct val="20000"/>
              </a:spcBef>
              <a:buFont typeface="Arial" charset="0"/>
              <a:buNone/>
              <a:defRPr/>
            </a:pPr>
            <a:r>
              <a:rPr lang="pt-BR" sz="1600" dirty="0">
                <a:latin typeface="+mj-lt"/>
              </a:rPr>
              <a:t>Envio de mensagem para o sistema de arquivos </a:t>
            </a:r>
          </a:p>
        </p:txBody>
      </p:sp>
      <p:pic>
        <p:nvPicPr>
          <p:cNvPr id="11674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25" y="2000250"/>
            <a:ext cx="4548188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tângulo com Canto Diagonal Aparado 14"/>
          <p:cNvSpPr/>
          <p:nvPr/>
        </p:nvSpPr>
        <p:spPr bwMode="auto">
          <a:xfrm>
            <a:off x="214313" y="5143500"/>
            <a:ext cx="2819400" cy="1143000"/>
          </a:xfrm>
          <a:prstGeom prst="snip2DiagRect">
            <a:avLst/>
          </a:prstGeom>
          <a:solidFill>
            <a:srgbClr val="FF0000">
              <a:alpha val="75000"/>
            </a:srgb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pt-BR" dirty="0">
                <a:solidFill>
                  <a:schemeClr val="bg1"/>
                </a:solidFill>
              </a:rPr>
              <a:t>Não deve ser usado para integrações finais, mais usado em depuração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O que deve vir para uma implantação funcionar</a:t>
            </a:r>
          </a:p>
        </p:txBody>
      </p:sp>
      <p:sp>
        <p:nvSpPr>
          <p:cNvPr id="118786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260350" y="1571625"/>
            <a:ext cx="8637588" cy="4421188"/>
          </a:xfrm>
        </p:spPr>
        <p:txBody>
          <a:bodyPr/>
          <a:lstStyle/>
          <a:p>
            <a:pPr eaLnBrk="1" hangingPunct="1"/>
            <a:r>
              <a:rPr lang="pt-BR" smtClean="0"/>
              <a:t>totvsesb-config.xml</a:t>
            </a:r>
          </a:p>
          <a:p>
            <a:pPr lvl="1" eaLnBrk="1" hangingPunct="1"/>
            <a:r>
              <a:rPr lang="pt-BR" smtClean="0"/>
              <a:t>Configuração de como será a integração</a:t>
            </a:r>
          </a:p>
          <a:p>
            <a:pPr eaLnBrk="1" hangingPunct="1"/>
            <a:r>
              <a:rPr lang="pt-BR" smtClean="0"/>
              <a:t>Arquivos XSL</a:t>
            </a:r>
          </a:p>
          <a:p>
            <a:pPr lvl="1" eaLnBrk="1" hangingPunct="1"/>
            <a:r>
              <a:rPr lang="pt-BR" smtClean="0"/>
              <a:t>Que farão as transformações</a:t>
            </a:r>
          </a:p>
          <a:p>
            <a:pPr eaLnBrk="1" hangingPunct="1"/>
            <a:r>
              <a:rPr lang="pt-BR" smtClean="0"/>
              <a:t>Arquivos STD</a:t>
            </a:r>
          </a:p>
          <a:p>
            <a:pPr lvl="1" eaLnBrk="1" hangingPunct="1"/>
            <a:r>
              <a:rPr lang="pt-BR" smtClean="0"/>
              <a:t>Que farão as identificações de componentes</a:t>
            </a:r>
          </a:p>
        </p:txBody>
      </p:sp>
      <p:sp>
        <p:nvSpPr>
          <p:cNvPr id="118787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Pré-requisitos de uma Integração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7D743C6E-95A7-4B84-93A0-08E1D4F1FF82}" type="slidenum">
              <a:rPr lang="pt-BR" smtClean="0"/>
              <a:pPr>
                <a:defRPr/>
              </a:pPr>
              <a:t>51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Espaço Reservado para Número de Slide 1"/>
          <p:cNvSpPr txBox="1">
            <a:spLocks noGrp="1"/>
          </p:cNvSpPr>
          <p:nvPr/>
        </p:nvSpPr>
        <p:spPr bwMode="auto">
          <a:xfrm>
            <a:off x="8710613" y="6615113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35F7DEE7-D0F4-485A-A6FA-A02334191403}" type="slidenum">
              <a:rPr lang="pt-BR" sz="800" b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pPr algn="r">
                <a:defRPr/>
              </a:pPr>
              <a:t>52</a:t>
            </a:fld>
            <a:endParaRPr lang="pt-BR" sz="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120834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2124075" y="242888"/>
            <a:ext cx="5832475" cy="503237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600" smtClean="0">
                <a:solidFill>
                  <a:srgbClr val="254061"/>
                </a:solidFill>
              </a:rPr>
              <a:t>Workshop Implantação TOTVS ESB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414448"/>
            <a:ext cx="2875380" cy="2300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0836" name="CaixaDeTexto 7"/>
          <p:cNvSpPr txBox="1">
            <a:spLocks noChangeArrowheads="1"/>
          </p:cNvSpPr>
          <p:nvPr/>
        </p:nvSpPr>
        <p:spPr bwMode="auto">
          <a:xfrm>
            <a:off x="714375" y="4540250"/>
            <a:ext cx="4429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266700"/>
            <a:r>
              <a:rPr lang="pt-BR" sz="1600" b="1">
                <a:solidFill>
                  <a:schemeClr val="bg1"/>
                </a:solidFill>
                <a:latin typeface="Calibri" pitchFamily="34" charset="0"/>
              </a:rPr>
              <a:t>I)	TOT</a:t>
            </a:r>
          </a:p>
        </p:txBody>
      </p:sp>
      <p:sp>
        <p:nvSpPr>
          <p:cNvPr id="120837" name="CaixaDeTexto 8"/>
          <p:cNvSpPr txBox="1">
            <a:spLocks noChangeArrowheads="1"/>
          </p:cNvSpPr>
          <p:nvPr/>
        </p:nvSpPr>
        <p:spPr bwMode="auto">
          <a:xfrm>
            <a:off x="1000125" y="4973638"/>
            <a:ext cx="34290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</p:txBody>
      </p:sp>
      <p:sp>
        <p:nvSpPr>
          <p:cNvPr id="120838" name="CaixaDeTexto 9"/>
          <p:cNvSpPr txBox="1">
            <a:spLocks noChangeArrowheads="1"/>
          </p:cNvSpPr>
          <p:nvPr/>
        </p:nvSpPr>
        <p:spPr bwMode="auto">
          <a:xfrm>
            <a:off x="4643438" y="4973638"/>
            <a:ext cx="34290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</p:txBody>
      </p:sp>
      <p:pic>
        <p:nvPicPr>
          <p:cNvPr id="120839" name="Picture 2" descr="C:\Projetos TOTVS\PPT\sombrinha-vertica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50" y="4143375"/>
            <a:ext cx="74295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aixaDeTexto 6"/>
          <p:cNvSpPr txBox="1">
            <a:spLocks noChangeArrowheads="1"/>
          </p:cNvSpPr>
          <p:nvPr/>
        </p:nvSpPr>
        <p:spPr bwMode="auto">
          <a:xfrm>
            <a:off x="4000500" y="2043113"/>
            <a:ext cx="4572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TOTVS ESB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Conceitos Base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Instalação, Configuração e Administração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latin typeface="+mn-lt"/>
              </a:rPr>
              <a:t>Atualização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Webservices</a:t>
            </a:r>
            <a:endParaRPr lang="pt-BR" sz="140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Erros Comuns</a:t>
            </a:r>
            <a:endParaRPr lang="pt-BR" sz="1200" dirty="0">
              <a:latin typeface="Myriad Pro" pitchFamily="34" charset="0"/>
            </a:endParaRPr>
          </a:p>
        </p:txBody>
      </p:sp>
      <p:sp>
        <p:nvSpPr>
          <p:cNvPr id="18" name="CaixaDeTexto 12"/>
          <p:cNvSpPr txBox="1">
            <a:spLocks noChangeArrowheads="1"/>
          </p:cNvSpPr>
          <p:nvPr/>
        </p:nvSpPr>
        <p:spPr bwMode="auto">
          <a:xfrm>
            <a:off x="4391025" y="1454150"/>
            <a:ext cx="328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2000" b="1" dirty="0">
                <a:solidFill>
                  <a:schemeClr val="tx2"/>
                </a:solidFill>
                <a:latin typeface="+mj-lt"/>
              </a:rPr>
              <a:t>ÍNDICE</a:t>
            </a:r>
          </a:p>
        </p:txBody>
      </p:sp>
      <p:pic>
        <p:nvPicPr>
          <p:cNvPr id="120842" name="Picture 2" descr="3330516135_3792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5263" y="1500188"/>
            <a:ext cx="3524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m 12" descr="940458_5468673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71472" y="1357298"/>
            <a:ext cx="3143272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Espaço Reservado para Texto 1"/>
          <p:cNvSpPr>
            <a:spLocks noGrp="1"/>
          </p:cNvSpPr>
          <p:nvPr>
            <p:ph type="body" sz="quarter" idx="13"/>
          </p:nvPr>
        </p:nvSpPr>
        <p:spPr>
          <a:xfrm>
            <a:off x="457200" y="1500188"/>
            <a:ext cx="8239125" cy="4500562"/>
          </a:xfrm>
        </p:spPr>
        <p:txBody>
          <a:bodyPr/>
          <a:lstStyle/>
          <a:p>
            <a:pPr eaLnBrk="1" hangingPunct="1"/>
            <a:r>
              <a:rPr lang="pt-BR" smtClean="0"/>
              <a:t>Toda nova versão é um novo instalador é gerado</a:t>
            </a:r>
          </a:p>
          <a:p>
            <a:pPr eaLnBrk="1" hangingPunct="1"/>
            <a:r>
              <a:rPr lang="pt-BR" smtClean="0"/>
              <a:t>Regularmente inclui correções de BUGs e pequenas melhorias na solução</a:t>
            </a:r>
          </a:p>
          <a:p>
            <a:pPr eaLnBrk="1" hangingPunct="1"/>
            <a:r>
              <a:rPr lang="pt-BR" smtClean="0"/>
              <a:t>Em um ambiente do zero deve ser utilizado o </a:t>
            </a:r>
            <a:r>
              <a:rPr lang="pt-BR" b="1" smtClean="0">
                <a:solidFill>
                  <a:srgbClr val="CC0000"/>
                </a:solidFill>
              </a:rPr>
              <a:t>instalador</a:t>
            </a:r>
          </a:p>
          <a:p>
            <a:pPr eaLnBrk="1" hangingPunct="1"/>
            <a:r>
              <a:rPr lang="pt-BR" smtClean="0"/>
              <a:t>Normalmente não segue ordem, pois refletem compilações internas, exemplo:</a:t>
            </a:r>
          </a:p>
          <a:p>
            <a:pPr lvl="1" eaLnBrk="1" hangingPunct="1"/>
            <a:r>
              <a:rPr lang="pt-BR" smtClean="0"/>
              <a:t>5.1.103</a:t>
            </a:r>
          </a:p>
          <a:p>
            <a:pPr lvl="1" eaLnBrk="1" hangingPunct="1"/>
            <a:r>
              <a:rPr lang="pt-BR" smtClean="0"/>
              <a:t>5.1.111</a:t>
            </a:r>
          </a:p>
          <a:p>
            <a:pPr lvl="1" eaLnBrk="1" hangingPunct="1"/>
            <a:r>
              <a:rPr lang="pt-BR" smtClean="0"/>
              <a:t>5.1.120</a:t>
            </a:r>
          </a:p>
        </p:txBody>
      </p:sp>
      <p:sp>
        <p:nvSpPr>
          <p:cNvPr id="122882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Como é feita uma nova versão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r>
              <a:rPr lang="pt-BR" dirty="0" smtClean="0"/>
              <a:t>Entendendo as novas versões</a:t>
            </a:r>
            <a:endParaRPr lang="pt-BR" dirty="0"/>
          </a:p>
        </p:txBody>
      </p:sp>
      <p:sp>
        <p:nvSpPr>
          <p:cNvPr id="122884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Atualização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AD7AB7AC-921E-41C6-BAC5-06605555C91D}" type="slidenum">
              <a:rPr lang="pt-BR" smtClean="0"/>
              <a:pPr>
                <a:defRPr/>
              </a:pPr>
              <a:t>53</a:t>
            </a:fld>
            <a:endParaRPr lang="pt-BR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Passos</a:t>
            </a:r>
          </a:p>
        </p:txBody>
      </p:sp>
      <p:sp>
        <p:nvSpPr>
          <p:cNvPr id="124930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260350" y="1571625"/>
            <a:ext cx="8637588" cy="4421188"/>
          </a:xfrm>
        </p:spPr>
        <p:txBody>
          <a:bodyPr/>
          <a:lstStyle/>
          <a:p>
            <a:pPr marL="457200" indent="-457200" eaLnBrk="1" hangingPunct="1">
              <a:buFont typeface="Calibri" pitchFamily="34" charset="0"/>
              <a:buAutoNum type="arabicPeriod"/>
            </a:pPr>
            <a:r>
              <a:rPr lang="pt-BR" smtClean="0"/>
              <a:t>Verificar se a versão está homologada para a integração</a:t>
            </a:r>
          </a:p>
          <a:p>
            <a:pPr marL="457200" indent="-457200" eaLnBrk="1" hangingPunct="1">
              <a:buFont typeface="Calibri" pitchFamily="34" charset="0"/>
              <a:buAutoNum type="arabicPeriod"/>
            </a:pPr>
            <a:r>
              <a:rPr lang="pt-BR" smtClean="0"/>
              <a:t>Acessar o procedimentos de atualização</a:t>
            </a:r>
          </a:p>
          <a:p>
            <a:pPr marL="857250" lvl="1" indent="-457200" eaLnBrk="1" hangingPunct="1"/>
            <a:r>
              <a:rPr lang="pt-BR" smtClean="0"/>
              <a:t>Atualmente no TDN</a:t>
            </a:r>
          </a:p>
          <a:p>
            <a:pPr marL="857250" lvl="1" indent="-457200" eaLnBrk="1" hangingPunct="1">
              <a:buFont typeface="Arial" charset="0"/>
              <a:buNone/>
            </a:pPr>
            <a:r>
              <a:rPr lang="pt-BR" smtClean="0"/>
              <a:t>	</a:t>
            </a:r>
            <a:r>
              <a:rPr lang="pt-BR" smtClean="0">
                <a:hlinkClick r:id="rId3"/>
              </a:rPr>
              <a:t>http://www.totvs.com/web/tdn/#23120</a:t>
            </a:r>
            <a:endParaRPr lang="pt-BR" smtClean="0"/>
          </a:p>
          <a:p>
            <a:pPr marL="857250" lvl="1" indent="-457200" eaLnBrk="1" hangingPunct="1"/>
            <a:r>
              <a:rPr lang="pt-BR" smtClean="0"/>
              <a:t>Exemplo</a:t>
            </a:r>
          </a:p>
          <a:p>
            <a:pPr marL="857250" lvl="1" indent="-457200" eaLnBrk="1" hangingPunct="1"/>
            <a:endParaRPr lang="pt-BR" smtClean="0"/>
          </a:p>
        </p:txBody>
      </p:sp>
      <p:sp>
        <p:nvSpPr>
          <p:cNvPr id="124931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Atualização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8471D9ED-B218-4A0D-B7A6-6FA0FB804ADC}" type="slidenum">
              <a:rPr lang="pt-BR" smtClean="0"/>
              <a:pPr>
                <a:defRPr/>
              </a:pPr>
              <a:t>54</a:t>
            </a:fld>
            <a:endParaRPr lang="pt-BR" dirty="0"/>
          </a:p>
        </p:txBody>
      </p:sp>
      <p:pic>
        <p:nvPicPr>
          <p:cNvPr id="12493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4214813"/>
            <a:ext cx="8374062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Espaço Reservado para Número de Slide 1"/>
          <p:cNvSpPr txBox="1">
            <a:spLocks noGrp="1"/>
          </p:cNvSpPr>
          <p:nvPr/>
        </p:nvSpPr>
        <p:spPr bwMode="auto">
          <a:xfrm>
            <a:off x="8710613" y="6615113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14046EBF-92EF-49F2-9394-BF017B6104D7}" type="slidenum">
              <a:rPr lang="pt-BR" sz="800" b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pPr algn="r">
                <a:defRPr/>
              </a:pPr>
              <a:t>55</a:t>
            </a:fld>
            <a:endParaRPr lang="pt-BR" sz="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126978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2124075" y="242888"/>
            <a:ext cx="5832475" cy="503237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600" smtClean="0">
                <a:solidFill>
                  <a:srgbClr val="254061"/>
                </a:solidFill>
              </a:rPr>
              <a:t>Workshop Implantação TOTVS ESB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414448"/>
            <a:ext cx="2875380" cy="2300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6980" name="CaixaDeTexto 7"/>
          <p:cNvSpPr txBox="1">
            <a:spLocks noChangeArrowheads="1"/>
          </p:cNvSpPr>
          <p:nvPr/>
        </p:nvSpPr>
        <p:spPr bwMode="auto">
          <a:xfrm>
            <a:off x="714375" y="4540250"/>
            <a:ext cx="4429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266700"/>
            <a:r>
              <a:rPr lang="pt-BR" sz="1600" b="1">
                <a:solidFill>
                  <a:schemeClr val="bg1"/>
                </a:solidFill>
                <a:latin typeface="Calibri" pitchFamily="34" charset="0"/>
              </a:rPr>
              <a:t>I)	TOT</a:t>
            </a:r>
          </a:p>
        </p:txBody>
      </p:sp>
      <p:sp>
        <p:nvSpPr>
          <p:cNvPr id="126981" name="CaixaDeTexto 8"/>
          <p:cNvSpPr txBox="1">
            <a:spLocks noChangeArrowheads="1"/>
          </p:cNvSpPr>
          <p:nvPr/>
        </p:nvSpPr>
        <p:spPr bwMode="auto">
          <a:xfrm>
            <a:off x="1000125" y="4973638"/>
            <a:ext cx="34290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</p:txBody>
      </p:sp>
      <p:sp>
        <p:nvSpPr>
          <p:cNvPr id="126982" name="CaixaDeTexto 9"/>
          <p:cNvSpPr txBox="1">
            <a:spLocks noChangeArrowheads="1"/>
          </p:cNvSpPr>
          <p:nvPr/>
        </p:nvSpPr>
        <p:spPr bwMode="auto">
          <a:xfrm>
            <a:off x="4643438" y="4973638"/>
            <a:ext cx="34290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</p:txBody>
      </p:sp>
      <p:pic>
        <p:nvPicPr>
          <p:cNvPr id="126983" name="Picture 2" descr="C:\Projetos TOTVS\PPT\sombrinha-vertica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50" y="4143375"/>
            <a:ext cx="74295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aixaDeTexto 6"/>
          <p:cNvSpPr txBox="1">
            <a:spLocks noChangeArrowheads="1"/>
          </p:cNvSpPr>
          <p:nvPr/>
        </p:nvSpPr>
        <p:spPr bwMode="auto">
          <a:xfrm>
            <a:off x="4000500" y="2043113"/>
            <a:ext cx="4572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TOTVS ESB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Conceitos Base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Instalação, Configuração e Administração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Atualização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 err="1">
                <a:latin typeface="+mn-lt"/>
              </a:rPr>
              <a:t>Webservices</a:t>
            </a:r>
            <a:endParaRPr lang="pt-BR" sz="1400" b="1" dirty="0">
              <a:latin typeface="+mn-lt"/>
            </a:endParaRP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Erros Comuns</a:t>
            </a:r>
            <a:endParaRPr lang="pt-BR" sz="1200" dirty="0">
              <a:latin typeface="Myriad Pro" pitchFamily="34" charset="0"/>
            </a:endParaRPr>
          </a:p>
        </p:txBody>
      </p:sp>
      <p:sp>
        <p:nvSpPr>
          <p:cNvPr id="18" name="CaixaDeTexto 12"/>
          <p:cNvSpPr txBox="1">
            <a:spLocks noChangeArrowheads="1"/>
          </p:cNvSpPr>
          <p:nvPr/>
        </p:nvSpPr>
        <p:spPr bwMode="auto">
          <a:xfrm>
            <a:off x="4391025" y="1454150"/>
            <a:ext cx="328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2000" b="1" dirty="0">
                <a:solidFill>
                  <a:schemeClr val="tx2"/>
                </a:solidFill>
                <a:latin typeface="+mj-lt"/>
              </a:rPr>
              <a:t>ÍNDICE</a:t>
            </a:r>
          </a:p>
        </p:txBody>
      </p:sp>
      <p:pic>
        <p:nvPicPr>
          <p:cNvPr id="126986" name="Picture 2" descr="3330516135_3792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5263" y="1500188"/>
            <a:ext cx="3524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m 12" descr="940458_5468673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71472" y="1357298"/>
            <a:ext cx="3143272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O que é?</a:t>
            </a:r>
          </a:p>
        </p:txBody>
      </p:sp>
      <p:sp>
        <p:nvSpPr>
          <p:cNvPr id="129026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260350" y="1571625"/>
            <a:ext cx="8637588" cy="4421188"/>
          </a:xfrm>
        </p:spPr>
        <p:txBody>
          <a:bodyPr/>
          <a:lstStyle/>
          <a:p>
            <a:pPr eaLnBrk="1" hangingPunct="1"/>
            <a:r>
              <a:rPr lang="pt-BR" smtClean="0"/>
              <a:t>Meio de comunicação baseado em </a:t>
            </a:r>
            <a:r>
              <a:rPr lang="pt-BR" b="1" smtClean="0">
                <a:solidFill>
                  <a:srgbClr val="CC0000"/>
                </a:solidFill>
              </a:rPr>
              <a:t>XML</a:t>
            </a:r>
          </a:p>
          <a:p>
            <a:pPr eaLnBrk="1" hangingPunct="1"/>
            <a:r>
              <a:rPr lang="pt-BR" smtClean="0"/>
              <a:t>Não é um padrão por si só, existem especificações abertas</a:t>
            </a:r>
          </a:p>
          <a:p>
            <a:pPr lvl="1" eaLnBrk="1" hangingPunct="1"/>
            <a:r>
              <a:rPr lang="pt-BR" smtClean="0"/>
              <a:t>WSDL</a:t>
            </a:r>
          </a:p>
          <a:p>
            <a:pPr lvl="1" eaLnBrk="1" hangingPunct="1"/>
            <a:r>
              <a:rPr lang="pt-BR" smtClean="0"/>
              <a:t>OASIS</a:t>
            </a:r>
          </a:p>
          <a:p>
            <a:pPr eaLnBrk="1" hangingPunct="1"/>
            <a:r>
              <a:rPr lang="pt-BR" smtClean="0"/>
              <a:t>Por baixo do pano usa </a:t>
            </a:r>
            <a:r>
              <a:rPr lang="pt-BR" b="1" smtClean="0">
                <a:solidFill>
                  <a:srgbClr val="CC0000"/>
                </a:solidFill>
              </a:rPr>
              <a:t>HTTP</a:t>
            </a:r>
            <a:r>
              <a:rPr lang="pt-BR" smtClean="0"/>
              <a:t> como protocolo de comunicação</a:t>
            </a:r>
          </a:p>
          <a:p>
            <a:pPr eaLnBrk="1" hangingPunct="1"/>
            <a:r>
              <a:rPr lang="pt-BR" smtClean="0"/>
              <a:t>É o meio de transporte adotado pelo </a:t>
            </a:r>
            <a:r>
              <a:rPr lang="pt-BR" b="1" smtClean="0">
                <a:solidFill>
                  <a:srgbClr val="CC0000"/>
                </a:solidFill>
              </a:rPr>
              <a:t>Protheus</a:t>
            </a:r>
            <a:r>
              <a:rPr lang="pt-BR" smtClean="0"/>
              <a:t> e pela </a:t>
            </a:r>
            <a:r>
              <a:rPr lang="pt-BR" b="1" smtClean="0">
                <a:solidFill>
                  <a:srgbClr val="CC0000"/>
                </a:solidFill>
              </a:rPr>
              <a:t>RM</a:t>
            </a:r>
          </a:p>
        </p:txBody>
      </p:sp>
      <p:sp>
        <p:nvSpPr>
          <p:cNvPr id="129027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WebServices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FB337D60-6309-4028-9790-ADDFDE31A5E3}" type="slidenum">
              <a:rPr lang="pt-BR" smtClean="0"/>
              <a:pPr>
                <a:defRPr/>
              </a:pPr>
              <a:t>56</a:t>
            </a:fld>
            <a:endParaRPr lang="pt-BR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Como funciona?</a:t>
            </a:r>
          </a:p>
        </p:txBody>
      </p:sp>
      <p:sp>
        <p:nvSpPr>
          <p:cNvPr id="13107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WebServices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4E97FDDD-0D28-48C3-A5A4-7B392686226B}" type="slidenum">
              <a:rPr lang="pt-BR" smtClean="0"/>
              <a:pPr>
                <a:defRPr/>
              </a:pPr>
              <a:t>57</a:t>
            </a:fld>
            <a:endParaRPr lang="pt-BR" dirty="0"/>
          </a:p>
        </p:txBody>
      </p:sp>
      <p:sp>
        <p:nvSpPr>
          <p:cNvPr id="8" name="Retângulo 7"/>
          <p:cNvSpPr/>
          <p:nvPr/>
        </p:nvSpPr>
        <p:spPr bwMode="auto">
          <a:xfrm>
            <a:off x="685800" y="3200400"/>
            <a:ext cx="1619250" cy="1371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pt-BR" sz="2400" b="1" dirty="0">
                <a:solidFill>
                  <a:schemeClr val="bg1"/>
                </a:solidFill>
              </a:rPr>
              <a:t>Sistema A</a:t>
            </a:r>
          </a:p>
        </p:txBody>
      </p:sp>
      <p:sp>
        <p:nvSpPr>
          <p:cNvPr id="9" name="Retângulo 8"/>
          <p:cNvSpPr/>
          <p:nvPr/>
        </p:nvSpPr>
        <p:spPr bwMode="auto">
          <a:xfrm>
            <a:off x="6553200" y="3200400"/>
            <a:ext cx="1619250" cy="1371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pt-BR" sz="2400" b="1" dirty="0">
                <a:solidFill>
                  <a:schemeClr val="bg1"/>
                </a:solidFill>
              </a:rPr>
              <a:t>Sistema B</a:t>
            </a:r>
          </a:p>
        </p:txBody>
      </p:sp>
      <p:grpSp>
        <p:nvGrpSpPr>
          <p:cNvPr id="10" name="Grupo 23"/>
          <p:cNvGrpSpPr>
            <a:grpSpLocks/>
          </p:cNvGrpSpPr>
          <p:nvPr/>
        </p:nvGrpSpPr>
        <p:grpSpPr bwMode="auto">
          <a:xfrm>
            <a:off x="2286000" y="3667125"/>
            <a:ext cx="4343400" cy="371475"/>
            <a:chOff x="2286000" y="2753280"/>
            <a:chExt cx="4343400" cy="370920"/>
          </a:xfrm>
        </p:grpSpPr>
        <p:cxnSp>
          <p:nvCxnSpPr>
            <p:cNvPr id="11" name="Conector de seta reta 10"/>
            <p:cNvCxnSpPr/>
            <p:nvPr/>
          </p:nvCxnSpPr>
          <p:spPr bwMode="auto">
            <a:xfrm>
              <a:off x="2286000" y="3122615"/>
              <a:ext cx="4343400" cy="1585"/>
            </a:xfrm>
            <a:prstGeom prst="straightConnector1">
              <a:avLst/>
            </a:prstGeom>
            <a:ln w="76200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CaixaDeTexto 11"/>
            <p:cNvSpPr txBox="1"/>
            <p:nvPr/>
          </p:nvSpPr>
          <p:spPr>
            <a:xfrm>
              <a:off x="2667000" y="2753280"/>
              <a:ext cx="3359150" cy="36933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spcBef>
                  <a:spcPts val="0"/>
                </a:spcBef>
                <a:defRPr/>
              </a:pPr>
              <a:r>
                <a:rPr lang="pt-BR" dirty="0">
                  <a:latin typeface="+mn-lt"/>
                </a:rPr>
                <a:t>Manda XML via WebService</a:t>
              </a:r>
            </a:p>
          </p:txBody>
        </p:sp>
      </p:grpSp>
      <p:sp>
        <p:nvSpPr>
          <p:cNvPr id="13" name="Retângulo 12"/>
          <p:cNvSpPr/>
          <p:nvPr/>
        </p:nvSpPr>
        <p:spPr>
          <a:xfrm>
            <a:off x="3714750" y="2214563"/>
            <a:ext cx="1357313" cy="121443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dirty="0"/>
              <a:t>SOAP </a:t>
            </a:r>
            <a:r>
              <a:rPr lang="pt-BR" dirty="0" err="1"/>
              <a:t>Message</a:t>
            </a:r>
            <a:endParaRPr lang="pt-BR" dirty="0"/>
          </a:p>
        </p:txBody>
      </p:sp>
      <p:sp>
        <p:nvSpPr>
          <p:cNvPr id="14" name="Texto explicativo retangular 13"/>
          <p:cNvSpPr/>
          <p:nvPr/>
        </p:nvSpPr>
        <p:spPr>
          <a:xfrm>
            <a:off x="2214563" y="4572000"/>
            <a:ext cx="1857375" cy="571500"/>
          </a:xfrm>
          <a:prstGeom prst="wedgeRectCallout">
            <a:avLst>
              <a:gd name="adj1" fmla="val -44724"/>
              <a:gd name="adj2" fmla="val -13632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dirty="0"/>
              <a:t>Cliente WebService</a:t>
            </a:r>
          </a:p>
        </p:txBody>
      </p:sp>
      <p:sp>
        <p:nvSpPr>
          <p:cNvPr id="15" name="Texto explicativo retangular 14"/>
          <p:cNvSpPr/>
          <p:nvPr/>
        </p:nvSpPr>
        <p:spPr>
          <a:xfrm>
            <a:off x="5000625" y="4714875"/>
            <a:ext cx="1857375" cy="571500"/>
          </a:xfrm>
          <a:prstGeom prst="wedgeRectCallout">
            <a:avLst>
              <a:gd name="adj1" fmla="val 34189"/>
              <a:gd name="adj2" fmla="val -15749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dirty="0"/>
              <a:t>Servidor WebService</a:t>
            </a:r>
          </a:p>
        </p:txBody>
      </p:sp>
      <p:sp>
        <p:nvSpPr>
          <p:cNvPr id="16" name="Texto explicativo retangular 15"/>
          <p:cNvSpPr/>
          <p:nvPr/>
        </p:nvSpPr>
        <p:spPr>
          <a:xfrm>
            <a:off x="5000625" y="5857875"/>
            <a:ext cx="1857375" cy="571500"/>
          </a:xfrm>
          <a:prstGeom prst="wedgeRectCallout">
            <a:avLst>
              <a:gd name="adj1" fmla="val 34189"/>
              <a:gd name="adj2" fmla="val -15749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pt-BR" dirty="0"/>
              <a:t>WSDL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1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WSDL - Web Service Definition Language</a:t>
            </a:r>
          </a:p>
        </p:txBody>
      </p:sp>
      <p:sp>
        <p:nvSpPr>
          <p:cNvPr id="133122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260350" y="1571625"/>
            <a:ext cx="8637588" cy="4421188"/>
          </a:xfrm>
        </p:spPr>
        <p:txBody>
          <a:bodyPr/>
          <a:lstStyle/>
          <a:p>
            <a:pPr eaLnBrk="1" hangingPunct="1"/>
            <a:r>
              <a:rPr lang="pt-BR" b="1" smtClean="0">
                <a:solidFill>
                  <a:srgbClr val="CC0000"/>
                </a:solidFill>
              </a:rPr>
              <a:t>Especificação </a:t>
            </a:r>
            <a:r>
              <a:rPr lang="pt-BR" smtClean="0"/>
              <a:t>que explica para os sistemas como o serviço atende a requisições</a:t>
            </a:r>
          </a:p>
          <a:p>
            <a:pPr eaLnBrk="1" hangingPunct="1"/>
            <a:r>
              <a:rPr lang="pt-BR" smtClean="0"/>
              <a:t>Define como a </a:t>
            </a:r>
            <a:r>
              <a:rPr lang="pt-BR" b="1" smtClean="0">
                <a:solidFill>
                  <a:srgbClr val="CC0000"/>
                </a:solidFill>
              </a:rPr>
              <a:t>informação</a:t>
            </a:r>
            <a:r>
              <a:rPr lang="pt-BR" smtClean="0"/>
              <a:t> deve chegar</a:t>
            </a:r>
          </a:p>
          <a:p>
            <a:pPr eaLnBrk="1" hangingPunct="1"/>
            <a:r>
              <a:rPr lang="pt-BR" smtClean="0"/>
              <a:t>Define qual o </a:t>
            </a:r>
            <a:r>
              <a:rPr lang="pt-BR" b="1" smtClean="0">
                <a:solidFill>
                  <a:srgbClr val="CC0000"/>
                </a:solidFill>
              </a:rPr>
              <a:t>servidor</a:t>
            </a:r>
            <a:r>
              <a:rPr lang="pt-BR" smtClean="0"/>
              <a:t> que atende a requisição</a:t>
            </a:r>
          </a:p>
          <a:p>
            <a:pPr eaLnBrk="1" hangingPunct="1"/>
            <a:r>
              <a:rPr lang="pt-BR" smtClean="0"/>
              <a:t>Normalmente é uma URL</a:t>
            </a:r>
          </a:p>
          <a:p>
            <a:pPr lvl="1" eaLnBrk="1" hangingPunct="1"/>
            <a:r>
              <a:rPr lang="pt-BR" smtClean="0">
                <a:hlinkClick r:id="rId3"/>
              </a:rPr>
              <a:t>Exemplo</a:t>
            </a:r>
            <a:r>
              <a:rPr lang="pt-BR" smtClean="0"/>
              <a:t> GPS</a:t>
            </a:r>
          </a:p>
          <a:p>
            <a:pPr lvl="1" eaLnBrk="1" hangingPunct="1"/>
            <a:r>
              <a:rPr lang="pt-BR" smtClean="0">
                <a:hlinkClick r:id="rId4"/>
              </a:rPr>
              <a:t>http://webservices.microsiga.com.br</a:t>
            </a:r>
            <a:endParaRPr lang="pt-BR" smtClean="0"/>
          </a:p>
          <a:p>
            <a:pPr lvl="1" eaLnBrk="1" hangingPunct="1"/>
            <a:endParaRPr lang="pt-BR" smtClean="0"/>
          </a:p>
        </p:txBody>
      </p:sp>
      <p:sp>
        <p:nvSpPr>
          <p:cNvPr id="133123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WebServices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F821B379-B4E8-4CE1-8B5D-8E98FB162C7C}" type="slidenum">
              <a:rPr lang="pt-BR" smtClean="0"/>
              <a:pPr>
                <a:defRPr/>
              </a:pPr>
              <a:t>58</a:t>
            </a:fld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Conector reto 13"/>
          <p:cNvCxnSpPr/>
          <p:nvPr/>
        </p:nvCxnSpPr>
        <p:spPr bwMode="auto">
          <a:xfrm>
            <a:off x="304800" y="4038600"/>
            <a:ext cx="8534400" cy="0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5170" name="Espaço Reservado para Texto 27"/>
          <p:cNvSpPr>
            <a:spLocks noGrp="1"/>
          </p:cNvSpPr>
          <p:nvPr>
            <p:ph type="body" sz="quarter" idx="13"/>
          </p:nvPr>
        </p:nvSpPr>
        <p:spPr>
          <a:xfrm>
            <a:off x="457200" y="1500188"/>
            <a:ext cx="8239125" cy="45005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pt-BR" smtClean="0"/>
              <a:t>Sistema A quer mandar mensagem para sistema B</a:t>
            </a:r>
          </a:p>
          <a:p>
            <a:pPr eaLnBrk="1" hangingPunct="1"/>
            <a:endParaRPr lang="pt-BR" smtClean="0"/>
          </a:p>
        </p:txBody>
      </p:sp>
      <p:sp>
        <p:nvSpPr>
          <p:cNvPr id="135171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Ativo ou Passivo?</a:t>
            </a:r>
          </a:p>
        </p:txBody>
      </p:sp>
      <p:sp>
        <p:nvSpPr>
          <p:cNvPr id="29" name="Espaço Reservado para Texto 28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endParaRPr lang="pt-BR"/>
          </a:p>
        </p:txBody>
      </p:sp>
      <p:sp>
        <p:nvSpPr>
          <p:cNvPr id="135173" name="Espaço Reservado para Conteúdo 2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Diferenças WS Channel</a:t>
            </a:r>
          </a:p>
        </p:txBody>
      </p:sp>
      <p:sp>
        <p:nvSpPr>
          <p:cNvPr id="6" name="Retângulo 5"/>
          <p:cNvSpPr/>
          <p:nvPr/>
        </p:nvSpPr>
        <p:spPr bwMode="auto">
          <a:xfrm>
            <a:off x="685800" y="2286000"/>
            <a:ext cx="1619250" cy="1371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pt-BR" sz="2400" b="1" dirty="0">
                <a:solidFill>
                  <a:schemeClr val="bg1"/>
                </a:solidFill>
              </a:rPr>
              <a:t>Sistema A</a:t>
            </a:r>
          </a:p>
        </p:txBody>
      </p:sp>
      <p:sp>
        <p:nvSpPr>
          <p:cNvPr id="7" name="Retângulo 6"/>
          <p:cNvSpPr/>
          <p:nvPr/>
        </p:nvSpPr>
        <p:spPr bwMode="auto">
          <a:xfrm>
            <a:off x="6553200" y="2286000"/>
            <a:ext cx="1619250" cy="1371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pt-BR" sz="2400" b="1" dirty="0">
                <a:solidFill>
                  <a:schemeClr val="bg1"/>
                </a:solidFill>
              </a:rPr>
              <a:t>Sistema </a:t>
            </a:r>
            <a:r>
              <a:rPr lang="pt-BR" dirty="0">
                <a:solidFill>
                  <a:schemeClr val="bg1"/>
                </a:solidFill>
              </a:rPr>
              <a:t>B</a:t>
            </a:r>
            <a:endParaRPr lang="pt-BR" sz="2400" b="1" dirty="0">
              <a:solidFill>
                <a:schemeClr val="bg1"/>
              </a:solidFill>
            </a:endParaRPr>
          </a:p>
        </p:txBody>
      </p:sp>
      <p:grpSp>
        <p:nvGrpSpPr>
          <p:cNvPr id="4" name="Grupo 23"/>
          <p:cNvGrpSpPr>
            <a:grpSpLocks/>
          </p:cNvGrpSpPr>
          <p:nvPr/>
        </p:nvGrpSpPr>
        <p:grpSpPr bwMode="auto">
          <a:xfrm>
            <a:off x="2286000" y="2752725"/>
            <a:ext cx="4343400" cy="371475"/>
            <a:chOff x="2286000" y="2753280"/>
            <a:chExt cx="4343400" cy="370920"/>
          </a:xfrm>
        </p:grpSpPr>
        <p:cxnSp>
          <p:nvCxnSpPr>
            <p:cNvPr id="9" name="Conector de seta reta 8"/>
            <p:cNvCxnSpPr/>
            <p:nvPr/>
          </p:nvCxnSpPr>
          <p:spPr bwMode="auto">
            <a:xfrm>
              <a:off x="2286000" y="3122615"/>
              <a:ext cx="4343400" cy="1585"/>
            </a:xfrm>
            <a:prstGeom prst="straightConnector1">
              <a:avLst/>
            </a:prstGeom>
            <a:ln w="76200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CaixaDeTexto 9"/>
            <p:cNvSpPr txBox="1"/>
            <p:nvPr/>
          </p:nvSpPr>
          <p:spPr>
            <a:xfrm>
              <a:off x="2667000" y="2753280"/>
              <a:ext cx="3359150" cy="36933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spcBef>
                  <a:spcPts val="0"/>
                </a:spcBef>
                <a:defRPr/>
              </a:pPr>
              <a:r>
                <a:rPr lang="pt-BR" dirty="0">
                  <a:latin typeface="+mn-lt"/>
                </a:rPr>
                <a:t>Manda XML via WebService</a:t>
              </a:r>
            </a:p>
          </p:txBody>
        </p:sp>
      </p:grpSp>
      <p:sp>
        <p:nvSpPr>
          <p:cNvPr id="11" name="Texto explicativo retangular 10"/>
          <p:cNvSpPr/>
          <p:nvPr/>
        </p:nvSpPr>
        <p:spPr bwMode="auto">
          <a:xfrm>
            <a:off x="2514600" y="3352800"/>
            <a:ext cx="1981200" cy="914400"/>
          </a:xfrm>
          <a:prstGeom prst="wedgeRectCallout">
            <a:avLst>
              <a:gd name="adj1" fmla="val -77255"/>
              <a:gd name="adj2" fmla="val -54853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pt-BR" dirty="0">
                <a:solidFill>
                  <a:schemeClr val="tx1"/>
                </a:solidFill>
              </a:rPr>
              <a:t>Como manda e inicia o fluxo, é a ponta Ativa</a:t>
            </a:r>
          </a:p>
        </p:txBody>
      </p:sp>
      <p:sp>
        <p:nvSpPr>
          <p:cNvPr id="12" name="Texto explicativo retangular 11"/>
          <p:cNvSpPr/>
          <p:nvPr/>
        </p:nvSpPr>
        <p:spPr bwMode="auto">
          <a:xfrm>
            <a:off x="5410200" y="3352800"/>
            <a:ext cx="1981200" cy="914400"/>
          </a:xfrm>
          <a:prstGeom prst="wedgeRectCallout">
            <a:avLst>
              <a:gd name="adj1" fmla="val 72066"/>
              <a:gd name="adj2" fmla="val -48971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pt-BR" dirty="0">
                <a:solidFill>
                  <a:schemeClr val="tx1"/>
                </a:solidFill>
              </a:rPr>
              <a:t>Como só recebe, é a ponta Passiva</a:t>
            </a:r>
          </a:p>
        </p:txBody>
      </p:sp>
      <p:sp>
        <p:nvSpPr>
          <p:cNvPr id="17" name="Retângulo 16"/>
          <p:cNvSpPr/>
          <p:nvPr/>
        </p:nvSpPr>
        <p:spPr bwMode="auto">
          <a:xfrm>
            <a:off x="685800" y="4343400"/>
            <a:ext cx="1619250" cy="1371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pt-BR" sz="2400" b="1" dirty="0">
                <a:solidFill>
                  <a:schemeClr val="bg1"/>
                </a:solidFill>
              </a:rPr>
              <a:t>Sistema A</a:t>
            </a:r>
          </a:p>
        </p:txBody>
      </p:sp>
      <p:sp>
        <p:nvSpPr>
          <p:cNvPr id="18" name="Retângulo 17"/>
          <p:cNvSpPr/>
          <p:nvPr/>
        </p:nvSpPr>
        <p:spPr bwMode="auto">
          <a:xfrm>
            <a:off x="6553200" y="4343400"/>
            <a:ext cx="1619250" cy="1371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pt-BR" sz="2400" b="1" dirty="0">
                <a:solidFill>
                  <a:schemeClr val="bg1"/>
                </a:solidFill>
              </a:rPr>
              <a:t>Sistema </a:t>
            </a:r>
            <a:r>
              <a:rPr lang="pt-BR" dirty="0">
                <a:solidFill>
                  <a:schemeClr val="bg1"/>
                </a:solidFill>
              </a:rPr>
              <a:t>B</a:t>
            </a:r>
            <a:endParaRPr lang="pt-BR" sz="2400" b="1" dirty="0">
              <a:solidFill>
                <a:schemeClr val="bg1"/>
              </a:solidFill>
            </a:endParaRPr>
          </a:p>
        </p:txBody>
      </p:sp>
      <p:grpSp>
        <p:nvGrpSpPr>
          <p:cNvPr id="5" name="Grupo 24"/>
          <p:cNvGrpSpPr>
            <a:grpSpLocks/>
          </p:cNvGrpSpPr>
          <p:nvPr/>
        </p:nvGrpSpPr>
        <p:grpSpPr bwMode="auto">
          <a:xfrm>
            <a:off x="2209800" y="4810125"/>
            <a:ext cx="4343400" cy="371475"/>
            <a:chOff x="2209800" y="4810680"/>
            <a:chExt cx="4343400" cy="370920"/>
          </a:xfrm>
        </p:grpSpPr>
        <p:cxnSp>
          <p:nvCxnSpPr>
            <p:cNvPr id="19" name="Conector de seta reta 18"/>
            <p:cNvCxnSpPr/>
            <p:nvPr/>
          </p:nvCxnSpPr>
          <p:spPr bwMode="auto">
            <a:xfrm flipH="1">
              <a:off x="2209800" y="5180015"/>
              <a:ext cx="4343400" cy="1585"/>
            </a:xfrm>
            <a:prstGeom prst="straightConnector1">
              <a:avLst/>
            </a:prstGeom>
            <a:ln w="76200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CaixaDeTexto 19"/>
            <p:cNvSpPr txBox="1"/>
            <p:nvPr/>
          </p:nvSpPr>
          <p:spPr>
            <a:xfrm>
              <a:off x="2667000" y="4810680"/>
              <a:ext cx="3436938" cy="36933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spcBef>
                  <a:spcPts val="0"/>
                </a:spcBef>
                <a:defRPr/>
              </a:pPr>
              <a:r>
                <a:rPr lang="pt-BR" dirty="0">
                  <a:latin typeface="+mn-lt"/>
                </a:rPr>
                <a:t>Solicita XML via WebService</a:t>
              </a:r>
            </a:p>
          </p:txBody>
        </p:sp>
      </p:grpSp>
      <p:sp>
        <p:nvSpPr>
          <p:cNvPr id="21" name="Texto explicativo retangular 20"/>
          <p:cNvSpPr/>
          <p:nvPr/>
        </p:nvSpPr>
        <p:spPr bwMode="auto">
          <a:xfrm>
            <a:off x="304800" y="5334000"/>
            <a:ext cx="1981200" cy="914400"/>
          </a:xfrm>
          <a:prstGeom prst="wedgeRectCallout">
            <a:avLst>
              <a:gd name="adj1" fmla="val 32020"/>
              <a:gd name="adj2" fmla="val -76912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pt-BR" dirty="0">
                <a:solidFill>
                  <a:schemeClr val="tx1"/>
                </a:solidFill>
              </a:rPr>
              <a:t>Como só recebe, é a ponta Passiva</a:t>
            </a:r>
          </a:p>
        </p:txBody>
      </p:sp>
      <p:sp>
        <p:nvSpPr>
          <p:cNvPr id="22" name="Texto explicativo retangular 21"/>
          <p:cNvSpPr/>
          <p:nvPr/>
        </p:nvSpPr>
        <p:spPr bwMode="auto">
          <a:xfrm>
            <a:off x="6858000" y="5334000"/>
            <a:ext cx="1981200" cy="914400"/>
          </a:xfrm>
          <a:prstGeom prst="wedgeRectCallout">
            <a:avLst>
              <a:gd name="adj1" fmla="val -50784"/>
              <a:gd name="adj2" fmla="val -79853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pt-BR" dirty="0">
                <a:solidFill>
                  <a:schemeClr val="tx1"/>
                </a:solidFill>
              </a:rPr>
              <a:t>Como manda e inicia o fluxo, é a ponta Ativa</a:t>
            </a:r>
          </a:p>
        </p:txBody>
      </p:sp>
      <p:sp>
        <p:nvSpPr>
          <p:cNvPr id="23" name="Faixa para cima curva 22"/>
          <p:cNvSpPr/>
          <p:nvPr/>
        </p:nvSpPr>
        <p:spPr bwMode="auto">
          <a:xfrm>
            <a:off x="3429000" y="5268913"/>
            <a:ext cx="2133600" cy="446087"/>
          </a:xfrm>
          <a:prstGeom prst="ellipseRibbon2">
            <a:avLst>
              <a:gd name="adj1" fmla="val 25000"/>
              <a:gd name="adj2" fmla="val 100000"/>
              <a:gd name="adj3" fmla="val 125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pt-BR" b="1" dirty="0">
                <a:solidFill>
                  <a:schemeClr val="bg1">
                    <a:lumMod val="50000"/>
                  </a:schemeClr>
                </a:solidFill>
              </a:rPr>
              <a:t>Assíncrono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21" grpId="0" animBg="1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Situações em Integração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062B7ECC-E3F8-4DFF-81BA-AAFB33B93DB4}" type="slidenum">
              <a:rPr lang="pt-BR" smtClean="0"/>
              <a:pPr>
                <a:defRPr/>
              </a:pPr>
              <a:t>6</a:t>
            </a:fld>
            <a:endParaRPr lang="pt-BR"/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3"/>
          <a:srcRect r="3755" b="5312"/>
          <a:stretch>
            <a:fillRect/>
          </a:stretch>
        </p:blipFill>
        <p:spPr bwMode="auto">
          <a:xfrm>
            <a:off x="109538" y="847725"/>
            <a:ext cx="8899525" cy="584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ço Reservado para Texto 3"/>
          <p:cNvSpPr txBox="1">
            <a:spLocks/>
          </p:cNvSpPr>
          <p:nvPr/>
        </p:nvSpPr>
        <p:spPr>
          <a:xfrm>
            <a:off x="4424363" y="969963"/>
            <a:ext cx="4433887" cy="50101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ysClr val="windowText" lastClr="000000"/>
                </a:solidFill>
                <a:latin typeface="Calibri"/>
              </a:rPr>
              <a:t>Redes não são confiáveis</a:t>
            </a:r>
          </a:p>
          <a:p>
            <a:pPr marL="342900" indent="-342900"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ysClr val="windowText" lastClr="000000"/>
                </a:solidFill>
                <a:latin typeface="Calibri"/>
              </a:rPr>
              <a:t>Redes são </a:t>
            </a:r>
            <a:r>
              <a:rPr lang="pt-BR" sz="2800" b="1" dirty="0">
                <a:solidFill>
                  <a:schemeClr val="accent1"/>
                </a:solidFill>
                <a:latin typeface="Calibri"/>
              </a:rPr>
              <a:t>lentas</a:t>
            </a:r>
          </a:p>
          <a:p>
            <a:pPr marL="342900" indent="-342900"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ysClr val="windowText" lastClr="000000"/>
                </a:solidFill>
                <a:latin typeface="Calibri"/>
              </a:rPr>
              <a:t>Aplicações são </a:t>
            </a:r>
            <a:r>
              <a:rPr lang="pt-BR" sz="2800" b="1" dirty="0">
                <a:solidFill>
                  <a:schemeClr val="accent1"/>
                </a:solidFill>
                <a:latin typeface="Calibri"/>
              </a:rPr>
              <a:t>diferentes</a:t>
            </a:r>
          </a:p>
          <a:p>
            <a:pPr marL="342900" indent="-342900"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800" b="1" dirty="0">
              <a:solidFill>
                <a:sysClr val="windowText" lastClr="000000"/>
              </a:solidFill>
              <a:latin typeface="Calibri"/>
            </a:endParaRPr>
          </a:p>
          <a:p>
            <a:pPr marL="342900" indent="-342900"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2800" b="1" dirty="0">
              <a:solidFill>
                <a:sysClr val="windowText" lastClr="000000"/>
              </a:solidFill>
              <a:latin typeface="Calibri"/>
            </a:endParaRPr>
          </a:p>
          <a:p>
            <a:pPr marL="342900" indent="-342900"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ysClr val="windowText" lastClr="000000"/>
                </a:solidFill>
                <a:latin typeface="Calibri"/>
              </a:rPr>
              <a:t>Mudança é </a:t>
            </a:r>
          </a:p>
          <a:p>
            <a:pPr marL="342900" indent="-342900"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800" b="1" dirty="0">
                <a:solidFill>
                  <a:schemeClr val="accent6"/>
                </a:solidFill>
                <a:latin typeface="Calibri"/>
              </a:rPr>
              <a:t>inevitável</a:t>
            </a:r>
            <a:r>
              <a:rPr lang="pt-BR" sz="2800" b="1" dirty="0">
                <a:solidFill>
                  <a:sysClr val="windowText" lastClr="000000"/>
                </a:solidFill>
                <a:latin typeface="Calibri"/>
              </a:rPr>
              <a:t>!</a:t>
            </a:r>
          </a:p>
        </p:txBody>
      </p:sp>
      <p:sp>
        <p:nvSpPr>
          <p:cNvPr id="9" name="Texto explicativo retangular 8"/>
          <p:cNvSpPr/>
          <p:nvPr/>
        </p:nvSpPr>
        <p:spPr bwMode="auto">
          <a:xfrm>
            <a:off x="6053138" y="4429125"/>
            <a:ext cx="2590800" cy="1143000"/>
          </a:xfrm>
          <a:prstGeom prst="wedgeRectCallout">
            <a:avLst>
              <a:gd name="adj1" fmla="val -77416"/>
              <a:gd name="adj2" fmla="val -63214"/>
            </a:avLst>
          </a:prstGeom>
          <a:ln>
            <a:noFill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pt-BR" sz="2400" dirty="0">
                <a:solidFill>
                  <a:schemeClr val="tx1"/>
                </a:solidFill>
              </a:rPr>
              <a:t>Baixo acoplamento!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Conector reto 13"/>
          <p:cNvCxnSpPr/>
          <p:nvPr/>
        </p:nvCxnSpPr>
        <p:spPr bwMode="auto">
          <a:xfrm>
            <a:off x="304800" y="4038600"/>
            <a:ext cx="8534400" cy="0"/>
          </a:xfrm>
          <a:prstGeom prst="line">
            <a:avLst/>
          </a:prstGeom>
          <a:ln w="76200">
            <a:solidFill>
              <a:schemeClr val="bg1">
                <a:lumMod val="7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7218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50006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pt-BR" smtClean="0"/>
              <a:t>Ativo ou Passivo? </a:t>
            </a:r>
            <a:r>
              <a:rPr lang="pt-BR" smtClean="0">
                <a:sym typeface="Wingdings" pitchFamily="2" charset="2"/>
              </a:rPr>
              <a:t> Channel ou não</a:t>
            </a:r>
            <a:endParaRPr lang="pt-BR" smtClean="0"/>
          </a:p>
          <a:p>
            <a:pPr eaLnBrk="1" hangingPunct="1">
              <a:buFont typeface="Arial" charset="0"/>
              <a:buNone/>
            </a:pPr>
            <a:r>
              <a:rPr lang="pt-BR" sz="2000" i="1" smtClean="0">
                <a:solidFill>
                  <a:schemeClr val="tx2"/>
                </a:solidFill>
              </a:rPr>
              <a:t>	Sistema A quer mandar mensagem para sistema B</a:t>
            </a:r>
          </a:p>
        </p:txBody>
      </p:sp>
      <p:sp>
        <p:nvSpPr>
          <p:cNvPr id="6" name="Retângulo 5"/>
          <p:cNvSpPr/>
          <p:nvPr/>
        </p:nvSpPr>
        <p:spPr bwMode="auto">
          <a:xfrm>
            <a:off x="685800" y="2286000"/>
            <a:ext cx="1619250" cy="1371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pt-BR" sz="2400" b="1" dirty="0">
                <a:solidFill>
                  <a:schemeClr val="bg1"/>
                </a:solidFill>
              </a:rPr>
              <a:t>Sistema A</a:t>
            </a:r>
          </a:p>
        </p:txBody>
      </p:sp>
      <p:sp>
        <p:nvSpPr>
          <p:cNvPr id="7" name="Retângulo 6"/>
          <p:cNvSpPr/>
          <p:nvPr/>
        </p:nvSpPr>
        <p:spPr bwMode="auto">
          <a:xfrm>
            <a:off x="6553200" y="2286000"/>
            <a:ext cx="1619250" cy="1371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pt-BR" sz="2400" b="1" dirty="0">
                <a:solidFill>
                  <a:schemeClr val="bg1"/>
                </a:solidFill>
              </a:rPr>
              <a:t>Sistema </a:t>
            </a:r>
            <a:r>
              <a:rPr lang="pt-BR" dirty="0">
                <a:solidFill>
                  <a:schemeClr val="bg1"/>
                </a:solidFill>
              </a:rPr>
              <a:t>B</a:t>
            </a:r>
            <a:endParaRPr lang="pt-BR" sz="2400" b="1" dirty="0">
              <a:solidFill>
                <a:schemeClr val="bg1"/>
              </a:solidFill>
            </a:endParaRPr>
          </a:p>
        </p:txBody>
      </p:sp>
      <p:grpSp>
        <p:nvGrpSpPr>
          <p:cNvPr id="4" name="Grupo 23"/>
          <p:cNvGrpSpPr>
            <a:grpSpLocks/>
          </p:cNvGrpSpPr>
          <p:nvPr/>
        </p:nvGrpSpPr>
        <p:grpSpPr bwMode="auto">
          <a:xfrm>
            <a:off x="2286000" y="2752725"/>
            <a:ext cx="4343400" cy="371475"/>
            <a:chOff x="2286000" y="2753280"/>
            <a:chExt cx="4343400" cy="370920"/>
          </a:xfrm>
        </p:grpSpPr>
        <p:cxnSp>
          <p:nvCxnSpPr>
            <p:cNvPr id="9" name="Conector de seta reta 8"/>
            <p:cNvCxnSpPr/>
            <p:nvPr/>
          </p:nvCxnSpPr>
          <p:spPr bwMode="auto">
            <a:xfrm>
              <a:off x="2286000" y="3122615"/>
              <a:ext cx="4343400" cy="1585"/>
            </a:xfrm>
            <a:prstGeom prst="straightConnector1">
              <a:avLst/>
            </a:prstGeom>
            <a:ln w="76200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CaixaDeTexto 9"/>
            <p:cNvSpPr txBox="1"/>
            <p:nvPr/>
          </p:nvSpPr>
          <p:spPr>
            <a:xfrm>
              <a:off x="2667000" y="2753280"/>
              <a:ext cx="3359150" cy="36933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spcBef>
                  <a:spcPts val="0"/>
                </a:spcBef>
                <a:defRPr/>
              </a:pPr>
              <a:r>
                <a:rPr lang="pt-BR" dirty="0">
                  <a:latin typeface="+mn-lt"/>
                </a:rPr>
                <a:t>Manda XML via WebService</a:t>
              </a:r>
            </a:p>
          </p:txBody>
        </p:sp>
      </p:grpSp>
      <p:sp>
        <p:nvSpPr>
          <p:cNvPr id="17" name="Retângulo 16"/>
          <p:cNvSpPr/>
          <p:nvPr/>
        </p:nvSpPr>
        <p:spPr bwMode="auto">
          <a:xfrm>
            <a:off x="685800" y="4343400"/>
            <a:ext cx="1619250" cy="1371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pt-BR" sz="2400" b="1" dirty="0">
                <a:solidFill>
                  <a:schemeClr val="bg1"/>
                </a:solidFill>
              </a:rPr>
              <a:t>Sistema A</a:t>
            </a:r>
          </a:p>
        </p:txBody>
      </p:sp>
      <p:sp>
        <p:nvSpPr>
          <p:cNvPr id="18" name="Retângulo 17"/>
          <p:cNvSpPr/>
          <p:nvPr/>
        </p:nvSpPr>
        <p:spPr bwMode="auto">
          <a:xfrm>
            <a:off x="6553200" y="4343400"/>
            <a:ext cx="1619250" cy="137160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pPr>
              <a:spcBef>
                <a:spcPct val="50000"/>
              </a:spcBef>
              <a:defRPr/>
            </a:pPr>
            <a:r>
              <a:rPr lang="pt-BR" sz="2400" b="1" dirty="0">
                <a:solidFill>
                  <a:schemeClr val="bg1"/>
                </a:solidFill>
              </a:rPr>
              <a:t>Sistema </a:t>
            </a:r>
            <a:r>
              <a:rPr lang="pt-BR" dirty="0">
                <a:solidFill>
                  <a:schemeClr val="bg1"/>
                </a:solidFill>
              </a:rPr>
              <a:t>B</a:t>
            </a:r>
            <a:endParaRPr lang="pt-BR" sz="2400" b="1" dirty="0">
              <a:solidFill>
                <a:schemeClr val="bg1"/>
              </a:solidFill>
            </a:endParaRPr>
          </a:p>
        </p:txBody>
      </p:sp>
      <p:grpSp>
        <p:nvGrpSpPr>
          <p:cNvPr id="5" name="Grupo 24"/>
          <p:cNvGrpSpPr>
            <a:grpSpLocks/>
          </p:cNvGrpSpPr>
          <p:nvPr/>
        </p:nvGrpSpPr>
        <p:grpSpPr bwMode="auto">
          <a:xfrm>
            <a:off x="2209800" y="4810125"/>
            <a:ext cx="4343400" cy="371475"/>
            <a:chOff x="2209800" y="4810680"/>
            <a:chExt cx="4343400" cy="370920"/>
          </a:xfrm>
        </p:grpSpPr>
        <p:cxnSp>
          <p:nvCxnSpPr>
            <p:cNvPr id="19" name="Conector de seta reta 18"/>
            <p:cNvCxnSpPr/>
            <p:nvPr/>
          </p:nvCxnSpPr>
          <p:spPr bwMode="auto">
            <a:xfrm flipH="1">
              <a:off x="2209800" y="5180015"/>
              <a:ext cx="4343400" cy="1585"/>
            </a:xfrm>
            <a:prstGeom prst="straightConnector1">
              <a:avLst/>
            </a:prstGeom>
            <a:ln w="76200"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CaixaDeTexto 19"/>
            <p:cNvSpPr txBox="1"/>
            <p:nvPr/>
          </p:nvSpPr>
          <p:spPr>
            <a:xfrm>
              <a:off x="2667000" y="4810680"/>
              <a:ext cx="3436938" cy="36933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spcBef>
                  <a:spcPts val="0"/>
                </a:spcBef>
                <a:defRPr/>
              </a:pPr>
              <a:r>
                <a:rPr lang="pt-BR" dirty="0">
                  <a:latin typeface="+mn-lt"/>
                </a:rPr>
                <a:t>Solicita XML via WebService</a:t>
              </a:r>
            </a:p>
          </p:txBody>
        </p:sp>
      </p:grpSp>
      <p:sp>
        <p:nvSpPr>
          <p:cNvPr id="23" name="Faixa para cima curva 22"/>
          <p:cNvSpPr/>
          <p:nvPr/>
        </p:nvSpPr>
        <p:spPr bwMode="auto">
          <a:xfrm>
            <a:off x="3429000" y="5268913"/>
            <a:ext cx="2133600" cy="446087"/>
          </a:xfrm>
          <a:prstGeom prst="ellipseRibbon2">
            <a:avLst>
              <a:gd name="adj1" fmla="val 25000"/>
              <a:gd name="adj2" fmla="val 100000"/>
              <a:gd name="adj3" fmla="val 1250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r>
              <a:rPr lang="pt-BR" b="1" dirty="0">
                <a:solidFill>
                  <a:schemeClr val="bg1">
                    <a:lumMod val="50000"/>
                  </a:schemeClr>
                </a:solidFill>
              </a:rPr>
              <a:t>Assíncrono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2895600"/>
            <a:ext cx="1485900" cy="685800"/>
          </a:xfrm>
          <a:prstGeom prst="rect">
            <a:avLst/>
          </a:prstGeom>
          <a:solidFill>
            <a:schemeClr val="bg1">
              <a:alpha val="56078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8513" y="4889500"/>
            <a:ext cx="1384300" cy="685800"/>
          </a:xfrm>
          <a:prstGeom prst="rect">
            <a:avLst/>
          </a:prstGeom>
          <a:solidFill>
            <a:schemeClr val="bg1">
              <a:alpha val="56078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00" y="4800600"/>
            <a:ext cx="990600" cy="798513"/>
          </a:xfrm>
          <a:prstGeom prst="rect">
            <a:avLst/>
          </a:prstGeom>
          <a:solidFill>
            <a:schemeClr val="bg1">
              <a:alpha val="56078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90600" y="2794000"/>
            <a:ext cx="863600" cy="798513"/>
          </a:xfrm>
          <a:prstGeom prst="rect">
            <a:avLst/>
          </a:prstGeom>
          <a:solidFill>
            <a:schemeClr val="bg1">
              <a:alpha val="56078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4" name="Espaço Reservado para Conteúdo 2"/>
          <p:cNvSpPr txBox="1">
            <a:spLocks/>
          </p:cNvSpPr>
          <p:nvPr/>
        </p:nvSpPr>
        <p:spPr>
          <a:xfrm>
            <a:off x="2143125" y="214313"/>
            <a:ext cx="5786438" cy="500062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pt-BR" sz="2400" dirty="0">
                <a:latin typeface="+mj-lt"/>
              </a:rPr>
              <a:t>Diferenças WS </a:t>
            </a:r>
            <a:r>
              <a:rPr lang="pt-BR" sz="2400" dirty="0" err="1">
                <a:latin typeface="+mj-lt"/>
              </a:rPr>
              <a:t>Channel</a:t>
            </a:r>
            <a:endParaRPr lang="pt-BR" sz="2400" dirty="0">
              <a:latin typeface="+mj-lt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Título 1"/>
          <p:cNvSpPr>
            <a:spLocks noGrp="1"/>
          </p:cNvSpPr>
          <p:nvPr>
            <p:ph type="title"/>
          </p:nvPr>
        </p:nvSpPr>
        <p:spPr>
          <a:xfrm>
            <a:off x="250825" y="214313"/>
            <a:ext cx="8642350" cy="417512"/>
          </a:xfrm>
        </p:spPr>
        <p:txBody>
          <a:bodyPr/>
          <a:lstStyle/>
          <a:p>
            <a:pPr eaLnBrk="1" hangingPunct="1"/>
            <a:r>
              <a:rPr lang="pt-BR" smtClean="0"/>
              <a:t>Componente WebService</a:t>
            </a:r>
          </a:p>
        </p:txBody>
      </p:sp>
      <p:sp>
        <p:nvSpPr>
          <p:cNvPr id="139266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pt-BR" smtClean="0"/>
              <a:t>WS </a:t>
            </a:r>
            <a:r>
              <a:rPr lang="pt-BR" b="1" smtClean="0">
                <a:solidFill>
                  <a:schemeClr val="tx2"/>
                </a:solidFill>
              </a:rPr>
              <a:t>Channel</a:t>
            </a:r>
            <a:r>
              <a:rPr lang="pt-BR" smtClean="0"/>
              <a:t> Receiver</a:t>
            </a:r>
          </a:p>
          <a:p>
            <a:pPr eaLnBrk="1" hangingPunct="1">
              <a:buFont typeface="Arial" charset="0"/>
              <a:buNone/>
            </a:pPr>
            <a:endParaRPr lang="pt-BR" smtClean="0"/>
          </a:p>
        </p:txBody>
      </p:sp>
      <p:pic>
        <p:nvPicPr>
          <p:cNvPr id="139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37300" y="1143000"/>
            <a:ext cx="2311400" cy="1066800"/>
          </a:xfrm>
          <a:prstGeom prst="rect">
            <a:avLst/>
          </a:prstGeom>
          <a:solidFill>
            <a:schemeClr val="bg1">
              <a:alpha val="56078"/>
            </a:schemeClr>
          </a:solidFill>
          <a:ln w="9525">
            <a:noFill/>
            <a:miter lim="800000"/>
            <a:headEnd/>
            <a:tailEnd/>
          </a:ln>
        </p:spPr>
      </p:pic>
      <p:pic>
        <p:nvPicPr>
          <p:cNvPr id="13926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67000" y="2514600"/>
            <a:ext cx="4186238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o explicativo retangular 6"/>
          <p:cNvSpPr/>
          <p:nvPr/>
        </p:nvSpPr>
        <p:spPr bwMode="auto">
          <a:xfrm>
            <a:off x="5867400" y="3733800"/>
            <a:ext cx="1981200" cy="914400"/>
          </a:xfrm>
          <a:prstGeom prst="wedgeRectCallout">
            <a:avLst>
              <a:gd name="adj1" fmla="val -63680"/>
              <a:gd name="adj2" fmla="val -9603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pt-BR" dirty="0">
                <a:solidFill>
                  <a:schemeClr val="tx1"/>
                </a:solidFill>
              </a:rPr>
              <a:t>Esse será o nome da fila WebService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67000" y="2543175"/>
            <a:ext cx="419100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314" name="Título 1"/>
          <p:cNvSpPr>
            <a:spLocks noGrp="1"/>
          </p:cNvSpPr>
          <p:nvPr>
            <p:ph type="title"/>
          </p:nvPr>
        </p:nvSpPr>
        <p:spPr>
          <a:xfrm>
            <a:off x="250825" y="214313"/>
            <a:ext cx="8642350" cy="417512"/>
          </a:xfrm>
        </p:spPr>
        <p:txBody>
          <a:bodyPr/>
          <a:lstStyle/>
          <a:p>
            <a:pPr eaLnBrk="1" hangingPunct="1"/>
            <a:r>
              <a:rPr lang="pt-BR" smtClean="0"/>
              <a:t>Componente WebService</a:t>
            </a:r>
          </a:p>
        </p:txBody>
      </p:sp>
      <p:sp>
        <p:nvSpPr>
          <p:cNvPr id="141315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pt-BR" smtClean="0"/>
              <a:t>WS </a:t>
            </a:r>
            <a:r>
              <a:rPr lang="pt-BR" b="1" smtClean="0">
                <a:solidFill>
                  <a:schemeClr val="tx2"/>
                </a:solidFill>
              </a:rPr>
              <a:t>Channel</a:t>
            </a:r>
            <a:r>
              <a:rPr lang="pt-BR" smtClean="0"/>
              <a:t> Sender</a:t>
            </a:r>
          </a:p>
          <a:p>
            <a:pPr eaLnBrk="1" hangingPunct="1">
              <a:buFont typeface="Arial" charset="0"/>
              <a:buNone/>
            </a:pPr>
            <a:endParaRPr lang="pt-BR" smtClean="0"/>
          </a:p>
        </p:txBody>
      </p:sp>
      <p:sp>
        <p:nvSpPr>
          <p:cNvPr id="7" name="Texto explicativo retangular 6"/>
          <p:cNvSpPr/>
          <p:nvPr/>
        </p:nvSpPr>
        <p:spPr bwMode="auto">
          <a:xfrm>
            <a:off x="5867400" y="3733800"/>
            <a:ext cx="1981200" cy="914400"/>
          </a:xfrm>
          <a:prstGeom prst="wedgeRectCallout">
            <a:avLst>
              <a:gd name="adj1" fmla="val -63680"/>
              <a:gd name="adj2" fmla="val -96030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pt-BR" dirty="0">
                <a:solidFill>
                  <a:schemeClr val="tx1"/>
                </a:solidFill>
              </a:rPr>
              <a:t>Esse será o nome da fila WebService</a:t>
            </a:r>
          </a:p>
        </p:txBody>
      </p:sp>
      <p:pic>
        <p:nvPicPr>
          <p:cNvPr id="14131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77000" y="1143000"/>
            <a:ext cx="2171700" cy="1076325"/>
          </a:xfrm>
          <a:prstGeom prst="rect">
            <a:avLst/>
          </a:prstGeom>
          <a:solidFill>
            <a:schemeClr val="bg1">
              <a:alpha val="56078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1" name="Título 1"/>
          <p:cNvSpPr>
            <a:spLocks noGrp="1"/>
          </p:cNvSpPr>
          <p:nvPr>
            <p:ph type="title"/>
          </p:nvPr>
        </p:nvSpPr>
        <p:spPr>
          <a:xfrm>
            <a:off x="250825" y="285750"/>
            <a:ext cx="8642350" cy="417513"/>
          </a:xfrm>
        </p:spPr>
        <p:txBody>
          <a:bodyPr/>
          <a:lstStyle/>
          <a:p>
            <a:pPr eaLnBrk="1" hangingPunct="1"/>
            <a:r>
              <a:rPr lang="pt-BR" smtClean="0"/>
              <a:t>Componente WebService</a:t>
            </a:r>
          </a:p>
        </p:txBody>
      </p:sp>
      <p:sp>
        <p:nvSpPr>
          <p:cNvPr id="143362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pt-BR" smtClean="0"/>
              <a:t>Habilitando componentes Channel</a:t>
            </a:r>
          </a:p>
        </p:txBody>
      </p:sp>
      <p:pic>
        <p:nvPicPr>
          <p:cNvPr id="14336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676400"/>
            <a:ext cx="7315200" cy="445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o explicativo retangular 4"/>
          <p:cNvSpPr/>
          <p:nvPr/>
        </p:nvSpPr>
        <p:spPr bwMode="auto">
          <a:xfrm>
            <a:off x="2667000" y="3200400"/>
            <a:ext cx="2209800" cy="914400"/>
          </a:xfrm>
          <a:prstGeom prst="wedgeRectCallout">
            <a:avLst>
              <a:gd name="adj1" fmla="val 10302"/>
              <a:gd name="adj2" fmla="val -104853"/>
            </a:avLst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spcBef>
                <a:spcPts val="0"/>
              </a:spcBef>
              <a:defRPr/>
            </a:pPr>
            <a:r>
              <a:rPr lang="pt-BR" dirty="0">
                <a:solidFill>
                  <a:schemeClr val="tx1"/>
                </a:solidFill>
              </a:rPr>
              <a:t>Porta usada pelo serviço WebService</a:t>
            </a:r>
          </a:p>
        </p:txBody>
      </p:sp>
      <p:sp>
        <p:nvSpPr>
          <p:cNvPr id="7" name="Retângulo 6"/>
          <p:cNvSpPr/>
          <p:nvPr/>
        </p:nvSpPr>
        <p:spPr bwMode="auto">
          <a:xfrm>
            <a:off x="2652713" y="2030413"/>
            <a:ext cx="990600" cy="457200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pt-BR" sz="2400" b="1" dirty="0">
              <a:solidFill>
                <a:schemeClr val="bg1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51038" y="1676400"/>
            <a:ext cx="6888162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ângulo 7"/>
          <p:cNvSpPr/>
          <p:nvPr/>
        </p:nvSpPr>
        <p:spPr bwMode="auto">
          <a:xfrm>
            <a:off x="4038600" y="1981200"/>
            <a:ext cx="990600" cy="457200"/>
          </a:xfrm>
          <a:prstGeom prst="rect">
            <a:avLst/>
          </a:prstGeom>
          <a:noFill/>
          <a:ln w="57150">
            <a:solidFill>
              <a:srgbClr val="FF0000"/>
            </a:solidFill>
            <a:prstDash val="sysDash"/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50000"/>
              </a:spcBef>
              <a:defRPr/>
            </a:pPr>
            <a:endParaRPr lang="pt-BR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09" name="Título 1"/>
          <p:cNvSpPr>
            <a:spLocks noGrp="1"/>
          </p:cNvSpPr>
          <p:nvPr>
            <p:ph type="title"/>
          </p:nvPr>
        </p:nvSpPr>
        <p:spPr>
          <a:xfrm>
            <a:off x="250825" y="214313"/>
            <a:ext cx="8642350" cy="417512"/>
          </a:xfrm>
        </p:spPr>
        <p:txBody>
          <a:bodyPr/>
          <a:lstStyle/>
          <a:p>
            <a:pPr eaLnBrk="1" hangingPunct="1"/>
            <a:r>
              <a:rPr lang="pt-BR" smtClean="0"/>
              <a:t>Componente WebService</a:t>
            </a:r>
          </a:p>
        </p:txBody>
      </p:sp>
      <p:sp>
        <p:nvSpPr>
          <p:cNvPr id="145410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44005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pt-BR" smtClean="0"/>
              <a:t>Verificando os serviços criados</a:t>
            </a:r>
          </a:p>
        </p:txBody>
      </p:sp>
      <p:pic>
        <p:nvPicPr>
          <p:cNvPr id="14541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752600"/>
            <a:ext cx="81661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0175" y="1676400"/>
            <a:ext cx="7439025" cy="463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45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0" y="1600200"/>
            <a:ext cx="4953000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7458" name="Título 1"/>
          <p:cNvSpPr>
            <a:spLocks noGrp="1"/>
          </p:cNvSpPr>
          <p:nvPr>
            <p:ph type="title"/>
          </p:nvPr>
        </p:nvSpPr>
        <p:spPr>
          <a:xfrm>
            <a:off x="250825" y="214313"/>
            <a:ext cx="8642350" cy="417512"/>
          </a:xfrm>
        </p:spPr>
        <p:txBody>
          <a:bodyPr/>
          <a:lstStyle/>
          <a:p>
            <a:pPr eaLnBrk="1" hangingPunct="1"/>
            <a:r>
              <a:rPr lang="pt-BR" smtClean="0"/>
              <a:t>Componente WebService</a:t>
            </a:r>
          </a:p>
        </p:txBody>
      </p:sp>
      <p:sp>
        <p:nvSpPr>
          <p:cNvPr id="147459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44005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pt-BR" smtClean="0"/>
              <a:t>WS Sender</a:t>
            </a:r>
          </a:p>
          <a:p>
            <a:pPr eaLnBrk="1" hangingPunct="1">
              <a:buFont typeface="Arial" charset="0"/>
              <a:buNone/>
            </a:pPr>
            <a:endParaRPr lang="pt-BR" smtClean="0"/>
          </a:p>
        </p:txBody>
      </p:sp>
      <p:pic>
        <p:nvPicPr>
          <p:cNvPr id="14746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34200" y="1066800"/>
            <a:ext cx="1320800" cy="1222375"/>
          </a:xfrm>
          <a:prstGeom prst="rect">
            <a:avLst/>
          </a:prstGeom>
          <a:solidFill>
            <a:schemeClr val="bg1">
              <a:alpha val="56078"/>
            </a:scheme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950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1800" y="1066800"/>
            <a:ext cx="1606550" cy="1295400"/>
          </a:xfrm>
          <a:prstGeom prst="rect">
            <a:avLst/>
          </a:prstGeom>
          <a:solidFill>
            <a:schemeClr val="bg1">
              <a:alpha val="56078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49506" name="Título 1"/>
          <p:cNvSpPr>
            <a:spLocks noGrp="1"/>
          </p:cNvSpPr>
          <p:nvPr>
            <p:ph type="title"/>
          </p:nvPr>
        </p:nvSpPr>
        <p:spPr>
          <a:xfrm>
            <a:off x="250825" y="214313"/>
            <a:ext cx="8642350" cy="417512"/>
          </a:xfrm>
        </p:spPr>
        <p:txBody>
          <a:bodyPr/>
          <a:lstStyle/>
          <a:p>
            <a:pPr eaLnBrk="1" hangingPunct="1"/>
            <a:r>
              <a:rPr lang="pt-BR" smtClean="0"/>
              <a:t>Componente WebService</a:t>
            </a:r>
          </a:p>
        </p:txBody>
      </p:sp>
      <p:sp>
        <p:nvSpPr>
          <p:cNvPr id="149507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928688"/>
            <a:ext cx="8229600" cy="44005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pt-BR" smtClean="0"/>
              <a:t>WS Receiver</a:t>
            </a:r>
          </a:p>
          <a:p>
            <a:pPr eaLnBrk="1" hangingPunct="1">
              <a:buFont typeface="Arial" charset="0"/>
              <a:buNone/>
            </a:pPr>
            <a:endParaRPr lang="pt-BR" smtClean="0"/>
          </a:p>
        </p:txBody>
      </p:sp>
      <p:pic>
        <p:nvPicPr>
          <p:cNvPr id="14950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0200" y="1600200"/>
            <a:ext cx="5334000" cy="4706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Espaço Reservado para Número de Slide 1"/>
          <p:cNvSpPr txBox="1">
            <a:spLocks noGrp="1"/>
          </p:cNvSpPr>
          <p:nvPr/>
        </p:nvSpPr>
        <p:spPr bwMode="auto">
          <a:xfrm>
            <a:off x="8710613" y="6615113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06B6C995-0801-48E5-ADA1-FBFA8AC23193}" type="slidenum">
              <a:rPr lang="pt-BR" sz="800" b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pPr algn="r">
                <a:defRPr/>
              </a:pPr>
              <a:t>67</a:t>
            </a:fld>
            <a:endParaRPr lang="pt-BR" sz="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151554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2124075" y="242888"/>
            <a:ext cx="5832475" cy="503237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600" smtClean="0">
                <a:solidFill>
                  <a:srgbClr val="254061"/>
                </a:solidFill>
              </a:rPr>
              <a:t>Workshop Implantação TOTVS ESB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414448"/>
            <a:ext cx="2875380" cy="2300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51556" name="CaixaDeTexto 7"/>
          <p:cNvSpPr txBox="1">
            <a:spLocks noChangeArrowheads="1"/>
          </p:cNvSpPr>
          <p:nvPr/>
        </p:nvSpPr>
        <p:spPr bwMode="auto">
          <a:xfrm>
            <a:off x="714375" y="4540250"/>
            <a:ext cx="44291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266700"/>
            <a:r>
              <a:rPr lang="pt-BR" sz="1600" b="1">
                <a:solidFill>
                  <a:schemeClr val="bg1"/>
                </a:solidFill>
                <a:latin typeface="Calibri" pitchFamily="34" charset="0"/>
              </a:rPr>
              <a:t>I)	TOT</a:t>
            </a:r>
          </a:p>
        </p:txBody>
      </p:sp>
      <p:sp>
        <p:nvSpPr>
          <p:cNvPr id="151557" name="CaixaDeTexto 8"/>
          <p:cNvSpPr txBox="1">
            <a:spLocks noChangeArrowheads="1"/>
          </p:cNvSpPr>
          <p:nvPr/>
        </p:nvSpPr>
        <p:spPr bwMode="auto">
          <a:xfrm>
            <a:off x="1000125" y="4973638"/>
            <a:ext cx="34290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</p:txBody>
      </p:sp>
      <p:sp>
        <p:nvSpPr>
          <p:cNvPr id="151558" name="CaixaDeTexto 9"/>
          <p:cNvSpPr txBox="1">
            <a:spLocks noChangeArrowheads="1"/>
          </p:cNvSpPr>
          <p:nvPr/>
        </p:nvSpPr>
        <p:spPr bwMode="auto">
          <a:xfrm>
            <a:off x="4643438" y="4973638"/>
            <a:ext cx="3429000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  <a:p>
            <a:r>
              <a:rPr lang="pt-BR" sz="1400">
                <a:solidFill>
                  <a:schemeClr val="bg1"/>
                </a:solidFill>
                <a:latin typeface="Calibri" pitchFamily="34" charset="0"/>
              </a:rPr>
              <a:t>• Título do Slide</a:t>
            </a:r>
          </a:p>
        </p:txBody>
      </p:sp>
      <p:pic>
        <p:nvPicPr>
          <p:cNvPr id="151559" name="Picture 2" descr="C:\Projetos TOTVS\PPT\sombrinha-vertica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50" y="4143375"/>
            <a:ext cx="74295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CaixaDeTexto 6"/>
          <p:cNvSpPr txBox="1">
            <a:spLocks noChangeArrowheads="1"/>
          </p:cNvSpPr>
          <p:nvPr/>
        </p:nvSpPr>
        <p:spPr bwMode="auto">
          <a:xfrm>
            <a:off x="4000500" y="2043113"/>
            <a:ext cx="4572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TOTVS ESB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Conceitos Base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Instalação, Configuração e Administração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Atualização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 err="1">
                <a:solidFill>
                  <a:schemeClr val="bg1">
                    <a:lumMod val="50000"/>
                  </a:schemeClr>
                </a:solidFill>
                <a:latin typeface="+mn-lt"/>
              </a:rPr>
              <a:t>Webservices</a:t>
            </a:r>
            <a:endParaRPr lang="pt-BR" sz="1400" b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  <a:defRPr/>
            </a:pPr>
            <a:r>
              <a:rPr lang="pt-BR" sz="1400" b="1" dirty="0">
                <a:latin typeface="+mn-lt"/>
              </a:rPr>
              <a:t>Erros Comuns</a:t>
            </a:r>
            <a:endParaRPr lang="pt-BR" sz="1200" dirty="0">
              <a:latin typeface="Myriad Pro" pitchFamily="34" charset="0"/>
            </a:endParaRPr>
          </a:p>
        </p:txBody>
      </p:sp>
      <p:sp>
        <p:nvSpPr>
          <p:cNvPr id="18" name="CaixaDeTexto 12"/>
          <p:cNvSpPr txBox="1">
            <a:spLocks noChangeArrowheads="1"/>
          </p:cNvSpPr>
          <p:nvPr/>
        </p:nvSpPr>
        <p:spPr bwMode="auto">
          <a:xfrm>
            <a:off x="4391025" y="1454150"/>
            <a:ext cx="328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2000" b="1" dirty="0">
                <a:solidFill>
                  <a:schemeClr val="tx2"/>
                </a:solidFill>
                <a:latin typeface="+mj-lt"/>
              </a:rPr>
              <a:t>ÍNDICE</a:t>
            </a:r>
          </a:p>
        </p:txBody>
      </p:sp>
      <p:pic>
        <p:nvPicPr>
          <p:cNvPr id="151562" name="Picture 2" descr="3330516135_3792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05263" y="1500188"/>
            <a:ext cx="3524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m 12" descr="940458_5468673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571472" y="1357298"/>
            <a:ext cx="3143272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1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Como resolver?</a:t>
            </a:r>
          </a:p>
        </p:txBody>
      </p:sp>
      <p:sp>
        <p:nvSpPr>
          <p:cNvPr id="153602" name="Espaço Reservado para Texto 2"/>
          <p:cNvSpPr>
            <a:spLocks noGrp="1"/>
          </p:cNvSpPr>
          <p:nvPr>
            <p:ph type="body" sz="quarter" idx="12"/>
          </p:nvPr>
        </p:nvSpPr>
        <p:spPr>
          <a:xfrm>
            <a:off x="260350" y="1571625"/>
            <a:ext cx="8637588" cy="4421188"/>
          </a:xfrm>
        </p:spPr>
        <p:txBody>
          <a:bodyPr/>
          <a:lstStyle/>
          <a:p>
            <a:pPr lvl="1" eaLnBrk="1" hangingPunct="1"/>
            <a:r>
              <a:rPr lang="pt-BR" sz="2400" smtClean="0"/>
              <a:t>Interpretando diagramas</a:t>
            </a:r>
          </a:p>
          <a:p>
            <a:pPr lvl="2" eaLnBrk="1" hangingPunct="1"/>
            <a:r>
              <a:rPr lang="pt-BR" smtClean="0"/>
              <a:t>Exemplos de integrações</a:t>
            </a:r>
          </a:p>
          <a:p>
            <a:pPr lvl="1" eaLnBrk="1" hangingPunct="1"/>
            <a:r>
              <a:rPr lang="pt-BR" sz="2400" smtClean="0"/>
              <a:t>Arquivos necessários (salvar no diagrama)</a:t>
            </a:r>
          </a:p>
          <a:p>
            <a:pPr lvl="1" eaLnBrk="1" hangingPunct="1"/>
            <a:r>
              <a:rPr lang="pt-BR" sz="2400" smtClean="0"/>
              <a:t>Usando File</a:t>
            </a:r>
          </a:p>
          <a:p>
            <a:pPr lvl="1" eaLnBrk="1" hangingPunct="1"/>
            <a:r>
              <a:rPr lang="pt-BR" sz="2400" smtClean="0"/>
              <a:t>Uso de e-mail</a:t>
            </a:r>
          </a:p>
          <a:p>
            <a:pPr lvl="1" eaLnBrk="1" hangingPunct="1"/>
            <a:r>
              <a:rPr lang="pt-BR" sz="2400" smtClean="0"/>
              <a:t>Acompanhamento com DocIdentifier</a:t>
            </a:r>
            <a:endParaRPr lang="pt-BR" smtClean="0"/>
          </a:p>
        </p:txBody>
      </p:sp>
      <p:sp>
        <p:nvSpPr>
          <p:cNvPr id="153603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Erros Comuns</a:t>
            </a:r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B1A549FC-DD1E-448F-AD90-C8153A653584}" type="slidenum">
              <a:rPr lang="pt-BR" smtClean="0"/>
              <a:pPr>
                <a:defRPr/>
              </a:pPr>
              <a:t>68</a:t>
            </a:fld>
            <a:endParaRPr lang="pt-BR" dirty="0"/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Espaço Reservado para Número de Slide 1"/>
          <p:cNvSpPr txBox="1">
            <a:spLocks noGrp="1"/>
          </p:cNvSpPr>
          <p:nvPr/>
        </p:nvSpPr>
        <p:spPr bwMode="auto">
          <a:xfrm>
            <a:off x="8716963" y="6607175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83657AC2-B9B9-4308-8B12-2C8331ADCC63}" type="slidenum">
              <a:rPr lang="pt-BR" sz="800" b="1">
                <a:solidFill>
                  <a:schemeClr val="tx1">
                    <a:lumMod val="95000"/>
                    <a:lumOff val="5000"/>
                  </a:schemeClr>
                </a:solidFill>
                <a:latin typeface="Myriad Pro" pitchFamily="34" charset="0"/>
              </a:rPr>
              <a:pPr algn="r">
                <a:defRPr/>
              </a:pPr>
              <a:t>69</a:t>
            </a:fld>
            <a:endParaRPr lang="pt-BR" sz="800" b="1" dirty="0">
              <a:solidFill>
                <a:schemeClr val="tx1">
                  <a:lumMod val="95000"/>
                  <a:lumOff val="5000"/>
                </a:schemeClr>
              </a:solidFill>
              <a:latin typeface="Myriad Pro" pitchFamily="34" charset="0"/>
            </a:endParaRPr>
          </a:p>
        </p:txBody>
      </p:sp>
      <p:sp>
        <p:nvSpPr>
          <p:cNvPr id="4102" name="CaixaDeTexto 6"/>
          <p:cNvSpPr txBox="1">
            <a:spLocks noChangeArrowheads="1"/>
          </p:cNvSpPr>
          <p:nvPr/>
        </p:nvSpPr>
        <p:spPr bwMode="auto">
          <a:xfrm>
            <a:off x="4895850" y="2433638"/>
            <a:ext cx="3708400" cy="50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0050" indent="-400050" defTabSz="266700">
              <a:lnSpc>
                <a:spcPct val="150000"/>
              </a:lnSpc>
              <a:defRPr/>
            </a:pPr>
            <a:r>
              <a:rPr lang="pt-BR" sz="2000" dirty="0">
                <a:latin typeface="+mj-lt"/>
              </a:rPr>
              <a:t>totvsesb@totvs.com.br </a:t>
            </a:r>
          </a:p>
        </p:txBody>
      </p:sp>
      <p:sp>
        <p:nvSpPr>
          <p:cNvPr id="4103" name="CaixaDeTexto 12"/>
          <p:cNvSpPr txBox="1">
            <a:spLocks noChangeArrowheads="1"/>
          </p:cNvSpPr>
          <p:nvPr/>
        </p:nvSpPr>
        <p:spPr bwMode="auto">
          <a:xfrm>
            <a:off x="5286375" y="1844675"/>
            <a:ext cx="328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2000" b="1" dirty="0">
                <a:solidFill>
                  <a:schemeClr val="tx2"/>
                </a:solidFill>
                <a:latin typeface="+mj-lt"/>
              </a:rPr>
              <a:t>QUESTÕES</a:t>
            </a:r>
          </a:p>
        </p:txBody>
      </p:sp>
      <p:pic>
        <p:nvPicPr>
          <p:cNvPr id="155652" name="Picture 2" descr="C:\Projetos TOTVS\PPT\sombrinha-vertica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4838" y="1209675"/>
            <a:ext cx="31432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Espaço Reservado para Texto 2"/>
          <p:cNvSpPr txBox="1">
            <a:spLocks/>
          </p:cNvSpPr>
          <p:nvPr/>
        </p:nvSpPr>
        <p:spPr bwMode="auto">
          <a:xfrm>
            <a:off x="2124075" y="242888"/>
            <a:ext cx="583247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  <a:defRPr/>
            </a:pPr>
            <a:r>
              <a:rPr lang="pt-BR" sz="2600" dirty="0">
                <a:solidFill>
                  <a:srgbClr val="254061"/>
                </a:solidFill>
                <a:latin typeface="+mj-lt"/>
              </a:rPr>
              <a:t>Encerramento</a:t>
            </a:r>
          </a:p>
        </p:txBody>
      </p:sp>
      <p:pic>
        <p:nvPicPr>
          <p:cNvPr id="155654" name="Picture 2" descr="3330516135_39094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3950" y="1857375"/>
            <a:ext cx="3524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5655" name="Imagem 13" descr="Capa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1571625"/>
            <a:ext cx="3857625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Enterprise Service Bus</a:t>
            </a:r>
          </a:p>
        </p:txBody>
      </p:sp>
      <p:sp>
        <p:nvSpPr>
          <p:cNvPr id="28674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ESB?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3DEA8AC9-94F2-4868-9000-F008E7DFE0F1}" type="slidenum">
              <a:rPr lang="pt-BR" smtClean="0"/>
              <a:pPr>
                <a:defRPr/>
              </a:pPr>
              <a:t>7</a:t>
            </a:fld>
            <a:endParaRPr lang="pt-BR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58900" y="1419225"/>
            <a:ext cx="6424613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ixaDeTexto 12"/>
          <p:cNvSpPr txBox="1">
            <a:spLocks noChangeArrowheads="1"/>
          </p:cNvSpPr>
          <p:nvPr/>
        </p:nvSpPr>
        <p:spPr bwMode="auto">
          <a:xfrm>
            <a:off x="285750" y="5214938"/>
            <a:ext cx="8501063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Font typeface="Trebuchet MS" pitchFamily="34" charset="0"/>
              <a:buNone/>
            </a:pPr>
            <a:r>
              <a:rPr lang="pt-BR" sz="1900">
                <a:solidFill>
                  <a:srgbClr val="262626"/>
                </a:solidFill>
                <a:latin typeface="Calibri" pitchFamily="34" charset="0"/>
                <a:cs typeface="Arial" charset="0"/>
              </a:rPr>
              <a:t>• Um ESB aumenta a abrangência, flexibilidade e gama de soluções para integração</a:t>
            </a:r>
          </a:p>
          <a:p>
            <a:pPr eaLnBrk="0" hangingPunct="0">
              <a:spcBef>
                <a:spcPct val="20000"/>
              </a:spcBef>
              <a:buFont typeface="Trebuchet MS" pitchFamily="34" charset="0"/>
              <a:buNone/>
            </a:pPr>
            <a:r>
              <a:rPr lang="pt-BR" sz="1900">
                <a:solidFill>
                  <a:srgbClr val="262626"/>
                </a:solidFill>
                <a:latin typeface="Calibri" pitchFamily="34" charset="0"/>
                <a:cs typeface="Arial" charset="0"/>
              </a:rPr>
              <a:t>• Componente chave para SOA</a:t>
            </a:r>
          </a:p>
          <a:p>
            <a:pPr eaLnBrk="0" hangingPunct="0">
              <a:spcBef>
                <a:spcPct val="20000"/>
              </a:spcBef>
              <a:buFont typeface="Trebuchet MS" pitchFamily="34" charset="0"/>
              <a:buNone/>
            </a:pPr>
            <a:endParaRPr lang="pt-BR" sz="1900">
              <a:latin typeface="Calibri" pitchFamily="34" charset="0"/>
              <a:cs typeface="Arial" charset="0"/>
            </a:endParaRPr>
          </a:p>
        </p:txBody>
      </p:sp>
      <p:sp>
        <p:nvSpPr>
          <p:cNvPr id="14" name="Espaço Reservado para Texto 3"/>
          <p:cNvSpPr txBox="1">
            <a:spLocks/>
          </p:cNvSpPr>
          <p:nvPr/>
        </p:nvSpPr>
        <p:spPr>
          <a:xfrm>
            <a:off x="471488" y="6191250"/>
            <a:ext cx="8239125" cy="285750"/>
          </a:xfrm>
          <a:prstGeom prst="rect">
            <a:avLst/>
          </a:prstGeom>
        </p:spPr>
        <p:txBody>
          <a:bodyPr/>
          <a:lstStyle/>
          <a:p>
            <a:pPr marL="342900" indent="-342900" algn="r" eaLnBrk="0" hangingPunct="0">
              <a:spcBef>
                <a:spcPct val="20000"/>
              </a:spcBef>
              <a:defRPr/>
            </a:pPr>
            <a:r>
              <a:rPr lang="pt-BR" sz="1100" kern="0" dirty="0">
                <a:solidFill>
                  <a:schemeClr val="tx2"/>
                </a:solidFill>
                <a:latin typeface="+mn-lt"/>
              </a:rPr>
              <a:t>Capacidades de um ESB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7" name="Imagem 5" descr="capa-grid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9050" y="0"/>
            <a:ext cx="9182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Espaço Reservado para Número de Slide 1"/>
          <p:cNvSpPr>
            <a:spLocks noGrp="1"/>
          </p:cNvSpPr>
          <p:nvPr>
            <p:ph type="sldNum" sz="quarter" idx="14"/>
          </p:nvPr>
        </p:nvSpPr>
        <p:spPr bwMode="auto">
          <a:xfrm>
            <a:off x="8716963" y="6613525"/>
            <a:ext cx="490537" cy="365125"/>
          </a:xfrm>
          <a:ln>
            <a:miter lim="800000"/>
            <a:headEnd/>
            <a:tailEnd/>
          </a:ln>
        </p:spPr>
        <p:txBody>
          <a:bodyPr anchor="t"/>
          <a:lstStyle/>
          <a:p>
            <a:pPr>
              <a:defRPr/>
            </a:pPr>
            <a:fld id="{28B13ECC-A656-4B74-B2D1-6C1DCDA45AFD}" type="slidenum">
              <a:rPr lang="pt-BR" sz="1200">
                <a:solidFill>
                  <a:schemeClr val="tx1">
                    <a:lumMod val="65000"/>
                    <a:lumOff val="35000"/>
                  </a:schemeClr>
                </a:solidFill>
                <a:latin typeface="Myriad Pro" pitchFamily="34" charset="0"/>
              </a:rPr>
              <a:pPr>
                <a:defRPr/>
              </a:pPr>
              <a:t>70</a:t>
            </a:fld>
            <a:endParaRPr lang="pt-BR" sz="1200" dirty="0">
              <a:solidFill>
                <a:schemeClr val="tx1">
                  <a:lumMod val="65000"/>
                  <a:lumOff val="35000"/>
                </a:schemeClr>
              </a:solidFill>
              <a:latin typeface="Myriad Pro" pitchFamily="34" charset="0"/>
            </a:endParaRPr>
          </a:p>
        </p:txBody>
      </p:sp>
      <p:sp>
        <p:nvSpPr>
          <p:cNvPr id="157699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900113" y="5013325"/>
            <a:ext cx="7272337" cy="503238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mtClean="0">
                <a:solidFill>
                  <a:schemeClr val="bg1"/>
                </a:solidFill>
              </a:rPr>
              <a:t>Implantação Integração Protheus (Loja) x RM</a:t>
            </a:r>
          </a:p>
        </p:txBody>
      </p:sp>
      <p:sp>
        <p:nvSpPr>
          <p:cNvPr id="157700" name="Espaço Reservado para Texto 2"/>
          <p:cNvSpPr>
            <a:spLocks/>
          </p:cNvSpPr>
          <p:nvPr/>
        </p:nvSpPr>
        <p:spPr bwMode="auto">
          <a:xfrm>
            <a:off x="4500563" y="5551488"/>
            <a:ext cx="38163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charset="0"/>
              <a:buNone/>
            </a:pPr>
            <a:r>
              <a:rPr lang="pt-BR" sz="1600" b="1">
                <a:solidFill>
                  <a:srgbClr val="5F5F5F"/>
                </a:solidFill>
                <a:latin typeface="Calibri" pitchFamily="34" charset="0"/>
              </a:rPr>
              <a:t>Nunzio Autorino Junior – Outubro / 2009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Espaço Reservado para Número de Slide 1"/>
          <p:cNvSpPr txBox="1">
            <a:spLocks noGrp="1"/>
          </p:cNvSpPr>
          <p:nvPr/>
        </p:nvSpPr>
        <p:spPr bwMode="auto">
          <a:xfrm>
            <a:off x="8710613" y="6615113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1D562777-9B3F-4B20-82E7-559B9B5D8C59}" type="slidenum">
              <a:rPr lang="pt-BR" sz="800" b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pPr algn="r">
                <a:defRPr/>
              </a:pPr>
              <a:t>71</a:t>
            </a:fld>
            <a:endParaRPr lang="pt-BR" sz="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159746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2124075" y="242888"/>
            <a:ext cx="5832475" cy="503237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200" smtClean="0">
                <a:solidFill>
                  <a:srgbClr val="254061"/>
                </a:solidFill>
              </a:rPr>
              <a:t>Implantação Integração Protheus (Loja) x RM </a:t>
            </a:r>
          </a:p>
        </p:txBody>
      </p:sp>
      <p:sp>
        <p:nvSpPr>
          <p:cNvPr id="159747" name="CaixaDeTexto 7"/>
          <p:cNvSpPr txBox="1">
            <a:spLocks noChangeArrowheads="1"/>
          </p:cNvSpPr>
          <p:nvPr/>
        </p:nvSpPr>
        <p:spPr bwMode="auto">
          <a:xfrm>
            <a:off x="714375" y="4540250"/>
            <a:ext cx="4429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266700"/>
            <a:r>
              <a:rPr lang="pt-BR" sz="1600" b="1">
                <a:solidFill>
                  <a:schemeClr val="tx2"/>
                </a:solidFill>
                <a:latin typeface="Calibri" pitchFamily="34" charset="0"/>
              </a:rPr>
              <a:t>I)	Arquitetura</a:t>
            </a:r>
          </a:p>
        </p:txBody>
      </p:sp>
      <p:sp>
        <p:nvSpPr>
          <p:cNvPr id="159748" name="CaixaDeTexto 8"/>
          <p:cNvSpPr txBox="1">
            <a:spLocks noChangeArrowheads="1"/>
          </p:cNvSpPr>
          <p:nvPr/>
        </p:nvSpPr>
        <p:spPr bwMode="auto">
          <a:xfrm>
            <a:off x="1000125" y="4973638"/>
            <a:ext cx="34290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>
                <a:solidFill>
                  <a:srgbClr val="262626"/>
                </a:solidFill>
                <a:latin typeface="Calibri" pitchFamily="34" charset="0"/>
              </a:rPr>
              <a:t>• Arquitetura</a:t>
            </a:r>
          </a:p>
          <a:p>
            <a:pPr>
              <a:buFontTx/>
              <a:buChar char="•"/>
            </a:pPr>
            <a:r>
              <a:rPr lang="pt-BR" sz="1400">
                <a:solidFill>
                  <a:srgbClr val="262626"/>
                </a:solidFill>
                <a:latin typeface="Calibri" pitchFamily="34" charset="0"/>
              </a:rPr>
              <a:t>Definição</a:t>
            </a:r>
          </a:p>
          <a:p>
            <a:r>
              <a:rPr lang="pt-BR" sz="1400">
                <a:solidFill>
                  <a:srgbClr val="262626"/>
                </a:solidFill>
                <a:latin typeface="Calibri" pitchFamily="34" charset="0"/>
              </a:rPr>
              <a:t>• Mensagem</a:t>
            </a:r>
          </a:p>
          <a:p>
            <a:pPr>
              <a:buFontTx/>
              <a:buChar char="•"/>
            </a:pPr>
            <a:r>
              <a:rPr lang="pt-BR" sz="1400">
                <a:solidFill>
                  <a:srgbClr val="262626"/>
                </a:solidFill>
                <a:latin typeface="Calibri" pitchFamily="34" charset="0"/>
              </a:rPr>
              <a:t>Formato do Envelope</a:t>
            </a:r>
          </a:p>
          <a:p>
            <a:pPr>
              <a:buFontTx/>
              <a:buChar char="•"/>
            </a:pPr>
            <a:r>
              <a:rPr lang="pt-BR" sz="1400">
                <a:latin typeface="Calibri" pitchFamily="34" charset="0"/>
              </a:rPr>
              <a:t>Glossário do Envelope</a:t>
            </a:r>
          </a:p>
        </p:txBody>
      </p:sp>
      <p:pic>
        <p:nvPicPr>
          <p:cNvPr id="159749" name="Picture 2" descr="C:\Projetos TOTVS\PPT\sombrinha-vertica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4143375"/>
            <a:ext cx="74295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9750" name="CaixaDeTexto 6"/>
          <p:cNvSpPr txBox="1">
            <a:spLocks noChangeArrowheads="1"/>
          </p:cNvSpPr>
          <p:nvPr/>
        </p:nvSpPr>
        <p:spPr bwMode="auto">
          <a:xfrm>
            <a:off x="4000500" y="2043113"/>
            <a:ext cx="45720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0050" indent="-400050" defTabSz="266700">
              <a:lnSpc>
                <a:spcPct val="150000"/>
              </a:lnSpc>
              <a:buFontTx/>
              <a:buAutoNum type="romanUcParenR"/>
            </a:pPr>
            <a:r>
              <a:rPr lang="pt-BR" sz="1400" b="1">
                <a:latin typeface="Calibri" pitchFamily="34" charset="0"/>
              </a:rPr>
              <a:t>Arquitetura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</a:pPr>
            <a:r>
              <a:rPr lang="pt-BR" sz="1400" b="1">
                <a:solidFill>
                  <a:srgbClr val="A6A6A6"/>
                </a:solidFill>
                <a:latin typeface="Calibri" pitchFamily="34" charset="0"/>
              </a:rPr>
              <a:t>EAI - Enterprise Application Integration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</a:pPr>
            <a:r>
              <a:rPr lang="pt-BR" sz="1400" b="1">
                <a:solidFill>
                  <a:srgbClr val="A6A6A6"/>
                </a:solidFill>
                <a:latin typeface="Calibri" pitchFamily="34" charset="0"/>
              </a:rPr>
              <a:t>Adapter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</a:pPr>
            <a:r>
              <a:rPr lang="pt-BR" sz="1400" b="1">
                <a:solidFill>
                  <a:srgbClr val="A6A6A6"/>
                </a:solidFill>
                <a:latin typeface="Calibri" pitchFamily="34" charset="0"/>
              </a:rPr>
              <a:t>Premissas e Restrições</a:t>
            </a:r>
            <a:endParaRPr lang="pt-BR" sz="1200">
              <a:latin typeface="Myriad Pro"/>
            </a:endParaRPr>
          </a:p>
        </p:txBody>
      </p:sp>
      <p:sp>
        <p:nvSpPr>
          <p:cNvPr id="18" name="CaixaDeTexto 12"/>
          <p:cNvSpPr txBox="1">
            <a:spLocks noChangeArrowheads="1"/>
          </p:cNvSpPr>
          <p:nvPr/>
        </p:nvSpPr>
        <p:spPr bwMode="auto">
          <a:xfrm>
            <a:off x="4391025" y="1454150"/>
            <a:ext cx="328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2000" b="1" dirty="0">
                <a:solidFill>
                  <a:schemeClr val="tx2"/>
                </a:solidFill>
                <a:latin typeface="+mj-lt"/>
              </a:rPr>
              <a:t>ÍNDICE</a:t>
            </a:r>
          </a:p>
        </p:txBody>
      </p:sp>
      <p:pic>
        <p:nvPicPr>
          <p:cNvPr id="159752" name="Picture 2" descr="3330516135_3792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5263" y="1500188"/>
            <a:ext cx="3524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m 12" descr="Foto0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1472" y="1357298"/>
            <a:ext cx="3000396" cy="22698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Arquitetura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endParaRPr lang="pt-BR"/>
          </a:p>
        </p:txBody>
      </p:sp>
      <p:sp>
        <p:nvSpPr>
          <p:cNvPr id="161795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z="2300" smtClean="0"/>
              <a:t>Arquitetura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9E495C2-A922-4E4A-ADE1-A32A8432C035}" type="slidenum">
              <a:rPr lang="pt-BR" smtClean="0"/>
              <a:pPr>
                <a:defRPr/>
              </a:pPr>
              <a:t>72</a:t>
            </a:fld>
            <a:endParaRPr lang="pt-BR"/>
          </a:p>
        </p:txBody>
      </p:sp>
      <p:sp>
        <p:nvSpPr>
          <p:cNvPr id="161797" name="CaixaDeTexto 17"/>
          <p:cNvSpPr txBox="1">
            <a:spLocks noChangeArrowheads="1"/>
          </p:cNvSpPr>
          <p:nvPr/>
        </p:nvSpPr>
        <p:spPr bwMode="auto">
          <a:xfrm>
            <a:off x="6357938" y="1773238"/>
            <a:ext cx="1468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1600" b="1">
                <a:solidFill>
                  <a:schemeClr val="bg1"/>
                </a:solidFill>
                <a:latin typeface="Verdana" pitchFamily="34" charset="0"/>
              </a:rPr>
              <a:t>PROCESSO 3</a:t>
            </a:r>
          </a:p>
        </p:txBody>
      </p:sp>
      <p:sp>
        <p:nvSpPr>
          <p:cNvPr id="161798" name="CaixaDeTexto 104"/>
          <p:cNvSpPr txBox="1">
            <a:spLocks noChangeArrowheads="1"/>
          </p:cNvSpPr>
          <p:nvPr/>
        </p:nvSpPr>
        <p:spPr bwMode="auto">
          <a:xfrm>
            <a:off x="6643688" y="1844675"/>
            <a:ext cx="146843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1600" b="1">
                <a:solidFill>
                  <a:schemeClr val="bg1"/>
                </a:solidFill>
                <a:latin typeface="Calibri" pitchFamily="34" charset="0"/>
              </a:rPr>
              <a:t>PRCESSO 3</a:t>
            </a:r>
          </a:p>
        </p:txBody>
      </p:sp>
      <p:pic>
        <p:nvPicPr>
          <p:cNvPr id="161799" name="Picture 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1425575"/>
            <a:ext cx="7991475" cy="50577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9" name="Elipse 8"/>
          <p:cNvSpPr>
            <a:spLocks noChangeArrowheads="1"/>
          </p:cNvSpPr>
          <p:nvPr/>
        </p:nvSpPr>
        <p:spPr bwMode="auto">
          <a:xfrm>
            <a:off x="971550" y="1865313"/>
            <a:ext cx="142875" cy="142875"/>
          </a:xfrm>
          <a:prstGeom prst="ellipse">
            <a:avLst/>
          </a:prstGeom>
          <a:solidFill>
            <a:srgbClr val="CC0066"/>
          </a:solidFill>
          <a:ln w="9525" algn="ctr">
            <a:solidFill>
              <a:srgbClr val="4F6228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pt-BR" sz="2400">
              <a:latin typeface="Trebuchet MS" pitchFamily="34" charset="0"/>
              <a:ea typeface="ＭＳ Ｐゴシック"/>
              <a:cs typeface="ＭＳ Ｐゴシック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2604 0 " pathEditMode="relative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604 1.85185E-6 C 0.13854 1.85185E-6 0.15104 1.85185E-6 0.16354 1.85185E-6 C 0.16354 0.01921 0.16354 0.03819 0.16354 0.05741 L 0.31771 0.05741 L 0.31771 0.19444 " pathEditMode="relative" rAng="0" ptsTypes="ffAAA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6" y="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path" presetSubtype="0" repeatCount="indefinite" accel="50000" decel="50000" fill="hold" grpId="3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30556 0.24259 C 0.2908 0.1699 0.29948 0.10625 0.32986 0.07245 C 0.36059 0.03773 0.40851 0.03842 0.45955 0.06875 C 0.47309 0.14074 0.4665 0.20416 0.43594 0.23958 C 0.40486 0.27037 0.35608 0.27083 0.30556 0.24259 Z " pathEditMode="relative" rAng="-2400638" ptsTypes="fffff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" y="-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3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6476 0.0706 L 0.70087 0.070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0087 0.0706 L 0.70087 0.27014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70087 0.27014 C 0.70087 0.31018 0.70087 0.35046 0.70087 0.39051 L 0.41753 0.39051 " pathEditMode="relative" rAng="0" ptsTypes="fAA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753 0.39051 C 0.41753 0.41945 0.41753 0.44861 0.41753 0.47755 L 0.33837 0.47755 L 0.33837 0.56644 " pathEditMode="relative" rAng="0" ptsTypes="fAAA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" y="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2" presetClass="path" presetSubtype="0" repeatCount="indefinite" accel="50000" decel="50000" fill="hold" grpId="8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0.33837 0.56644 C 0.29965 0.58657 0.2651 0.58426 0.24531 0.55671 C 0.22604 0.53102 0.22569 0.48449 0.2408 0.43264 C 0.28003 0.41412 0.31458 0.41551 0.33437 0.44259 C 0.35364 0.46921 0.35434 0.51574 0.33837 0.56644 Z " pathEditMode="relative" rAng="13553175" ptsTypes="fffff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" y="-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0" presetClass="path" presetSubtype="0" accel="50000" decel="5000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795 0.42685 C 0.27795 0.41134 0.27795 0.39606 0.27795 0.38055 L 0.19184 0.38055 L 0.19184 0.425 L 0.13212 0.42685 L 0.13212 0.375 L 0.11823 0.375 " pathEditMode="relative" rAng="0" ptsTypes="fAAAAAA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0" y="-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0" presetClass="path" presetSubtype="0" accel="50000" decel="5000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823 0.375 C 0.07709 0.375 0.03577 0.375 -0.00538 0.375 " pathEditMode="relative" rAng="0" ptsTypes="fA">
                                      <p:cBhvr>
                                        <p:cTn id="4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xit" presetSubtype="0" fill="hold" grpId="1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9" grpId="3" animBg="1"/>
      <p:bldP spid="9" grpId="4" animBg="1"/>
      <p:bldP spid="9" grpId="5" animBg="1"/>
      <p:bldP spid="9" grpId="6" animBg="1"/>
      <p:bldP spid="9" grpId="7" animBg="1"/>
      <p:bldP spid="9" grpId="8" animBg="1"/>
      <p:bldP spid="9" grpId="9" animBg="1"/>
      <p:bldP spid="9" grpId="10" animBg="1"/>
      <p:bldP spid="9" grpId="11" animBg="1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Definição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endParaRPr lang="pt-BR"/>
          </a:p>
        </p:txBody>
      </p:sp>
      <p:sp>
        <p:nvSpPr>
          <p:cNvPr id="163843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z="2300" smtClean="0"/>
              <a:t>Arquitetura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A9AB49B-046D-40B9-99C7-214B4C625FDB}" type="slidenum">
              <a:rPr lang="pt-BR" smtClean="0"/>
              <a:pPr>
                <a:defRPr/>
              </a:pPr>
              <a:t>73</a:t>
            </a:fld>
            <a:endParaRPr lang="pt-BR"/>
          </a:p>
        </p:txBody>
      </p:sp>
      <p:sp>
        <p:nvSpPr>
          <p:cNvPr id="163845" name="CaixaDeTexto 86"/>
          <p:cNvSpPr txBox="1">
            <a:spLocks noChangeArrowheads="1"/>
          </p:cNvSpPr>
          <p:nvPr/>
        </p:nvSpPr>
        <p:spPr bwMode="auto">
          <a:xfrm>
            <a:off x="642938" y="1557338"/>
            <a:ext cx="80010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pt-BR" sz="1400">
                <a:latin typeface="Calibri" pitchFamily="34" charset="0"/>
              </a:rPr>
              <a:t>A aplicação origem irá disponibilizar uma mensagem no formato XML via adapter de envio para uma fila (Banco de Dados);</a:t>
            </a:r>
          </a:p>
          <a:p>
            <a:pPr>
              <a:buFontTx/>
              <a:buChar char="•"/>
            </a:pPr>
            <a:r>
              <a:rPr lang="pt-BR" sz="1400">
                <a:latin typeface="Calibri" pitchFamily="34" charset="0"/>
              </a:rPr>
              <a:t>A fila será lida por um agente que enviará a mensagem para o Web Service (WS) do TOTVS ESB;</a:t>
            </a:r>
          </a:p>
          <a:p>
            <a:pPr>
              <a:buFontTx/>
              <a:buChar char="•"/>
            </a:pPr>
            <a:r>
              <a:rPr lang="pt-BR" sz="1400">
                <a:latin typeface="Calibri" pitchFamily="34" charset="0"/>
              </a:rPr>
              <a:t>O TOTVS ESB tem a responsabilidade de receber a mensagem (XML), transformar a informação (XSL) e enviá-la a um WS no destinatário;</a:t>
            </a:r>
          </a:p>
          <a:p>
            <a:pPr>
              <a:buFontTx/>
              <a:buChar char="•"/>
            </a:pPr>
            <a:r>
              <a:rPr lang="pt-BR" sz="1400">
                <a:latin typeface="Calibri" pitchFamily="34" charset="0"/>
              </a:rPr>
              <a:t>A mensagem será recebida (WS) e armazenada em uma fila (Banco de Dados) no destino;</a:t>
            </a:r>
          </a:p>
          <a:p>
            <a:pPr>
              <a:buFontTx/>
              <a:buChar char="•"/>
            </a:pPr>
            <a:r>
              <a:rPr lang="pt-BR" sz="1400">
                <a:latin typeface="Calibri" pitchFamily="34" charset="0"/>
              </a:rPr>
              <a:t>A fila será lida por um agente de recebimento que enviará a mensagem para o adapter recebimento (Destino);</a:t>
            </a:r>
          </a:p>
          <a:p>
            <a:pPr>
              <a:buFontTx/>
              <a:buChar char="•"/>
            </a:pPr>
            <a:r>
              <a:rPr lang="pt-BR" sz="1400">
                <a:latin typeface="Calibri" pitchFamily="34" charset="0"/>
              </a:rPr>
              <a:t>O adapter de recebimento será responsável por ler e interpretar as mensagens e processar os dados na aplicação destino.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89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Mensagem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endParaRPr lang="pt-BR"/>
          </a:p>
        </p:txBody>
      </p:sp>
      <p:sp>
        <p:nvSpPr>
          <p:cNvPr id="165891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z="2300" smtClean="0"/>
              <a:t>Arquitetura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1F795DA-5E1A-4A0C-8D04-6BC02660C963}" type="slidenum">
              <a:rPr lang="pt-BR" smtClean="0"/>
              <a:pPr>
                <a:defRPr/>
              </a:pPr>
              <a:t>74</a:t>
            </a:fld>
            <a:endParaRPr lang="pt-BR"/>
          </a:p>
        </p:txBody>
      </p:sp>
      <p:sp>
        <p:nvSpPr>
          <p:cNvPr id="165893" name="CaixaDeTexto 86"/>
          <p:cNvSpPr txBox="1">
            <a:spLocks noChangeArrowheads="1"/>
          </p:cNvSpPr>
          <p:nvPr/>
        </p:nvSpPr>
        <p:spPr bwMode="auto">
          <a:xfrm>
            <a:off x="428625" y="1428750"/>
            <a:ext cx="8001000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pt-BR" sz="1400">
                <a:latin typeface="Calibri" pitchFamily="34" charset="0"/>
              </a:rPr>
              <a:t>A mensagem é a unidade que é transportada entre sistemas e indica uma transação em um dos sistemas. </a:t>
            </a:r>
          </a:p>
          <a:p>
            <a:pPr>
              <a:buFontTx/>
              <a:buChar char="•"/>
            </a:pPr>
            <a:r>
              <a:rPr lang="pt-BR" sz="1400">
                <a:latin typeface="Calibri" pitchFamily="34" charset="0"/>
              </a:rPr>
              <a:t>Na integração TOTVS as mensagens serão transmitidas no formato XML.</a:t>
            </a:r>
          </a:p>
          <a:p>
            <a:pPr>
              <a:buFontTx/>
              <a:buChar char="•"/>
            </a:pPr>
            <a:r>
              <a:rPr lang="pt-BR" sz="1400">
                <a:latin typeface="Calibri" pitchFamily="34" charset="0"/>
              </a:rPr>
              <a:t>Cada mensagem será transportada dentro de um envelope. </a:t>
            </a:r>
          </a:p>
          <a:p>
            <a:endParaRPr lang="pt-BR" sz="1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7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Formato do Envelope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endParaRPr lang="pt-BR"/>
          </a:p>
        </p:txBody>
      </p:sp>
      <p:sp>
        <p:nvSpPr>
          <p:cNvPr id="167939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z="2300" smtClean="0"/>
              <a:t>Arquitetura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6C41E51-53AD-465D-8164-7ACAA1F13612}" type="slidenum">
              <a:rPr lang="pt-BR" smtClean="0"/>
              <a:pPr>
                <a:defRPr/>
              </a:pPr>
              <a:t>75</a:t>
            </a:fld>
            <a:endParaRPr lang="pt-BR"/>
          </a:p>
        </p:txBody>
      </p:sp>
      <p:sp>
        <p:nvSpPr>
          <p:cNvPr id="167941" name="CaixaDeTexto 86"/>
          <p:cNvSpPr txBox="1">
            <a:spLocks noChangeArrowheads="1"/>
          </p:cNvSpPr>
          <p:nvPr/>
        </p:nvSpPr>
        <p:spPr bwMode="auto">
          <a:xfrm>
            <a:off x="428625" y="1547813"/>
            <a:ext cx="80010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200">
                <a:latin typeface="Calibri" pitchFamily="34" charset="0"/>
              </a:rPr>
              <a:t>&lt;TOTVSIntegrator&gt;</a:t>
            </a:r>
            <a:br>
              <a:rPr lang="pt-BR" sz="1200">
                <a:latin typeface="Calibri" pitchFamily="34" charset="0"/>
              </a:rPr>
            </a:br>
            <a:r>
              <a:rPr lang="pt-BR" sz="1200">
                <a:latin typeface="Calibri" pitchFamily="34" charset="0"/>
              </a:rPr>
              <a:t>     &lt;GlobalProduct&gt;</a:t>
            </a:r>
            <a:r>
              <a:rPr lang="pt-BR" sz="1200">
                <a:solidFill>
                  <a:srgbClr val="333399"/>
                </a:solidFill>
                <a:latin typeface="Calibri" pitchFamily="34" charset="0"/>
              </a:rPr>
              <a:t>PROTHEUS</a:t>
            </a:r>
            <a:r>
              <a:rPr lang="pt-BR" sz="1200">
                <a:latin typeface="Calibri" pitchFamily="34" charset="0"/>
              </a:rPr>
              <a:t>&lt;/GlobalProduct&gt;</a:t>
            </a:r>
            <a:br>
              <a:rPr lang="pt-BR" sz="1200">
                <a:latin typeface="Calibri" pitchFamily="34" charset="0"/>
              </a:rPr>
            </a:br>
            <a:r>
              <a:rPr lang="pt-BR" sz="1200">
                <a:latin typeface="Calibri" pitchFamily="34" charset="0"/>
              </a:rPr>
              <a:t>     &lt;GlobalFunctionCode&gt;</a:t>
            </a:r>
            <a:r>
              <a:rPr lang="pt-BR" sz="1200">
                <a:solidFill>
                  <a:srgbClr val="333399"/>
                </a:solidFill>
                <a:latin typeface="Calibri" pitchFamily="34" charset="0"/>
              </a:rPr>
              <a:t>EAI</a:t>
            </a:r>
            <a:r>
              <a:rPr lang="pt-BR" sz="1200">
                <a:latin typeface="Calibri" pitchFamily="34" charset="0"/>
              </a:rPr>
              <a:t>&lt;/GlobalFunctionCode&gt;</a:t>
            </a:r>
            <a:br>
              <a:rPr lang="pt-BR" sz="1200">
                <a:latin typeface="Calibri" pitchFamily="34" charset="0"/>
              </a:rPr>
            </a:br>
            <a:r>
              <a:rPr lang="pt-BR" sz="1200">
                <a:latin typeface="Calibri" pitchFamily="34" charset="0"/>
              </a:rPr>
              <a:t>     &lt;GlobalDocumentFunctionCode&gt;</a:t>
            </a:r>
            <a:r>
              <a:rPr lang="pt-BR" sz="1200">
                <a:solidFill>
                  <a:srgbClr val="333399"/>
                </a:solidFill>
                <a:latin typeface="Calibri" pitchFamily="34" charset="0"/>
              </a:rPr>
              <a:t>CLIENTE</a:t>
            </a:r>
            <a:r>
              <a:rPr lang="pt-BR" sz="1200">
                <a:latin typeface="Calibri" pitchFamily="34" charset="0"/>
              </a:rPr>
              <a:t>&lt;/GlobalDocumentFunctionCode&gt;</a:t>
            </a:r>
            <a:br>
              <a:rPr lang="pt-BR" sz="1200">
                <a:latin typeface="Calibri" pitchFamily="34" charset="0"/>
              </a:rPr>
            </a:br>
            <a:r>
              <a:rPr lang="pt-BR" sz="1200">
                <a:latin typeface="Calibri" pitchFamily="34" charset="0"/>
              </a:rPr>
              <a:t>     &lt;GlobalDocumentFunctionDescription&gt;</a:t>
            </a:r>
            <a:r>
              <a:rPr lang="pt-BR" sz="1200">
                <a:solidFill>
                  <a:srgbClr val="333399"/>
                </a:solidFill>
                <a:latin typeface="Calibri" pitchFamily="34" charset="0"/>
              </a:rPr>
              <a:t>Cadastro de Cliente</a:t>
            </a:r>
            <a:r>
              <a:rPr lang="pt-BR" sz="1200">
                <a:latin typeface="Calibri" pitchFamily="34" charset="0"/>
              </a:rPr>
              <a:t>&lt;/GlobalDocumentFunctionDescription&gt;</a:t>
            </a:r>
            <a:br>
              <a:rPr lang="pt-BR" sz="1200">
                <a:latin typeface="Calibri" pitchFamily="34" charset="0"/>
              </a:rPr>
            </a:br>
            <a:r>
              <a:rPr lang="pt-BR" sz="1200">
                <a:latin typeface="Calibri" pitchFamily="34" charset="0"/>
              </a:rPr>
              <a:t>     &lt;DocVersion&gt;</a:t>
            </a:r>
            <a:r>
              <a:rPr lang="pt-BR" sz="1200">
                <a:solidFill>
                  <a:srgbClr val="333399"/>
                </a:solidFill>
                <a:latin typeface="Calibri" pitchFamily="34" charset="0"/>
              </a:rPr>
              <a:t>1.0</a:t>
            </a:r>
            <a:r>
              <a:rPr lang="pt-BR" sz="1200">
                <a:latin typeface="Calibri" pitchFamily="34" charset="0"/>
              </a:rPr>
              <a:t>&lt;/DocVersion&gt;</a:t>
            </a:r>
            <a:br>
              <a:rPr lang="pt-BR" sz="1200">
                <a:latin typeface="Calibri" pitchFamily="34" charset="0"/>
              </a:rPr>
            </a:br>
            <a:r>
              <a:rPr lang="pt-BR" sz="1200">
                <a:latin typeface="Calibri" pitchFamily="34" charset="0"/>
              </a:rPr>
              <a:t>     &lt;DocDateTime&gt;</a:t>
            </a:r>
            <a:r>
              <a:rPr lang="pt-BR" sz="1200">
                <a:solidFill>
                  <a:srgbClr val="333399"/>
                </a:solidFill>
                <a:latin typeface="Calibri" pitchFamily="34" charset="0"/>
              </a:rPr>
              <a:t>2009-07-22T17:14:58Z</a:t>
            </a:r>
            <a:r>
              <a:rPr lang="pt-BR" sz="1200">
                <a:latin typeface="Calibri" pitchFamily="34" charset="0"/>
              </a:rPr>
              <a:t>&lt;/DocDateTime&gt;</a:t>
            </a:r>
            <a:br>
              <a:rPr lang="pt-BR" sz="1200">
                <a:latin typeface="Calibri" pitchFamily="34" charset="0"/>
              </a:rPr>
            </a:br>
            <a:r>
              <a:rPr lang="pt-BR" sz="1200">
                <a:latin typeface="Calibri" pitchFamily="34" charset="0"/>
              </a:rPr>
              <a:t>     &lt;DocIdentifier&gt;</a:t>
            </a:r>
            <a:r>
              <a:rPr lang="pt-BR" sz="1200">
                <a:solidFill>
                  <a:srgbClr val="333399"/>
                </a:solidFill>
                <a:latin typeface="Calibri" pitchFamily="34" charset="0"/>
              </a:rPr>
              <a:t>134fe4a0-2a52-e4d4-9fa5-4184fe9b6ab2</a:t>
            </a:r>
            <a:r>
              <a:rPr lang="pt-BR" sz="1200">
                <a:latin typeface="Calibri" pitchFamily="34" charset="0"/>
              </a:rPr>
              <a:t>&lt;/DocIdentifier&gt;</a:t>
            </a:r>
            <a:br>
              <a:rPr lang="pt-BR" sz="1200">
                <a:latin typeface="Calibri" pitchFamily="34" charset="0"/>
              </a:rPr>
            </a:br>
            <a:r>
              <a:rPr lang="pt-BR" sz="1200">
                <a:latin typeface="Calibri" pitchFamily="34" charset="0"/>
              </a:rPr>
              <a:t>     &lt;DocCompany&gt;</a:t>
            </a:r>
            <a:r>
              <a:rPr lang="pt-BR" sz="1200">
                <a:solidFill>
                  <a:srgbClr val="333399"/>
                </a:solidFill>
                <a:latin typeface="Calibri" pitchFamily="34" charset="0"/>
              </a:rPr>
              <a:t>01</a:t>
            </a:r>
            <a:r>
              <a:rPr lang="pt-BR" sz="1200">
                <a:latin typeface="Calibri" pitchFamily="34" charset="0"/>
              </a:rPr>
              <a:t>&lt;/DocCompany&gt;</a:t>
            </a:r>
            <a:br>
              <a:rPr lang="pt-BR" sz="1200">
                <a:latin typeface="Calibri" pitchFamily="34" charset="0"/>
              </a:rPr>
            </a:br>
            <a:r>
              <a:rPr lang="pt-BR" sz="1200">
                <a:latin typeface="Calibri" pitchFamily="34" charset="0"/>
              </a:rPr>
              <a:t>     &lt;DocBranch&gt;</a:t>
            </a:r>
            <a:r>
              <a:rPr lang="pt-BR" sz="1200">
                <a:solidFill>
                  <a:srgbClr val="333399"/>
                </a:solidFill>
                <a:latin typeface="Calibri" pitchFamily="34" charset="0"/>
              </a:rPr>
              <a:t>01</a:t>
            </a:r>
            <a:r>
              <a:rPr lang="pt-BR" sz="1200">
                <a:latin typeface="Calibri" pitchFamily="34" charset="0"/>
              </a:rPr>
              <a:t>&lt;/DocBranch&gt;</a:t>
            </a:r>
            <a:br>
              <a:rPr lang="pt-BR" sz="1200">
                <a:latin typeface="Calibri" pitchFamily="34" charset="0"/>
              </a:rPr>
            </a:br>
            <a:r>
              <a:rPr lang="pt-BR" sz="1200">
                <a:latin typeface="Calibri" pitchFamily="34" charset="0"/>
              </a:rPr>
              <a:t>     &lt;DocName&gt;</a:t>
            </a:r>
            <a:r>
              <a:rPr lang="pt-BR" sz="1200">
                <a:solidFill>
                  <a:srgbClr val="333399"/>
                </a:solidFill>
                <a:latin typeface="Calibri" pitchFamily="34" charset="0"/>
              </a:rPr>
              <a:t>Empresa Teste</a:t>
            </a:r>
            <a:r>
              <a:rPr lang="pt-BR" sz="1200">
                <a:latin typeface="Calibri" pitchFamily="34" charset="0"/>
              </a:rPr>
              <a:t>&lt;/DocName&gt;</a:t>
            </a:r>
            <a:br>
              <a:rPr lang="pt-BR" sz="1200">
                <a:latin typeface="Calibri" pitchFamily="34" charset="0"/>
              </a:rPr>
            </a:br>
            <a:r>
              <a:rPr lang="pt-BR" sz="1200">
                <a:latin typeface="Calibri" pitchFamily="34" charset="0"/>
              </a:rPr>
              <a:t>     &lt;DocFederalID&gt;</a:t>
            </a:r>
            <a:r>
              <a:rPr lang="pt-BR" sz="1200">
                <a:solidFill>
                  <a:srgbClr val="333399"/>
                </a:solidFill>
                <a:latin typeface="Calibri" pitchFamily="34" charset="0"/>
              </a:rPr>
              <a:t>82373077000171</a:t>
            </a:r>
            <a:r>
              <a:rPr lang="pt-BR" sz="1200">
                <a:latin typeface="Calibri" pitchFamily="34" charset="0"/>
              </a:rPr>
              <a:t>&lt;/DocFederalID&gt;</a:t>
            </a:r>
            <a:br>
              <a:rPr lang="pt-BR" sz="1200">
                <a:latin typeface="Calibri" pitchFamily="34" charset="0"/>
              </a:rPr>
            </a:br>
            <a:r>
              <a:rPr lang="pt-BR" sz="1200">
                <a:latin typeface="Calibri" pitchFamily="34" charset="0"/>
              </a:rPr>
              <a:t>     &lt;DocType&gt;</a:t>
            </a:r>
            <a:r>
              <a:rPr lang="pt-BR" sz="1200">
                <a:solidFill>
                  <a:srgbClr val="333399"/>
                </a:solidFill>
                <a:latin typeface="Calibri" pitchFamily="34" charset="0"/>
              </a:rPr>
              <a:t>2</a:t>
            </a:r>
            <a:r>
              <a:rPr lang="pt-BR" sz="1200">
                <a:latin typeface="Calibri" pitchFamily="34" charset="0"/>
              </a:rPr>
              <a:t>&lt;/DocType&gt;</a:t>
            </a:r>
            <a:br>
              <a:rPr lang="pt-BR" sz="1200">
                <a:latin typeface="Calibri" pitchFamily="34" charset="0"/>
              </a:rPr>
            </a:br>
            <a:r>
              <a:rPr lang="pt-BR" sz="1200">
                <a:latin typeface="Calibri" pitchFamily="34" charset="0"/>
              </a:rPr>
              <a:t>     &lt;Message&gt;</a:t>
            </a:r>
          </a:p>
          <a:p>
            <a:r>
              <a:rPr lang="pt-BR" sz="1200">
                <a:latin typeface="Calibri" pitchFamily="34" charset="0"/>
              </a:rPr>
              <a:t>                       &lt;Layouts&gt;</a:t>
            </a:r>
            <a:br>
              <a:rPr lang="pt-BR" sz="1200">
                <a:latin typeface="Calibri" pitchFamily="34" charset="0"/>
              </a:rPr>
            </a:br>
            <a:r>
              <a:rPr lang="pt-BR" sz="1200">
                <a:latin typeface="Calibri" pitchFamily="34" charset="0"/>
              </a:rPr>
              <a:t>    	             &lt;Version&gt;</a:t>
            </a:r>
            <a:r>
              <a:rPr lang="pt-BR" sz="1200">
                <a:solidFill>
                  <a:srgbClr val="333399"/>
                </a:solidFill>
                <a:latin typeface="Calibri" pitchFamily="34" charset="0"/>
              </a:rPr>
              <a:t>1.01</a:t>
            </a:r>
            <a:r>
              <a:rPr lang="pt-BR" sz="1200">
                <a:latin typeface="Calibri" pitchFamily="34" charset="0"/>
              </a:rPr>
              <a:t>&lt;/Version&gt;</a:t>
            </a:r>
            <a:br>
              <a:rPr lang="pt-BR" sz="1200">
                <a:latin typeface="Calibri" pitchFamily="34" charset="0"/>
              </a:rPr>
            </a:br>
            <a:r>
              <a:rPr lang="pt-BR" sz="1200">
                <a:latin typeface="Calibri" pitchFamily="34" charset="0"/>
              </a:rPr>
              <a:t>                                       &lt;Identifier&gt;</a:t>
            </a:r>
            <a:r>
              <a:rPr lang="pt-BR" sz="1200">
                <a:solidFill>
                  <a:srgbClr val="333399"/>
                </a:solidFill>
                <a:latin typeface="Calibri" pitchFamily="34" charset="0"/>
              </a:rPr>
              <a:t>0000000001</a:t>
            </a:r>
            <a:r>
              <a:rPr lang="pt-BR" sz="1200">
                <a:latin typeface="Calibri" pitchFamily="34" charset="0"/>
              </a:rPr>
              <a:t>&lt;/Identifier&gt;</a:t>
            </a:r>
            <a:br>
              <a:rPr lang="pt-BR" sz="1200">
                <a:latin typeface="Calibri" pitchFamily="34" charset="0"/>
              </a:rPr>
            </a:br>
            <a:r>
              <a:rPr lang="pt-BR" sz="1200">
                <a:latin typeface="Calibri" pitchFamily="34" charset="0"/>
              </a:rPr>
              <a:t>                                       &lt;FunctionCode&gt;</a:t>
            </a:r>
            <a:r>
              <a:rPr lang="pt-BR" sz="1200">
                <a:solidFill>
                  <a:srgbClr val="333399"/>
                </a:solidFill>
                <a:latin typeface="Calibri" pitchFamily="34" charset="0"/>
              </a:rPr>
              <a:t>LJADPSA1</a:t>
            </a:r>
            <a:r>
              <a:rPr lang="pt-BR" sz="1200">
                <a:latin typeface="Calibri" pitchFamily="34" charset="0"/>
              </a:rPr>
              <a:t>&lt;/FunctionCode&gt;</a:t>
            </a:r>
            <a:br>
              <a:rPr lang="pt-BR" sz="1200">
                <a:latin typeface="Calibri" pitchFamily="34" charset="0"/>
              </a:rPr>
            </a:br>
            <a:r>
              <a:rPr lang="pt-BR" sz="1200">
                <a:latin typeface="Calibri" pitchFamily="34" charset="0"/>
              </a:rPr>
              <a:t>                                       &lt;Content&gt;</a:t>
            </a:r>
          </a:p>
          <a:p>
            <a:r>
              <a:rPr lang="pt-BR" sz="1200">
                <a:latin typeface="Calibri" pitchFamily="34" charset="0"/>
              </a:rPr>
              <a:t>		XML</a:t>
            </a:r>
          </a:p>
          <a:p>
            <a:r>
              <a:rPr lang="pt-BR" sz="1200">
                <a:latin typeface="Calibri" pitchFamily="34" charset="0"/>
              </a:rPr>
              <a:t>	             &lt;/Content&gt;</a:t>
            </a:r>
          </a:p>
          <a:p>
            <a:r>
              <a:rPr lang="pt-BR" sz="1200">
                <a:latin typeface="Calibri" pitchFamily="34" charset="0"/>
              </a:rPr>
              <a:t>                        &lt;/Layouts&gt;</a:t>
            </a:r>
          </a:p>
          <a:p>
            <a:r>
              <a:rPr lang="pt-BR" sz="1200">
                <a:latin typeface="Calibri" pitchFamily="34" charset="0"/>
              </a:rPr>
              <a:t>     &lt;/Message&gt;</a:t>
            </a:r>
            <a:br>
              <a:rPr lang="pt-BR" sz="1200">
                <a:latin typeface="Calibri" pitchFamily="34" charset="0"/>
              </a:rPr>
            </a:br>
            <a:r>
              <a:rPr lang="pt-BR" sz="1200">
                <a:latin typeface="Calibri" pitchFamily="34" charset="0"/>
              </a:rPr>
              <a:t>&lt;/TOTVSIntegrator&gt;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5" name="Título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pt-BR" smtClean="0"/>
              <a:t>Glosário do Envelope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4294967295"/>
          </p:nvPr>
        </p:nvSpPr>
        <p:spPr>
          <a:xfrm>
            <a:off x="471488" y="6191250"/>
            <a:ext cx="8239125" cy="285750"/>
          </a:xfrm>
        </p:spPr>
        <p:txBody>
          <a:bodyPr>
            <a:normAutofit/>
          </a:bodyPr>
          <a:lstStyle/>
          <a:p>
            <a:pPr algn="r" eaLnBrk="1" hangingPunct="1">
              <a:buFont typeface="Arial" charset="0"/>
              <a:buNone/>
              <a:defRPr/>
            </a:pPr>
            <a:endParaRPr lang="pt-BR" sz="1200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9987" name="Espaço Reservado para Texto 4"/>
          <p:cNvSpPr>
            <a:spLocks noGrp="1"/>
          </p:cNvSpPr>
          <p:nvPr>
            <p:ph type="body" sz="half" idx="4294967295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pt-BR" sz="2300" smtClean="0">
                <a:solidFill>
                  <a:schemeClr val="tx2"/>
                </a:solidFill>
              </a:rPr>
              <a:t>Arquitetura</a:t>
            </a:r>
          </a:p>
        </p:txBody>
      </p:sp>
      <p:sp>
        <p:nvSpPr>
          <p:cNvPr id="6" name="Espaço Reservado para Número de Slide 5"/>
          <p:cNvSpPr txBox="1">
            <a:spLocks noGrp="1"/>
          </p:cNvSpPr>
          <p:nvPr/>
        </p:nvSpPr>
        <p:spPr>
          <a:xfrm>
            <a:off x="8702675" y="6616700"/>
            <a:ext cx="490538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BC93C727-E877-441D-8249-9D4BEF5B723A}" type="slidenum">
              <a:rPr lang="pt-BR" sz="800" b="1">
                <a:latin typeface="+mn-lt"/>
              </a:rPr>
              <a:pPr algn="r">
                <a:defRPr/>
              </a:pPr>
              <a:t>76</a:t>
            </a:fld>
            <a:endParaRPr lang="pt-BR" sz="800" b="1">
              <a:latin typeface="+mn-lt"/>
            </a:endParaRPr>
          </a:p>
        </p:txBody>
      </p:sp>
      <p:sp>
        <p:nvSpPr>
          <p:cNvPr id="169989" name="CaixaDeTexto 86"/>
          <p:cNvSpPr txBox="1">
            <a:spLocks noChangeArrowheads="1"/>
          </p:cNvSpPr>
          <p:nvPr/>
        </p:nvSpPr>
        <p:spPr bwMode="auto">
          <a:xfrm>
            <a:off x="428625" y="1547813"/>
            <a:ext cx="8001000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TOTVSIntegrator:</a:t>
            </a:r>
            <a:r>
              <a:rPr lang="pt-BR" sz="1400">
                <a:latin typeface="Calibri" pitchFamily="34" charset="0"/>
              </a:rPr>
              <a:t> Tag principal do XML.</a:t>
            </a:r>
          </a:p>
          <a:p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GlobalProduct :</a:t>
            </a:r>
            <a:r>
              <a:rPr lang="pt-BR" sz="1400">
                <a:latin typeface="Calibri" pitchFamily="34" charset="0"/>
              </a:rPr>
              <a:t> Identificação do Produto gerador da mensagem.</a:t>
            </a:r>
          </a:p>
          <a:p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GlobalDocumentFunctionCode:</a:t>
            </a:r>
            <a:r>
              <a:rPr lang="pt-BR" sz="1400">
                <a:latin typeface="Calibri" pitchFamily="34" charset="0"/>
              </a:rPr>
              <a:t> Identifica qual processo será executado no diagrama do integrator.</a:t>
            </a:r>
          </a:p>
          <a:p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GlobalDocumentFunctionDescription:</a:t>
            </a:r>
            <a:r>
              <a:rPr lang="pt-BR" sz="1400">
                <a:latin typeface="Calibri" pitchFamily="34" charset="0"/>
              </a:rPr>
              <a:t> Descrição do processo.</a:t>
            </a:r>
          </a:p>
          <a:p>
            <a:r>
              <a:rPr lang="en-US" sz="1400">
                <a:solidFill>
                  <a:srgbClr val="333399"/>
                </a:solidFill>
                <a:latin typeface="Calibri" pitchFamily="34" charset="0"/>
              </a:rPr>
              <a:t>DocDateTime</a:t>
            </a:r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:</a:t>
            </a:r>
            <a:r>
              <a:rPr lang="pt-BR" sz="1400">
                <a:latin typeface="Calibri" pitchFamily="34" charset="0"/>
              </a:rPr>
              <a:t> Data da mensagem.</a:t>
            </a:r>
          </a:p>
          <a:p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DocIdentifier:</a:t>
            </a:r>
            <a:r>
              <a:rPr lang="pt-BR" sz="1400">
                <a:latin typeface="Calibri" pitchFamily="34" charset="0"/>
              </a:rPr>
              <a:t> Identificador único da mensagem.</a:t>
            </a:r>
          </a:p>
          <a:p>
            <a:r>
              <a:rPr lang="en-US" sz="1400">
                <a:solidFill>
                  <a:srgbClr val="333399"/>
                </a:solidFill>
                <a:latin typeface="Calibri" pitchFamily="34" charset="0"/>
              </a:rPr>
              <a:t>DocCompany:</a:t>
            </a:r>
            <a:r>
              <a:rPr lang="en-US" sz="1400">
                <a:latin typeface="Calibri" pitchFamily="34" charset="0"/>
              </a:rPr>
              <a:t> Código da empresa.</a:t>
            </a:r>
            <a:endParaRPr lang="pt-BR" sz="1400">
              <a:latin typeface="Calibri" pitchFamily="34" charset="0"/>
            </a:endParaRPr>
          </a:p>
          <a:p>
            <a:r>
              <a:rPr lang="en-US" sz="1400">
                <a:solidFill>
                  <a:srgbClr val="333399"/>
                </a:solidFill>
                <a:latin typeface="Calibri" pitchFamily="34" charset="0"/>
              </a:rPr>
              <a:t>DocBranch:</a:t>
            </a:r>
            <a:r>
              <a:rPr lang="en-US" sz="1400">
                <a:latin typeface="Calibri" pitchFamily="34" charset="0"/>
              </a:rPr>
              <a:t> Código da filial.</a:t>
            </a:r>
            <a:endParaRPr lang="pt-BR" sz="1400">
              <a:latin typeface="Calibri" pitchFamily="34" charset="0"/>
            </a:endParaRPr>
          </a:p>
          <a:p>
            <a:r>
              <a:rPr lang="en-US" sz="1400">
                <a:solidFill>
                  <a:srgbClr val="333399"/>
                </a:solidFill>
                <a:latin typeface="Calibri" pitchFamily="34" charset="0"/>
              </a:rPr>
              <a:t>DocName:</a:t>
            </a:r>
            <a:r>
              <a:rPr lang="en-US" sz="1400">
                <a:latin typeface="Calibri" pitchFamily="34" charset="0"/>
              </a:rPr>
              <a:t> Nome da empresa.</a:t>
            </a:r>
            <a:endParaRPr lang="pt-BR" sz="1400">
              <a:latin typeface="Calibri" pitchFamily="34" charset="0"/>
            </a:endParaRPr>
          </a:p>
          <a:p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DocFederalID:</a:t>
            </a:r>
            <a:r>
              <a:rPr lang="pt-BR" sz="1400">
                <a:latin typeface="Calibri" pitchFamily="34" charset="0"/>
              </a:rPr>
              <a:t> Identificação da empresa (CGC).</a:t>
            </a:r>
          </a:p>
          <a:p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DocType:</a:t>
            </a:r>
            <a:r>
              <a:rPr lang="pt-BR" sz="1400">
                <a:latin typeface="Calibri" pitchFamily="34" charset="0"/>
              </a:rPr>
              <a:t> Tipo de processamento (1- Síncrono ; 2- Assíncrono).</a:t>
            </a:r>
          </a:p>
          <a:p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Message:</a:t>
            </a:r>
            <a:r>
              <a:rPr lang="pt-BR" sz="1400">
                <a:latin typeface="Calibri" pitchFamily="34" charset="0"/>
              </a:rPr>
              <a:t> Conteúdo da mensagem.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Espaço Reservado para Número de Slide 1"/>
          <p:cNvSpPr txBox="1">
            <a:spLocks noGrp="1"/>
          </p:cNvSpPr>
          <p:nvPr/>
        </p:nvSpPr>
        <p:spPr bwMode="auto">
          <a:xfrm>
            <a:off x="8710613" y="6615113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17531497-5FCA-48EC-B38F-7E4A7BCA6325}" type="slidenum">
              <a:rPr lang="pt-BR" sz="800" b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pPr algn="r">
                <a:defRPr/>
              </a:pPr>
              <a:t>77</a:t>
            </a:fld>
            <a:endParaRPr lang="pt-BR" sz="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172034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2124075" y="242888"/>
            <a:ext cx="5832475" cy="503237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200" smtClean="0">
                <a:solidFill>
                  <a:srgbClr val="254061"/>
                </a:solidFill>
              </a:rPr>
              <a:t>Implantação Integração Protheus (Loja) x RM </a:t>
            </a:r>
          </a:p>
        </p:txBody>
      </p:sp>
      <p:sp>
        <p:nvSpPr>
          <p:cNvPr id="172035" name="CaixaDeTexto 7"/>
          <p:cNvSpPr txBox="1">
            <a:spLocks noChangeArrowheads="1"/>
          </p:cNvSpPr>
          <p:nvPr/>
        </p:nvSpPr>
        <p:spPr bwMode="auto">
          <a:xfrm>
            <a:off x="714375" y="4540250"/>
            <a:ext cx="4429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266700"/>
            <a:r>
              <a:rPr lang="pt-BR" sz="1600" b="1">
                <a:solidFill>
                  <a:schemeClr val="tx2"/>
                </a:solidFill>
                <a:latin typeface="Calibri" pitchFamily="34" charset="0"/>
              </a:rPr>
              <a:t>II)	EAI - Enterprise Application Integration</a:t>
            </a:r>
          </a:p>
        </p:txBody>
      </p:sp>
      <p:sp>
        <p:nvSpPr>
          <p:cNvPr id="172036" name="CaixaDeTexto 8"/>
          <p:cNvSpPr txBox="1">
            <a:spLocks noChangeArrowheads="1"/>
          </p:cNvSpPr>
          <p:nvPr/>
        </p:nvSpPr>
        <p:spPr bwMode="auto">
          <a:xfrm>
            <a:off x="1000125" y="4973638"/>
            <a:ext cx="34290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>
                <a:solidFill>
                  <a:srgbClr val="262626"/>
                </a:solidFill>
                <a:latin typeface="Calibri" pitchFamily="34" charset="0"/>
              </a:rPr>
              <a:t>• Schedule</a:t>
            </a:r>
          </a:p>
          <a:p>
            <a:pPr>
              <a:buFontTx/>
              <a:buChar char="•"/>
            </a:pPr>
            <a:r>
              <a:rPr lang="pt-BR" sz="1400">
                <a:solidFill>
                  <a:srgbClr val="262626"/>
                </a:solidFill>
                <a:latin typeface="Calibri" pitchFamily="34" charset="0"/>
              </a:rPr>
              <a:t>Agent</a:t>
            </a:r>
          </a:p>
          <a:p>
            <a:r>
              <a:rPr lang="pt-BR" sz="1400">
                <a:solidFill>
                  <a:srgbClr val="262626"/>
                </a:solidFill>
                <a:latin typeface="Calibri" pitchFamily="34" charset="0"/>
              </a:rPr>
              <a:t>• Agendamentos</a:t>
            </a:r>
          </a:p>
          <a:p>
            <a:pPr>
              <a:buFontTx/>
              <a:buChar char="•"/>
            </a:pPr>
            <a:r>
              <a:rPr lang="pt-BR" sz="1400">
                <a:solidFill>
                  <a:srgbClr val="262626"/>
                </a:solidFill>
                <a:latin typeface="Calibri" pitchFamily="34" charset="0"/>
              </a:rPr>
              <a:t>EAI</a:t>
            </a:r>
          </a:p>
          <a:p>
            <a:pPr>
              <a:buFontTx/>
              <a:buChar char="•"/>
            </a:pPr>
            <a:r>
              <a:rPr lang="pt-BR" sz="1400">
                <a:solidFill>
                  <a:srgbClr val="262626"/>
                </a:solidFill>
                <a:latin typeface="Calibri" pitchFamily="34" charset="0"/>
              </a:rPr>
              <a:t>Parâmetros</a:t>
            </a:r>
          </a:p>
          <a:p>
            <a:pPr>
              <a:buFontTx/>
              <a:buChar char="•"/>
            </a:pPr>
            <a:r>
              <a:rPr lang="pt-BR" sz="1400">
                <a:solidFill>
                  <a:srgbClr val="262626"/>
                </a:solidFill>
                <a:latin typeface="Calibri" pitchFamily="34" charset="0"/>
              </a:rPr>
              <a:t>WebService</a:t>
            </a:r>
          </a:p>
          <a:p>
            <a:pPr>
              <a:buFontTx/>
              <a:buChar char="•"/>
            </a:pPr>
            <a:r>
              <a:rPr lang="pt-BR" sz="1400">
                <a:solidFill>
                  <a:srgbClr val="262626"/>
                </a:solidFill>
                <a:latin typeface="Calibri" pitchFamily="34" charset="0"/>
              </a:rPr>
              <a:t>WSDL</a:t>
            </a:r>
            <a:endParaRPr lang="pt-BR" sz="1400">
              <a:latin typeface="Calibri" pitchFamily="34" charset="0"/>
            </a:endParaRPr>
          </a:p>
        </p:txBody>
      </p:sp>
      <p:pic>
        <p:nvPicPr>
          <p:cNvPr id="172037" name="Picture 2" descr="C:\Projetos TOTVS\PPT\sombrinha-vertica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4143375"/>
            <a:ext cx="74295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2038" name="CaixaDeTexto 6"/>
          <p:cNvSpPr txBox="1">
            <a:spLocks noChangeArrowheads="1"/>
          </p:cNvSpPr>
          <p:nvPr/>
        </p:nvSpPr>
        <p:spPr bwMode="auto">
          <a:xfrm>
            <a:off x="4000500" y="2043113"/>
            <a:ext cx="45720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0050" indent="-400050" defTabSz="266700">
              <a:lnSpc>
                <a:spcPct val="150000"/>
              </a:lnSpc>
              <a:buFontTx/>
              <a:buAutoNum type="romanUcParenR"/>
            </a:pPr>
            <a:r>
              <a:rPr lang="pt-BR" sz="1400" b="1">
                <a:solidFill>
                  <a:srgbClr val="A6A6A6"/>
                </a:solidFill>
                <a:latin typeface="Calibri" pitchFamily="34" charset="0"/>
              </a:rPr>
              <a:t>Arquitetura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</a:pPr>
            <a:r>
              <a:rPr lang="pt-BR" sz="1400" b="1">
                <a:latin typeface="Calibri" pitchFamily="34" charset="0"/>
              </a:rPr>
              <a:t>EAI - Enterprise Application Integration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</a:pPr>
            <a:r>
              <a:rPr lang="pt-BR" sz="1400" b="1">
                <a:solidFill>
                  <a:srgbClr val="A6A6A6"/>
                </a:solidFill>
                <a:latin typeface="Calibri" pitchFamily="34" charset="0"/>
              </a:rPr>
              <a:t>Adapter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</a:pPr>
            <a:r>
              <a:rPr lang="pt-BR" sz="1400" b="1">
                <a:solidFill>
                  <a:srgbClr val="A6A6A6"/>
                </a:solidFill>
                <a:latin typeface="Calibri" pitchFamily="34" charset="0"/>
              </a:rPr>
              <a:t>Premissas e Restrições</a:t>
            </a:r>
          </a:p>
        </p:txBody>
      </p:sp>
      <p:sp>
        <p:nvSpPr>
          <p:cNvPr id="18" name="CaixaDeTexto 12"/>
          <p:cNvSpPr txBox="1">
            <a:spLocks noChangeArrowheads="1"/>
          </p:cNvSpPr>
          <p:nvPr/>
        </p:nvSpPr>
        <p:spPr bwMode="auto">
          <a:xfrm>
            <a:off x="4391025" y="1454150"/>
            <a:ext cx="328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2000" b="1" dirty="0">
                <a:solidFill>
                  <a:schemeClr val="tx2"/>
                </a:solidFill>
                <a:latin typeface="+mj-lt"/>
              </a:rPr>
              <a:t>ÍNDICE</a:t>
            </a:r>
          </a:p>
        </p:txBody>
      </p:sp>
      <p:pic>
        <p:nvPicPr>
          <p:cNvPr id="172040" name="Picture 2" descr="3330516135_3792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5263" y="1500188"/>
            <a:ext cx="3524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m 12" descr="Foto0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1472" y="1357298"/>
            <a:ext cx="3000396" cy="22698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pt-BR" smtClean="0"/>
              <a:t>Schedule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endParaRPr lang="pt-BR"/>
          </a:p>
        </p:txBody>
      </p:sp>
      <p:sp>
        <p:nvSpPr>
          <p:cNvPr id="174083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28838" y="133350"/>
            <a:ext cx="5786437" cy="500063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pt-BR" sz="2000" smtClean="0"/>
              <a:t>EAI – Enterprise Application Integration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DDD582A4-EE3C-4CF0-B718-D09FD5FD5652}" type="slidenum">
              <a:rPr lang="pt-BR" smtClean="0"/>
              <a:pPr>
                <a:defRPr/>
              </a:pPr>
              <a:t>78</a:t>
            </a:fld>
            <a:endParaRPr lang="pt-BR"/>
          </a:p>
        </p:txBody>
      </p:sp>
      <p:pic>
        <p:nvPicPr>
          <p:cNvPr id="20520" name="Picture 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060575"/>
            <a:ext cx="8785225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o explicativo retangular 10"/>
          <p:cNvSpPr>
            <a:spLocks noChangeArrowheads="1"/>
          </p:cNvSpPr>
          <p:nvPr/>
        </p:nvSpPr>
        <p:spPr bwMode="auto">
          <a:xfrm>
            <a:off x="3708400" y="2419350"/>
            <a:ext cx="1584325" cy="287338"/>
          </a:xfrm>
          <a:prstGeom prst="wedgeRectCallout">
            <a:avLst>
              <a:gd name="adj1" fmla="val -134671"/>
              <a:gd name="adj2" fmla="val 363810"/>
            </a:avLst>
          </a:prstGeom>
          <a:gradFill rotWithShape="1">
            <a:gsLst>
              <a:gs pos="0">
                <a:srgbClr val="CBFF9B"/>
              </a:gs>
              <a:gs pos="35001">
                <a:srgbClr val="D9FFB9"/>
              </a:gs>
              <a:gs pos="100000">
                <a:srgbClr val="F0FFE3"/>
              </a:gs>
            </a:gsLst>
            <a:lin ang="16200000" scaled="1"/>
          </a:gradFill>
          <a:ln w="9525" algn="ctr">
            <a:solidFill>
              <a:srgbClr val="8FCE4B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pt-BR" sz="2000">
                <a:solidFill>
                  <a:srgbClr val="000000"/>
                </a:solidFill>
                <a:latin typeface="Trebuchet MS" pitchFamily="34" charset="0"/>
                <a:ea typeface="ＭＳ Ｐゴシック"/>
                <a:cs typeface="ＭＳ Ｐゴシック"/>
              </a:rPr>
              <a:t>Inicializa</a:t>
            </a:r>
          </a:p>
        </p:txBody>
      </p:sp>
      <p:sp>
        <p:nvSpPr>
          <p:cNvPr id="174087" name="CaixaDeTexto 86"/>
          <p:cNvSpPr txBox="1">
            <a:spLocks noChangeArrowheads="1"/>
          </p:cNvSpPr>
          <p:nvPr/>
        </p:nvSpPr>
        <p:spPr bwMode="auto">
          <a:xfrm>
            <a:off x="428625" y="1428750"/>
            <a:ext cx="800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pt-BR" sz="1400">
                <a:latin typeface="Calibri" pitchFamily="34" charset="0"/>
              </a:rPr>
              <a:t> Responsável em inicializar os agendamentos e gerenciar a fila de tarefas.</a:t>
            </a:r>
            <a:endParaRPr lang="pt-BR" sz="1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Título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pt-BR" smtClean="0"/>
              <a:t>Agent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4294967295"/>
          </p:nvPr>
        </p:nvSpPr>
        <p:spPr>
          <a:xfrm>
            <a:off x="471488" y="6191250"/>
            <a:ext cx="8239125" cy="285750"/>
          </a:xfrm>
        </p:spPr>
        <p:txBody>
          <a:bodyPr>
            <a:normAutofit/>
          </a:bodyPr>
          <a:lstStyle/>
          <a:p>
            <a:pPr algn="r" eaLnBrk="1" hangingPunct="1">
              <a:buFont typeface="Arial" charset="0"/>
              <a:buNone/>
              <a:defRPr/>
            </a:pPr>
            <a:endParaRPr lang="pt-BR" sz="1200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6131" name="Espaço Reservado para Texto 4"/>
          <p:cNvSpPr>
            <a:spLocks noGrp="1"/>
          </p:cNvSpPr>
          <p:nvPr>
            <p:ph type="body" sz="half" idx="4294967295"/>
          </p:nvPr>
        </p:nvSpPr>
        <p:spPr>
          <a:xfrm>
            <a:off x="2128838" y="133350"/>
            <a:ext cx="5786437" cy="500063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pt-BR" sz="2000" smtClean="0">
                <a:solidFill>
                  <a:schemeClr val="tx2"/>
                </a:solidFill>
              </a:rPr>
              <a:t>EAI – Enterprise Application Integration</a:t>
            </a:r>
          </a:p>
        </p:txBody>
      </p:sp>
      <p:sp>
        <p:nvSpPr>
          <p:cNvPr id="6" name="Espaço Reservado para Número de Slide 5"/>
          <p:cNvSpPr txBox="1">
            <a:spLocks noGrp="1"/>
          </p:cNvSpPr>
          <p:nvPr/>
        </p:nvSpPr>
        <p:spPr>
          <a:xfrm>
            <a:off x="8702675" y="6616700"/>
            <a:ext cx="490538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A9E6D32C-91BF-4FE4-A0DF-CDD8FC536A46}" type="slidenum">
              <a:rPr lang="pt-BR" sz="800" b="1">
                <a:latin typeface="+mn-lt"/>
              </a:rPr>
              <a:pPr algn="r">
                <a:defRPr/>
              </a:pPr>
              <a:t>79</a:t>
            </a:fld>
            <a:endParaRPr lang="pt-BR" sz="800" b="1">
              <a:latin typeface="+mn-lt"/>
            </a:endParaRPr>
          </a:p>
        </p:txBody>
      </p:sp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916113"/>
            <a:ext cx="8785225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6134" name="CaixaDeTexto 86"/>
          <p:cNvSpPr txBox="1">
            <a:spLocks noChangeArrowheads="1"/>
          </p:cNvSpPr>
          <p:nvPr/>
        </p:nvSpPr>
        <p:spPr bwMode="auto">
          <a:xfrm>
            <a:off x="428625" y="1428750"/>
            <a:ext cx="800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pt-BR" sz="1400">
                <a:latin typeface="Calibri" pitchFamily="34" charset="0"/>
              </a:rPr>
              <a:t> Responsável em executar as tarefas agendadas.</a:t>
            </a:r>
            <a:endParaRPr lang="pt-BR" sz="1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ESB – Como funciona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DD146DB-62BC-4FEA-BA42-E38673536F75}" type="slidenum">
              <a:rPr lang="pt-BR" smtClean="0"/>
              <a:pPr>
                <a:defRPr/>
              </a:pPr>
              <a:t>8</a:t>
            </a:fld>
            <a:endParaRPr lang="pt-BR"/>
          </a:p>
        </p:txBody>
      </p:sp>
      <p:sp>
        <p:nvSpPr>
          <p:cNvPr id="23" name="Cubo 22"/>
          <p:cNvSpPr/>
          <p:nvPr/>
        </p:nvSpPr>
        <p:spPr bwMode="auto">
          <a:xfrm>
            <a:off x="6000750" y="1049338"/>
            <a:ext cx="1098550" cy="2165350"/>
          </a:xfrm>
          <a:prstGeom prst="cube">
            <a:avLst>
              <a:gd name="adj" fmla="val 14255"/>
            </a:avLst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pt-BR" sz="3200" kern="0" dirty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3072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490663"/>
            <a:ext cx="6424612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Cilindro 24"/>
          <p:cNvSpPr/>
          <p:nvPr/>
        </p:nvSpPr>
        <p:spPr bwMode="auto">
          <a:xfrm>
            <a:off x="6965950" y="2909888"/>
            <a:ext cx="1857375" cy="285750"/>
          </a:xfrm>
          <a:prstGeom prst="can">
            <a:avLst/>
          </a:prstGeom>
          <a:solidFill>
            <a:srgbClr val="588C24"/>
          </a:solidFill>
          <a:ln w="9525" cap="flat" cmpd="sng" algn="ctr">
            <a:solidFill>
              <a:srgbClr val="9BBB59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pt-BR" kern="0">
              <a:solidFill>
                <a:sysClr val="windowText" lastClr="000000"/>
              </a:solidFill>
            </a:endParaRPr>
          </a:p>
        </p:txBody>
      </p:sp>
      <p:sp>
        <p:nvSpPr>
          <p:cNvPr id="26" name="Cilindro 25"/>
          <p:cNvSpPr/>
          <p:nvPr/>
        </p:nvSpPr>
        <p:spPr bwMode="auto">
          <a:xfrm>
            <a:off x="6965950" y="2624138"/>
            <a:ext cx="1857375" cy="285750"/>
          </a:xfrm>
          <a:prstGeom prst="can">
            <a:avLst/>
          </a:prstGeom>
          <a:solidFill>
            <a:srgbClr val="69A82A"/>
          </a:solidFill>
          <a:ln w="9525" cap="flat" cmpd="sng" algn="ctr">
            <a:solidFill>
              <a:srgbClr val="9BBB59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pt-BR" kern="0">
              <a:solidFill>
                <a:sysClr val="windowText" lastClr="000000"/>
              </a:solidFill>
            </a:endParaRPr>
          </a:p>
        </p:txBody>
      </p:sp>
      <p:sp>
        <p:nvSpPr>
          <p:cNvPr id="27" name="Cilindro 26"/>
          <p:cNvSpPr/>
          <p:nvPr/>
        </p:nvSpPr>
        <p:spPr bwMode="auto">
          <a:xfrm>
            <a:off x="6965950" y="2338388"/>
            <a:ext cx="1857375" cy="285750"/>
          </a:xfrm>
          <a:prstGeom prst="can">
            <a:avLst/>
          </a:prstGeom>
          <a:solidFill>
            <a:srgbClr val="75BB2F"/>
          </a:solidFill>
          <a:ln w="9525" cap="flat" cmpd="sng" algn="ctr">
            <a:solidFill>
              <a:srgbClr val="9BBB59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pt-BR" kern="0">
              <a:solidFill>
                <a:sysClr val="windowText" lastClr="000000"/>
              </a:solidFill>
            </a:endParaRPr>
          </a:p>
        </p:txBody>
      </p:sp>
      <p:sp>
        <p:nvSpPr>
          <p:cNvPr id="28" name="Cilindro 27"/>
          <p:cNvSpPr/>
          <p:nvPr/>
        </p:nvSpPr>
        <p:spPr bwMode="auto">
          <a:xfrm>
            <a:off x="6965950" y="2052638"/>
            <a:ext cx="1857375" cy="285750"/>
          </a:xfrm>
          <a:prstGeom prst="can">
            <a:avLst/>
          </a:prstGeom>
          <a:solidFill>
            <a:srgbClr val="92D351"/>
          </a:solidFill>
          <a:ln w="9525" cap="flat" cmpd="sng" algn="ctr">
            <a:solidFill>
              <a:srgbClr val="9BBB59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pt-BR" kern="0">
              <a:solidFill>
                <a:sysClr val="windowText" lastClr="000000"/>
              </a:solidFill>
            </a:endParaRPr>
          </a:p>
        </p:txBody>
      </p:sp>
      <p:sp>
        <p:nvSpPr>
          <p:cNvPr id="29" name="Cilindro 28"/>
          <p:cNvSpPr/>
          <p:nvPr/>
        </p:nvSpPr>
        <p:spPr bwMode="auto">
          <a:xfrm>
            <a:off x="6965950" y="1766888"/>
            <a:ext cx="1857375" cy="285750"/>
          </a:xfrm>
          <a:prstGeom prst="can">
            <a:avLst/>
          </a:prstGeom>
          <a:solidFill>
            <a:srgbClr val="AEDE7E"/>
          </a:solidFill>
          <a:ln w="9525" cap="flat" cmpd="sng" algn="ctr">
            <a:solidFill>
              <a:srgbClr val="9BBB59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pt-BR" kern="0">
              <a:solidFill>
                <a:sysClr val="windowText" lastClr="000000"/>
              </a:solidFill>
            </a:endParaRPr>
          </a:p>
        </p:txBody>
      </p:sp>
      <p:sp>
        <p:nvSpPr>
          <p:cNvPr id="30" name="Cilindro 29"/>
          <p:cNvSpPr/>
          <p:nvPr/>
        </p:nvSpPr>
        <p:spPr bwMode="auto">
          <a:xfrm>
            <a:off x="6965950" y="1481138"/>
            <a:ext cx="1857375" cy="285750"/>
          </a:xfrm>
          <a:prstGeom prst="can">
            <a:avLst/>
          </a:prstGeom>
          <a:solidFill>
            <a:srgbClr val="C4E7A1"/>
          </a:solidFill>
          <a:ln w="9525" cap="flat" cmpd="sng" algn="ctr">
            <a:solidFill>
              <a:srgbClr val="9BBB59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pt-BR" kern="0">
              <a:solidFill>
                <a:sysClr val="windowText" lastClr="000000"/>
              </a:solidFill>
            </a:endParaRPr>
          </a:p>
        </p:txBody>
      </p:sp>
      <p:sp>
        <p:nvSpPr>
          <p:cNvPr id="31" name="Cilindro 30"/>
          <p:cNvSpPr/>
          <p:nvPr/>
        </p:nvSpPr>
        <p:spPr bwMode="auto">
          <a:xfrm>
            <a:off x="6965950" y="1195388"/>
            <a:ext cx="1857375" cy="285750"/>
          </a:xfrm>
          <a:prstGeom prst="can">
            <a:avLst/>
          </a:prstGeom>
          <a:solidFill>
            <a:srgbClr val="DBF0C6"/>
          </a:solidFill>
          <a:ln w="9525" cap="flat" cmpd="sng" algn="ctr">
            <a:solidFill>
              <a:srgbClr val="9BBB59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pt-BR" kern="0">
              <a:solidFill>
                <a:sysClr val="windowText" lastClr="000000"/>
              </a:solidFill>
            </a:endParaRPr>
          </a:p>
        </p:txBody>
      </p:sp>
      <p:sp>
        <p:nvSpPr>
          <p:cNvPr id="32" name="Retângulo 31"/>
          <p:cNvSpPr/>
          <p:nvPr/>
        </p:nvSpPr>
        <p:spPr bwMode="auto">
          <a:xfrm>
            <a:off x="571500" y="2357438"/>
            <a:ext cx="142875" cy="142875"/>
          </a:xfrm>
          <a:prstGeom prst="rect">
            <a:avLst/>
          </a:prstGeom>
          <a:solidFill>
            <a:srgbClr val="7030A0"/>
          </a:solidFill>
          <a:ln w="9525" cap="flat" cmpd="sng" algn="ctr">
            <a:solidFill>
              <a:srgbClr val="8064A2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pt-BR" kern="0">
              <a:solidFill>
                <a:sysClr val="windowText" lastClr="000000"/>
              </a:solidFill>
            </a:endParaRPr>
          </a:p>
        </p:txBody>
      </p:sp>
      <p:sp>
        <p:nvSpPr>
          <p:cNvPr id="33" name="Elipse 32"/>
          <p:cNvSpPr/>
          <p:nvPr/>
        </p:nvSpPr>
        <p:spPr bwMode="auto">
          <a:xfrm>
            <a:off x="714375" y="3214688"/>
            <a:ext cx="142875" cy="142875"/>
          </a:xfrm>
          <a:prstGeom prst="ellipse">
            <a:avLst/>
          </a:prstGeom>
          <a:solidFill>
            <a:srgbClr val="006600"/>
          </a:solidFill>
          <a:ln w="9525" cap="flat" cmpd="sng" algn="ctr">
            <a:solidFill>
              <a:srgbClr val="9BBB59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pt-BR" kern="0">
              <a:solidFill>
                <a:sysClr val="windowText" lastClr="000000"/>
              </a:solidFill>
            </a:endParaRPr>
          </a:p>
        </p:txBody>
      </p:sp>
      <p:sp>
        <p:nvSpPr>
          <p:cNvPr id="34" name="Elipse 33"/>
          <p:cNvSpPr/>
          <p:nvPr/>
        </p:nvSpPr>
        <p:spPr bwMode="auto">
          <a:xfrm>
            <a:off x="2643188" y="1928813"/>
            <a:ext cx="142875" cy="142875"/>
          </a:xfrm>
          <a:prstGeom prst="ellipse">
            <a:avLst/>
          </a:prstGeom>
          <a:solidFill>
            <a:srgbClr val="92D050"/>
          </a:solidFill>
          <a:ln w="9525" cap="flat" cmpd="sng" algn="ctr">
            <a:solidFill>
              <a:srgbClr val="9BBB59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pt-BR" kern="0">
              <a:solidFill>
                <a:sysClr val="windowText" lastClr="000000"/>
              </a:solidFill>
            </a:endParaRPr>
          </a:p>
        </p:txBody>
      </p:sp>
      <p:sp>
        <p:nvSpPr>
          <p:cNvPr id="30735" name="CaixaDeTexto 71"/>
          <p:cNvSpPr txBox="1">
            <a:spLocks noChangeArrowheads="1"/>
          </p:cNvSpPr>
          <p:nvPr/>
        </p:nvSpPr>
        <p:spPr bwMode="auto">
          <a:xfrm>
            <a:off x="7315200" y="844550"/>
            <a:ext cx="11969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buFont typeface="Trebuchet MS" pitchFamily="34" charset="0"/>
              <a:buNone/>
            </a:pPr>
            <a:r>
              <a:rPr lang="pt-BR">
                <a:cs typeface="Arial" charset="0"/>
              </a:rPr>
              <a:t>SISTEMA</a:t>
            </a:r>
          </a:p>
        </p:txBody>
      </p:sp>
      <p:sp>
        <p:nvSpPr>
          <p:cNvPr id="36" name="Elipse 35"/>
          <p:cNvSpPr/>
          <p:nvPr/>
        </p:nvSpPr>
        <p:spPr bwMode="auto">
          <a:xfrm>
            <a:off x="3000375" y="2643188"/>
            <a:ext cx="142875" cy="142875"/>
          </a:xfrm>
          <a:prstGeom prst="ellipse">
            <a:avLst/>
          </a:prstGeom>
          <a:solidFill>
            <a:srgbClr val="4F81BD"/>
          </a:solidFill>
          <a:ln w="9525" cap="flat" cmpd="sng" algn="ctr">
            <a:solidFill>
              <a:srgbClr val="4F81BD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pt-BR" kern="0">
              <a:solidFill>
                <a:sysClr val="windowText" lastClr="000000"/>
              </a:solidFill>
            </a:endParaRPr>
          </a:p>
        </p:txBody>
      </p:sp>
      <p:sp>
        <p:nvSpPr>
          <p:cNvPr id="37" name="Triângulo isósceles 36"/>
          <p:cNvSpPr/>
          <p:nvPr/>
        </p:nvSpPr>
        <p:spPr bwMode="auto">
          <a:xfrm>
            <a:off x="2357438" y="4000500"/>
            <a:ext cx="142875" cy="142875"/>
          </a:xfrm>
          <a:prstGeom prst="triangle">
            <a:avLst/>
          </a:prstGeom>
          <a:solidFill>
            <a:srgbClr val="4F81BD"/>
          </a:solidFill>
          <a:ln w="9525" cap="flat" cmpd="sng" algn="ctr">
            <a:solidFill>
              <a:srgbClr val="4F81BD">
                <a:lumMod val="50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pt-BR" kern="0">
              <a:solidFill>
                <a:sysClr val="windowText" lastClr="000000"/>
              </a:solidFill>
            </a:endParaRPr>
          </a:p>
        </p:txBody>
      </p:sp>
      <p:sp>
        <p:nvSpPr>
          <p:cNvPr id="30738" name="CaixaDeTexto 20"/>
          <p:cNvSpPr txBox="1">
            <a:spLocks noChangeArrowheads="1"/>
          </p:cNvSpPr>
          <p:nvPr/>
        </p:nvSpPr>
        <p:spPr bwMode="auto">
          <a:xfrm>
            <a:off x="1143000" y="5272088"/>
            <a:ext cx="766127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Font typeface="Trebuchet MS" pitchFamily="34" charset="0"/>
              <a:buChar char="•"/>
            </a:pPr>
            <a:r>
              <a:rPr lang="pt-BR" sz="1900">
                <a:solidFill>
                  <a:srgbClr val="262626"/>
                </a:solidFill>
                <a:latin typeface="Calibri" pitchFamily="34" charset="0"/>
                <a:cs typeface="Arial" charset="0"/>
              </a:rPr>
              <a:t>Transporte com flexibilidade e segurança</a:t>
            </a:r>
          </a:p>
          <a:p>
            <a:pPr eaLnBrk="0" hangingPunct="0">
              <a:spcBef>
                <a:spcPct val="20000"/>
              </a:spcBef>
              <a:buFont typeface="Trebuchet MS" pitchFamily="34" charset="0"/>
              <a:buChar char="•"/>
            </a:pPr>
            <a:r>
              <a:rPr lang="pt-BR" sz="1900">
                <a:solidFill>
                  <a:srgbClr val="262626"/>
                </a:solidFill>
                <a:latin typeface="Calibri" pitchFamily="34" charset="0"/>
                <a:cs typeface="Arial" charset="0"/>
              </a:rPr>
              <a:t>Transferência independente de Plataforma, Linguagem ou Banco de Dados</a:t>
            </a:r>
          </a:p>
          <a:p>
            <a:pPr eaLnBrk="0" hangingPunct="0">
              <a:spcBef>
                <a:spcPct val="20000"/>
              </a:spcBef>
              <a:buFont typeface="Trebuchet MS" pitchFamily="34" charset="0"/>
              <a:buChar char="•"/>
            </a:pPr>
            <a:r>
              <a:rPr lang="pt-BR" sz="1900">
                <a:solidFill>
                  <a:srgbClr val="262626"/>
                </a:solidFill>
                <a:latin typeface="Calibri" pitchFamily="34" charset="0"/>
                <a:cs typeface="Arial" charset="0"/>
              </a:rPr>
              <a:t>Roteamento Inteligente de eventos de negócio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7 0 L 0.01806 0.1247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" y="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-0.00023 L 0.59757 -0.16759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8" y="-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9757 -0.1676 L 0.68975 -0.2731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63" presetClass="path" presetSubtype="0" repeatCount="indefinite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8975 -0.27315 L 0.87083 -0.27315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500"/>
                            </p:stCondLst>
                            <p:childTnLst>
                              <p:par>
                                <p:cTn id="27" presetID="35" presetClass="path" presetSubtype="0" repeatCount="indefinite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87083 -0.27315 L 0.68975 -0.27315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500"/>
                            </p:stCondLst>
                            <p:childTnLst>
                              <p:par>
                                <p:cTn id="30" presetID="4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1000"/>
                            </p:stCondLst>
                            <p:childTnLst>
                              <p:par>
                                <p:cTn id="34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46821E-7 L 0.03768 0.10405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" y="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3000"/>
                            </p:stCondLst>
                            <p:childTnLst>
                              <p:par>
                                <p:cTn id="37" presetID="4" presetClass="entr" presetSubtype="16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xit" presetSubtype="16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3500"/>
                            </p:stCondLst>
                            <p:childTnLst>
                              <p:par>
                                <p:cTn id="44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39 3.4104E-6 L 0.36736 -0.06289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" y="-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500"/>
                            </p:stCondLst>
                            <p:childTnLst>
                              <p:par>
                                <p:cTn id="4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7500"/>
                            </p:stCondLst>
                            <p:childTnLst>
                              <p:par>
                                <p:cTn id="52" presetID="63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6632 -0.06243 L 0.43975 -0.11538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" y="-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9500"/>
                            </p:stCondLst>
                            <p:childTnLst>
                              <p:par>
                                <p:cTn id="55" presetID="63" presetClass="path" presetSubtype="0" repeatCount="indefinite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3975 -0.11538 L 0.62083 -0.11538 " pathEditMode="relative" rAng="0" ptsTypes="AA">
                                      <p:cBhvr>
                                        <p:cTn id="5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500"/>
                            </p:stCondLst>
                            <p:childTnLst>
                              <p:par>
                                <p:cTn id="58" presetID="35" presetClass="path" presetSubtype="0" repeatCount="indefinite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2084 -0.11538 L 0.43178 -0.11538 " pathEditMode="relative" rAng="0" ptsTypes="AA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1500"/>
                            </p:stCondLst>
                            <p:childTnLst>
                              <p:par>
                                <p:cTn id="6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2000"/>
                            </p:stCondLst>
                            <p:childTnLst>
                              <p:par>
                                <p:cTn id="65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79769E-6 L -0.04132 -0.14544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" y="-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4000"/>
                            </p:stCondLst>
                            <p:childTnLst>
                              <p:par>
                                <p:cTn id="6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33CC"/>
                                      </p:to>
                                    </p:animClr>
                                    <p:set>
                                      <p:cBhvr>
                                        <p:cTn id="7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6000"/>
                            </p:stCondLst>
                            <p:childTnLst>
                              <p:par>
                                <p:cTn id="73" presetID="63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132 -0.14544 L 0.39983 -0.29226 " pathEditMode="relative" rAng="0" ptsTypes="AA">
                                      <p:cBhvr>
                                        <p:cTn id="74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" y="-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8000"/>
                            </p:stCondLst>
                            <p:childTnLst>
                              <p:par>
                                <p:cTn id="7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7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6600"/>
                                      </p:to>
                                    </p:animClr>
                                    <p:set>
                                      <p:cBhvr>
                                        <p:cTn id="7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0"/>
                            </p:stCondLst>
                            <p:childTnLst>
                              <p:par>
                                <p:cTn id="81" presetID="63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1789 -0.28218 L 0.51007 -0.23032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" y="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2000"/>
                            </p:stCondLst>
                            <p:childTnLst>
                              <p:par>
                                <p:cTn id="84" presetID="63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51007 -0.22014 L 0.69115 -0.22014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4000"/>
                            </p:stCondLst>
                            <p:childTnLst>
                              <p:par>
                                <p:cTn id="87" presetID="35" presetClass="path" presetSubtype="0" repeatCount="indefinite" accel="50000" decel="5000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9115 -0.22014 L 0.51216 -0.22014 " pathEditMode="relative" rAng="0" ptsTypes="AA">
                                      <p:cBhvr>
                                        <p:cTn id="88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2" grpId="1" animBg="1"/>
      <p:bldP spid="32" grpId="2" animBg="1"/>
      <p:bldP spid="33" grpId="0" animBg="1"/>
      <p:bldP spid="33" grpId="1" animBg="1"/>
      <p:bldP spid="33" grpId="2" animBg="1"/>
      <p:bldP spid="33" grpId="3" animBg="1"/>
      <p:bldP spid="34" grpId="0" animBg="1"/>
      <p:bldP spid="34" grpId="1" animBg="1"/>
      <p:bldP spid="34" grpId="2" animBg="1"/>
      <p:bldP spid="36" grpId="0" animBg="1"/>
      <p:bldP spid="36" grpId="1" animBg="1"/>
      <p:bldP spid="36" grpId="2" animBg="1"/>
      <p:bldP spid="36" grpId="3" animBg="1"/>
      <p:bldP spid="36" grpId="4" animBg="1"/>
      <p:bldP spid="37" grpId="0" animBg="1"/>
      <p:bldP spid="37" grpId="1" animBg="1"/>
      <p:bldP spid="37" grpId="2" animBg="1"/>
      <p:bldP spid="37" grpId="3" animBg="1"/>
      <p:bldP spid="37" grpId="4" animBg="1"/>
      <p:bldP spid="37" grpId="5" animBg="1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Título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pt-BR" smtClean="0"/>
              <a:t>Agendamentos (Tarefas)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4294967295"/>
          </p:nvPr>
        </p:nvSpPr>
        <p:spPr>
          <a:xfrm>
            <a:off x="471488" y="6191250"/>
            <a:ext cx="8239125" cy="285750"/>
          </a:xfrm>
        </p:spPr>
        <p:txBody>
          <a:bodyPr>
            <a:normAutofit/>
          </a:bodyPr>
          <a:lstStyle/>
          <a:p>
            <a:pPr algn="r" eaLnBrk="1" hangingPunct="1">
              <a:buFont typeface="Arial" charset="0"/>
              <a:buNone/>
              <a:defRPr/>
            </a:pPr>
            <a:endParaRPr lang="pt-BR" sz="1200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8179" name="Espaço Reservado para Texto 4"/>
          <p:cNvSpPr>
            <a:spLocks noGrp="1"/>
          </p:cNvSpPr>
          <p:nvPr>
            <p:ph type="body" sz="half" idx="4294967295"/>
          </p:nvPr>
        </p:nvSpPr>
        <p:spPr>
          <a:xfrm>
            <a:off x="2128838" y="133350"/>
            <a:ext cx="5786437" cy="500063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pt-BR" sz="2000" smtClean="0">
                <a:solidFill>
                  <a:schemeClr val="tx2"/>
                </a:solidFill>
              </a:rPr>
              <a:t>EAI – Enterprise Application Integration</a:t>
            </a:r>
          </a:p>
        </p:txBody>
      </p:sp>
      <p:sp>
        <p:nvSpPr>
          <p:cNvPr id="6" name="Espaço Reservado para Número de Slide 5"/>
          <p:cNvSpPr txBox="1">
            <a:spLocks noGrp="1"/>
          </p:cNvSpPr>
          <p:nvPr/>
        </p:nvSpPr>
        <p:spPr>
          <a:xfrm>
            <a:off x="8702675" y="6616700"/>
            <a:ext cx="490538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CAD2C99A-B517-400D-ABF8-6C6D7809597C}" type="slidenum">
              <a:rPr lang="pt-BR" sz="800" b="1">
                <a:latin typeface="+mn-lt"/>
              </a:rPr>
              <a:pPr algn="r">
                <a:defRPr/>
              </a:pPr>
              <a:t>80</a:t>
            </a:fld>
            <a:endParaRPr lang="pt-BR" sz="800" b="1">
              <a:latin typeface="+mn-lt"/>
            </a:endParaRPr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916113"/>
            <a:ext cx="8785225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o explicativo retangular 10"/>
          <p:cNvSpPr>
            <a:spLocks noChangeArrowheads="1"/>
          </p:cNvSpPr>
          <p:nvPr/>
        </p:nvSpPr>
        <p:spPr bwMode="auto">
          <a:xfrm>
            <a:off x="4140200" y="4076700"/>
            <a:ext cx="1584325" cy="287338"/>
          </a:xfrm>
          <a:prstGeom prst="wedgeRectCallout">
            <a:avLst>
              <a:gd name="adj1" fmla="val -114431"/>
              <a:gd name="adj2" fmla="val 338398"/>
            </a:avLst>
          </a:prstGeom>
          <a:gradFill rotWithShape="1">
            <a:gsLst>
              <a:gs pos="0">
                <a:srgbClr val="CBFF9B"/>
              </a:gs>
              <a:gs pos="35001">
                <a:srgbClr val="D9FFB9"/>
              </a:gs>
              <a:gs pos="100000">
                <a:srgbClr val="F0FFE3"/>
              </a:gs>
            </a:gsLst>
            <a:lin ang="16200000" scaled="1"/>
          </a:gradFill>
          <a:ln w="9525" algn="ctr">
            <a:solidFill>
              <a:srgbClr val="8FCE4B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pt-BR" sz="2000">
                <a:solidFill>
                  <a:srgbClr val="000000"/>
                </a:solidFill>
                <a:latin typeface="Trebuchet MS" pitchFamily="34" charset="0"/>
                <a:ea typeface="ＭＳ Ｐゴシック"/>
                <a:cs typeface="ＭＳ Ｐゴシック"/>
              </a:rPr>
              <a:t>Recorrência</a:t>
            </a:r>
          </a:p>
        </p:txBody>
      </p:sp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79613" y="2565400"/>
            <a:ext cx="5257800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8184" name="CaixaDeTexto 86"/>
          <p:cNvSpPr txBox="1">
            <a:spLocks noChangeArrowheads="1"/>
          </p:cNvSpPr>
          <p:nvPr/>
        </p:nvSpPr>
        <p:spPr bwMode="auto">
          <a:xfrm>
            <a:off x="428625" y="1428750"/>
            <a:ext cx="800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pt-BR" sz="1400">
                <a:latin typeface="Calibri" pitchFamily="34" charset="0"/>
              </a:rPr>
              <a:t> São as tarefas que serão executadas.</a:t>
            </a:r>
            <a:endParaRPr lang="pt-BR" sz="1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5" name="Título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pt-BR" smtClean="0"/>
              <a:t>EAI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4294967295"/>
          </p:nvPr>
        </p:nvSpPr>
        <p:spPr>
          <a:xfrm>
            <a:off x="471488" y="6191250"/>
            <a:ext cx="8239125" cy="285750"/>
          </a:xfrm>
        </p:spPr>
        <p:txBody>
          <a:bodyPr>
            <a:normAutofit/>
          </a:bodyPr>
          <a:lstStyle/>
          <a:p>
            <a:pPr algn="r" eaLnBrk="1" hangingPunct="1">
              <a:buFont typeface="Arial" charset="0"/>
              <a:buNone/>
              <a:defRPr/>
            </a:pPr>
            <a:endParaRPr lang="pt-BR" sz="1200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0227" name="Espaço Reservado para Texto 4"/>
          <p:cNvSpPr>
            <a:spLocks noGrp="1"/>
          </p:cNvSpPr>
          <p:nvPr>
            <p:ph type="body" sz="half" idx="4294967295"/>
          </p:nvPr>
        </p:nvSpPr>
        <p:spPr>
          <a:xfrm>
            <a:off x="2128838" y="133350"/>
            <a:ext cx="5786437" cy="500063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pt-BR" sz="2000" smtClean="0">
                <a:solidFill>
                  <a:schemeClr val="tx2"/>
                </a:solidFill>
              </a:rPr>
              <a:t>EAI – Enterprise Application Integration</a:t>
            </a:r>
          </a:p>
        </p:txBody>
      </p:sp>
      <p:sp>
        <p:nvSpPr>
          <p:cNvPr id="6" name="Espaço Reservado para Número de Slide 5"/>
          <p:cNvSpPr txBox="1">
            <a:spLocks noGrp="1"/>
          </p:cNvSpPr>
          <p:nvPr/>
        </p:nvSpPr>
        <p:spPr>
          <a:xfrm>
            <a:off x="8702675" y="6616700"/>
            <a:ext cx="490538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2BDD41D6-8B34-4D6F-B017-79AE2F7144BE}" type="slidenum">
              <a:rPr lang="pt-BR" sz="800" b="1">
                <a:latin typeface="+mn-lt"/>
              </a:rPr>
              <a:pPr algn="r">
                <a:defRPr/>
              </a:pPr>
              <a:t>81</a:t>
            </a:fld>
            <a:endParaRPr lang="pt-BR" sz="800" b="1">
              <a:latin typeface="+mn-lt"/>
            </a:endParaRPr>
          </a:p>
        </p:txBody>
      </p:sp>
      <p:sp>
        <p:nvSpPr>
          <p:cNvPr id="180229" name="CaixaDeTexto 86"/>
          <p:cNvSpPr txBox="1">
            <a:spLocks noChangeArrowheads="1"/>
          </p:cNvSpPr>
          <p:nvPr/>
        </p:nvSpPr>
        <p:spPr bwMode="auto">
          <a:xfrm>
            <a:off x="179388" y="1412875"/>
            <a:ext cx="80010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Tx/>
              <a:buChar char="•"/>
            </a:pPr>
            <a:r>
              <a:rPr lang="pt-BR" sz="1400">
                <a:solidFill>
                  <a:schemeClr val="accent1"/>
                </a:solidFill>
                <a:latin typeface="Calibri" pitchFamily="34" charset="0"/>
              </a:rPr>
              <a:t>Enterprise Application Integration –</a:t>
            </a:r>
            <a:r>
              <a:rPr lang="pt-BR" sz="1400">
                <a:latin typeface="Calibri" pitchFamily="34" charset="0"/>
              </a:rPr>
              <a:t> Define os princípios de arquitetura de sistema utilizados no processo de Integração de Aplicações Corporativas.</a:t>
            </a:r>
          </a:p>
        </p:txBody>
      </p:sp>
      <p:pic>
        <p:nvPicPr>
          <p:cNvPr id="30728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916113"/>
            <a:ext cx="8785225" cy="468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9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19475" y="3789363"/>
            <a:ext cx="288607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3" name="Título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pt-BR" smtClean="0"/>
              <a:t>Parâmetros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4294967295"/>
          </p:nvPr>
        </p:nvSpPr>
        <p:spPr>
          <a:xfrm>
            <a:off x="471488" y="6191250"/>
            <a:ext cx="8239125" cy="285750"/>
          </a:xfrm>
        </p:spPr>
        <p:txBody>
          <a:bodyPr>
            <a:normAutofit/>
          </a:bodyPr>
          <a:lstStyle/>
          <a:p>
            <a:pPr algn="r" eaLnBrk="1" hangingPunct="1">
              <a:buFont typeface="Arial" charset="0"/>
              <a:buNone/>
              <a:defRPr/>
            </a:pPr>
            <a:endParaRPr lang="pt-BR" sz="1200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2275" name="Espaço Reservado para Texto 4"/>
          <p:cNvSpPr>
            <a:spLocks noGrp="1"/>
          </p:cNvSpPr>
          <p:nvPr>
            <p:ph type="body" sz="half" idx="4294967295"/>
          </p:nvPr>
        </p:nvSpPr>
        <p:spPr>
          <a:xfrm>
            <a:off x="2128838" y="133350"/>
            <a:ext cx="5786437" cy="500063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pt-BR" sz="2000" smtClean="0">
                <a:solidFill>
                  <a:schemeClr val="tx2"/>
                </a:solidFill>
              </a:rPr>
              <a:t>EAI – Enterprise Application Integration</a:t>
            </a:r>
          </a:p>
        </p:txBody>
      </p:sp>
      <p:sp>
        <p:nvSpPr>
          <p:cNvPr id="6" name="Espaço Reservado para Número de Slide 5"/>
          <p:cNvSpPr txBox="1">
            <a:spLocks noGrp="1"/>
          </p:cNvSpPr>
          <p:nvPr/>
        </p:nvSpPr>
        <p:spPr>
          <a:xfrm>
            <a:off x="8702675" y="6616700"/>
            <a:ext cx="490538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09904369-6AEA-4C9A-83D9-8645CDE36021}" type="slidenum">
              <a:rPr lang="pt-BR" sz="800" b="1">
                <a:latin typeface="+mn-lt"/>
              </a:rPr>
              <a:pPr algn="r">
                <a:defRPr/>
              </a:pPr>
              <a:t>82</a:t>
            </a:fld>
            <a:endParaRPr lang="pt-BR" sz="800" b="1">
              <a:latin typeface="+mn-lt"/>
            </a:endParaRPr>
          </a:p>
        </p:txBody>
      </p:sp>
      <p:sp>
        <p:nvSpPr>
          <p:cNvPr id="182277" name="CaixaDeTexto 86"/>
          <p:cNvSpPr txBox="1">
            <a:spLocks noChangeArrowheads="1"/>
          </p:cNvSpPr>
          <p:nvPr/>
        </p:nvSpPr>
        <p:spPr bwMode="auto">
          <a:xfrm>
            <a:off x="428625" y="1428750"/>
            <a:ext cx="8001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MV_EAIURL</a:t>
            </a:r>
            <a:r>
              <a:rPr lang="pt-BR" sz="1400">
                <a:latin typeface="Calibri" pitchFamily="34" charset="0"/>
              </a:rPr>
              <a:t> - Endereço do WS  do TOTVS-ESB.</a:t>
            </a:r>
          </a:p>
          <a:p>
            <a:pPr marL="742950" lvl="1" indent="-285750"/>
            <a:r>
              <a:rPr lang="pt-BR" sz="1400">
                <a:latin typeface="Calibri" pitchFamily="34" charset="0"/>
              </a:rPr>
              <a:t>Exemplo: </a:t>
            </a:r>
            <a:r>
              <a:rPr lang="pt-BR" sz="1400" b="1">
                <a:latin typeface="Calibri" pitchFamily="34" charset="0"/>
                <a:hlinkClick r:id="rId3"/>
              </a:rPr>
              <a:t>HTTP://172.16.75.161:8880/WS/integrator/wsdl11/literal/rpc</a:t>
            </a:r>
            <a:endParaRPr lang="pt-BR" sz="1200">
              <a:latin typeface="Calibri" pitchFamily="34" charset="0"/>
            </a:endParaRPr>
          </a:p>
        </p:txBody>
      </p:sp>
      <p:pic>
        <p:nvPicPr>
          <p:cNvPr id="32777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2205038"/>
            <a:ext cx="54006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CaixaDeTexto 86"/>
          <p:cNvSpPr txBox="1">
            <a:spLocks noChangeArrowheads="1"/>
          </p:cNvSpPr>
          <p:nvPr/>
        </p:nvSpPr>
        <p:spPr bwMode="auto">
          <a:xfrm>
            <a:off x="484188" y="4149725"/>
            <a:ext cx="8001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MV_EAIPORT</a:t>
            </a:r>
            <a:r>
              <a:rPr lang="pt-BR" sz="1400">
                <a:latin typeface="Calibri" pitchFamily="34" charset="0"/>
              </a:rPr>
              <a:t> – Nome do diagrama configurado no editor do TOTVS-ESB.</a:t>
            </a:r>
          </a:p>
          <a:p>
            <a:pPr marL="742950" lvl="1" indent="-285750"/>
            <a:r>
              <a:rPr lang="pt-BR" sz="1400">
                <a:latin typeface="Calibri" pitchFamily="34" charset="0"/>
              </a:rPr>
              <a:t>Exemplo: WSCHANNELReceiver</a:t>
            </a:r>
          </a:p>
        </p:txBody>
      </p:sp>
      <p:pic>
        <p:nvPicPr>
          <p:cNvPr id="32780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16013" y="4797425"/>
            <a:ext cx="53625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2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1" name="Título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pt-BR" smtClean="0"/>
              <a:t>WebService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4294967295"/>
          </p:nvPr>
        </p:nvSpPr>
        <p:spPr>
          <a:xfrm>
            <a:off x="471488" y="6191250"/>
            <a:ext cx="8239125" cy="285750"/>
          </a:xfrm>
        </p:spPr>
        <p:txBody>
          <a:bodyPr>
            <a:normAutofit/>
          </a:bodyPr>
          <a:lstStyle/>
          <a:p>
            <a:pPr algn="r" eaLnBrk="1" hangingPunct="1">
              <a:buFont typeface="Arial" charset="0"/>
              <a:buNone/>
              <a:defRPr/>
            </a:pPr>
            <a:endParaRPr lang="pt-BR" sz="1200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4323" name="Espaço Reservado para Texto 4"/>
          <p:cNvSpPr>
            <a:spLocks noGrp="1"/>
          </p:cNvSpPr>
          <p:nvPr>
            <p:ph type="body" sz="half" idx="4294967295"/>
          </p:nvPr>
        </p:nvSpPr>
        <p:spPr>
          <a:xfrm>
            <a:off x="2128838" y="133350"/>
            <a:ext cx="5786437" cy="500063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pt-BR" sz="2000" smtClean="0">
                <a:solidFill>
                  <a:schemeClr val="tx2"/>
                </a:solidFill>
              </a:rPr>
              <a:t>EAI – Enterprise Application Integration</a:t>
            </a:r>
          </a:p>
        </p:txBody>
      </p:sp>
      <p:sp>
        <p:nvSpPr>
          <p:cNvPr id="6" name="Espaço Reservado para Número de Slide 5"/>
          <p:cNvSpPr txBox="1">
            <a:spLocks noGrp="1"/>
          </p:cNvSpPr>
          <p:nvPr/>
        </p:nvSpPr>
        <p:spPr>
          <a:xfrm>
            <a:off x="8702675" y="6616700"/>
            <a:ext cx="490538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DA14B96C-FE9E-4495-944A-36C612E1D5FF}" type="slidenum">
              <a:rPr lang="pt-BR" sz="800" b="1">
                <a:latin typeface="+mn-lt"/>
              </a:rPr>
              <a:pPr algn="r">
                <a:defRPr/>
              </a:pPr>
              <a:t>83</a:t>
            </a:fld>
            <a:endParaRPr lang="pt-BR" sz="800" b="1">
              <a:latin typeface="+mn-lt"/>
            </a:endParaRPr>
          </a:p>
        </p:txBody>
      </p:sp>
      <p:sp>
        <p:nvSpPr>
          <p:cNvPr id="184325" name="CaixaDeTexto 86"/>
          <p:cNvSpPr txBox="1">
            <a:spLocks noChangeArrowheads="1"/>
          </p:cNvSpPr>
          <p:nvPr/>
        </p:nvSpPr>
        <p:spPr bwMode="auto">
          <a:xfrm>
            <a:off x="428625" y="1428750"/>
            <a:ext cx="8001000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pt-BR" sz="1400">
                <a:latin typeface="Calibri" pitchFamily="34" charset="0"/>
              </a:rPr>
              <a:t>Responsável por receber as mensagens e gravá-las na fila.</a:t>
            </a:r>
            <a:endParaRPr lang="pt-BR" sz="1400">
              <a:solidFill>
                <a:schemeClr val="accent1"/>
              </a:solidFill>
              <a:latin typeface="Calibri" pitchFamily="34" charset="0"/>
            </a:endParaRPr>
          </a:p>
          <a:p>
            <a:pPr marL="742950" lvl="1" indent="-285750">
              <a:lnSpc>
                <a:spcPct val="80000"/>
              </a:lnSpc>
              <a:buFontTx/>
              <a:buChar char="•"/>
            </a:pPr>
            <a:endParaRPr lang="pt-BR" sz="1400">
              <a:latin typeface="Calibri" pitchFamily="34" charset="0"/>
            </a:endParaRPr>
          </a:p>
        </p:txBody>
      </p:sp>
      <p:pic>
        <p:nvPicPr>
          <p:cNvPr id="34823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1773238"/>
            <a:ext cx="727392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69" name="Título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pt-BR" smtClean="0"/>
              <a:t>WSDL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4294967295"/>
          </p:nvPr>
        </p:nvSpPr>
        <p:spPr>
          <a:xfrm>
            <a:off x="471488" y="6191250"/>
            <a:ext cx="8239125" cy="285750"/>
          </a:xfrm>
        </p:spPr>
        <p:txBody>
          <a:bodyPr>
            <a:normAutofit/>
          </a:bodyPr>
          <a:lstStyle/>
          <a:p>
            <a:pPr algn="r" eaLnBrk="1" hangingPunct="1">
              <a:buFont typeface="Arial" charset="0"/>
              <a:buNone/>
              <a:defRPr/>
            </a:pPr>
            <a:endParaRPr lang="pt-BR" sz="1200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6371" name="Espaço Reservado para Texto 4"/>
          <p:cNvSpPr>
            <a:spLocks noGrp="1"/>
          </p:cNvSpPr>
          <p:nvPr>
            <p:ph type="body" sz="half" idx="4294967295"/>
          </p:nvPr>
        </p:nvSpPr>
        <p:spPr>
          <a:xfrm>
            <a:off x="2128838" y="133350"/>
            <a:ext cx="5786437" cy="500063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pt-BR" sz="2000" smtClean="0">
                <a:solidFill>
                  <a:schemeClr val="tx2"/>
                </a:solidFill>
              </a:rPr>
              <a:t>EAI – Enterprise Application Integration</a:t>
            </a:r>
          </a:p>
        </p:txBody>
      </p:sp>
      <p:sp>
        <p:nvSpPr>
          <p:cNvPr id="6" name="Espaço Reservado para Número de Slide 5"/>
          <p:cNvSpPr txBox="1">
            <a:spLocks noGrp="1"/>
          </p:cNvSpPr>
          <p:nvPr/>
        </p:nvSpPr>
        <p:spPr>
          <a:xfrm>
            <a:off x="8702675" y="6616700"/>
            <a:ext cx="490538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27A7B421-3D79-4694-8FDD-2E2C16482C4A}" type="slidenum">
              <a:rPr lang="pt-BR" sz="800" b="1">
                <a:latin typeface="+mn-lt"/>
              </a:rPr>
              <a:pPr algn="r">
                <a:defRPr/>
              </a:pPr>
              <a:t>84</a:t>
            </a:fld>
            <a:endParaRPr lang="pt-BR" sz="800" b="1">
              <a:latin typeface="+mn-lt"/>
            </a:endParaRPr>
          </a:p>
        </p:txBody>
      </p:sp>
      <p:pic>
        <p:nvPicPr>
          <p:cNvPr id="186373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060575"/>
            <a:ext cx="878522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o explicativo retangular 10"/>
          <p:cNvSpPr>
            <a:spLocks noChangeArrowheads="1"/>
          </p:cNvSpPr>
          <p:nvPr/>
        </p:nvSpPr>
        <p:spPr bwMode="auto">
          <a:xfrm>
            <a:off x="6516688" y="3284538"/>
            <a:ext cx="1584325" cy="215900"/>
          </a:xfrm>
          <a:prstGeom prst="wedgeRectCallout">
            <a:avLst>
              <a:gd name="adj1" fmla="val -163727"/>
              <a:gd name="adj2" fmla="val 470588"/>
            </a:avLst>
          </a:prstGeom>
          <a:gradFill rotWithShape="1">
            <a:gsLst>
              <a:gs pos="0">
                <a:srgbClr val="CBFF9B"/>
              </a:gs>
              <a:gs pos="35001">
                <a:srgbClr val="D9FFB9"/>
              </a:gs>
              <a:gs pos="100000">
                <a:srgbClr val="F0FFE3"/>
              </a:gs>
            </a:gsLst>
            <a:lin ang="16200000" scaled="1"/>
          </a:gradFill>
          <a:ln w="9525" algn="ctr">
            <a:solidFill>
              <a:srgbClr val="8FCE4B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pt-BR" sz="2000">
                <a:solidFill>
                  <a:srgbClr val="000000"/>
                </a:solidFill>
                <a:latin typeface="Trebuchet MS" pitchFamily="34" charset="0"/>
                <a:ea typeface="ＭＳ Ｐゴシック"/>
                <a:cs typeface="ＭＳ Ｐゴシック"/>
              </a:rPr>
              <a:t>WSDL</a:t>
            </a:r>
          </a:p>
        </p:txBody>
      </p:sp>
      <p:pic>
        <p:nvPicPr>
          <p:cNvPr id="18637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4581525"/>
            <a:ext cx="878522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o explicativo retangular 10"/>
          <p:cNvSpPr>
            <a:spLocks noChangeArrowheads="1"/>
          </p:cNvSpPr>
          <p:nvPr/>
        </p:nvSpPr>
        <p:spPr bwMode="auto">
          <a:xfrm>
            <a:off x="4787900" y="4581525"/>
            <a:ext cx="1584325" cy="215900"/>
          </a:xfrm>
          <a:prstGeom prst="wedgeRectCallout">
            <a:avLst>
              <a:gd name="adj1" fmla="val -159718"/>
              <a:gd name="adj2" fmla="val 113236"/>
            </a:avLst>
          </a:prstGeom>
          <a:gradFill rotWithShape="1">
            <a:gsLst>
              <a:gs pos="0">
                <a:srgbClr val="CBFF9B"/>
              </a:gs>
              <a:gs pos="35001">
                <a:srgbClr val="D9FFB9"/>
              </a:gs>
              <a:gs pos="100000">
                <a:srgbClr val="F0FFE3"/>
              </a:gs>
            </a:gsLst>
            <a:lin ang="16200000" scaled="1"/>
          </a:gradFill>
          <a:ln w="9525" algn="ctr">
            <a:solidFill>
              <a:srgbClr val="8FCE4B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0" hangingPunct="0">
              <a:defRPr/>
            </a:pPr>
            <a:r>
              <a:rPr lang="pt-BR" sz="2000">
                <a:solidFill>
                  <a:srgbClr val="000000"/>
                </a:solidFill>
                <a:latin typeface="Trebuchet MS" pitchFamily="34" charset="0"/>
                <a:ea typeface="ＭＳ Ｐゴシック"/>
                <a:cs typeface="ＭＳ Ｐゴシック"/>
              </a:rPr>
              <a:t>Patch WSDL</a:t>
            </a:r>
          </a:p>
        </p:txBody>
      </p:sp>
      <p:sp>
        <p:nvSpPr>
          <p:cNvPr id="186377" name="Rectangle 10"/>
          <p:cNvSpPr>
            <a:spLocks noChangeArrowheads="1"/>
          </p:cNvSpPr>
          <p:nvPr/>
        </p:nvSpPr>
        <p:spPr bwMode="auto">
          <a:xfrm>
            <a:off x="250825" y="1412875"/>
            <a:ext cx="6821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pt-BR" sz="1400">
                <a:latin typeface="Calibri" pitchFamily="34" charset="0"/>
              </a:rPr>
              <a:t> É o endereço onde o TOTVS-ESB irá entregar as mensagens que serão gravadas na fila EAI.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 animBg="1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7" name="Título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pt-BR" smtClean="0"/>
              <a:t>Maiores Detalhes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4294967295"/>
          </p:nvPr>
        </p:nvSpPr>
        <p:spPr>
          <a:xfrm>
            <a:off x="471488" y="6191250"/>
            <a:ext cx="8239125" cy="285750"/>
          </a:xfrm>
        </p:spPr>
        <p:txBody>
          <a:bodyPr>
            <a:normAutofit/>
          </a:bodyPr>
          <a:lstStyle/>
          <a:p>
            <a:pPr algn="r" eaLnBrk="1" hangingPunct="1">
              <a:buFont typeface="Arial" charset="0"/>
              <a:buNone/>
              <a:defRPr/>
            </a:pPr>
            <a:endParaRPr lang="pt-BR" sz="1200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8419" name="Espaço Reservado para Texto 4"/>
          <p:cNvSpPr>
            <a:spLocks noGrp="1"/>
          </p:cNvSpPr>
          <p:nvPr>
            <p:ph type="body" sz="half" idx="4294967295"/>
          </p:nvPr>
        </p:nvSpPr>
        <p:spPr>
          <a:xfrm>
            <a:off x="2128838" y="133350"/>
            <a:ext cx="5786437" cy="500063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pt-BR" sz="2000" smtClean="0">
                <a:solidFill>
                  <a:schemeClr val="tx2"/>
                </a:solidFill>
              </a:rPr>
              <a:t>EAI – Enterprise Application Integration</a:t>
            </a:r>
          </a:p>
        </p:txBody>
      </p:sp>
      <p:sp>
        <p:nvSpPr>
          <p:cNvPr id="6" name="Espaço Reservado para Número de Slide 5"/>
          <p:cNvSpPr txBox="1">
            <a:spLocks noGrp="1"/>
          </p:cNvSpPr>
          <p:nvPr/>
        </p:nvSpPr>
        <p:spPr>
          <a:xfrm>
            <a:off x="8702675" y="6616700"/>
            <a:ext cx="490538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B5AF024B-42CC-450F-B176-CDC8F2B2217B}" type="slidenum">
              <a:rPr lang="pt-BR" sz="800" b="1">
                <a:latin typeface="+mn-lt"/>
              </a:rPr>
              <a:pPr algn="r">
                <a:defRPr/>
              </a:pPr>
              <a:t>85</a:t>
            </a:fld>
            <a:endParaRPr lang="pt-BR" sz="800" b="1">
              <a:latin typeface="+mn-lt"/>
            </a:endParaRPr>
          </a:p>
        </p:txBody>
      </p:sp>
      <p:sp>
        <p:nvSpPr>
          <p:cNvPr id="188421" name="CaixaDeTexto 86"/>
          <p:cNvSpPr txBox="1">
            <a:spLocks noChangeArrowheads="1"/>
          </p:cNvSpPr>
          <p:nvPr/>
        </p:nvSpPr>
        <p:spPr bwMode="auto">
          <a:xfrm>
            <a:off x="395288" y="1628775"/>
            <a:ext cx="8001000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pt-BR" sz="1400">
                <a:latin typeface="Calibri" pitchFamily="34" charset="0"/>
              </a:rPr>
              <a:t>Scheduler configurado (Consultar chamado SAP569 – FNC 00000007912/2008)</a:t>
            </a:r>
          </a:p>
          <a:p>
            <a:pPr>
              <a:buFontTx/>
              <a:buChar char="•"/>
            </a:pPr>
            <a:r>
              <a:rPr lang="pt-BR" sz="1400">
                <a:latin typeface="Calibri" pitchFamily="34" charset="0"/>
              </a:rPr>
              <a:t>EAI configurado (Consultar chamado SBAPR5 – FNC 00000005052/2009)</a:t>
            </a:r>
            <a:endParaRPr lang="pt-BR" sz="1400">
              <a:solidFill>
                <a:schemeClr val="accent1"/>
              </a:solidFill>
              <a:latin typeface="Calibri" pitchFamily="34" charset="0"/>
            </a:endParaRPr>
          </a:p>
          <a:p>
            <a:pPr marL="742950" lvl="1" indent="-285750">
              <a:lnSpc>
                <a:spcPct val="80000"/>
              </a:lnSpc>
              <a:buFontTx/>
              <a:buChar char="•"/>
            </a:pPr>
            <a:endParaRPr lang="pt-BR" sz="1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Espaço Reservado para Número de Slide 1"/>
          <p:cNvSpPr txBox="1">
            <a:spLocks noGrp="1"/>
          </p:cNvSpPr>
          <p:nvPr/>
        </p:nvSpPr>
        <p:spPr bwMode="auto">
          <a:xfrm>
            <a:off x="8710613" y="6615113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6604A4DA-368A-4A1D-A945-CA89D78A95E0}" type="slidenum">
              <a:rPr lang="pt-BR" sz="800" b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pPr algn="r">
                <a:defRPr/>
              </a:pPr>
              <a:t>86</a:t>
            </a:fld>
            <a:endParaRPr lang="pt-BR" sz="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190466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2124075" y="242888"/>
            <a:ext cx="5832475" cy="503237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200" smtClean="0">
                <a:solidFill>
                  <a:srgbClr val="254061"/>
                </a:solidFill>
              </a:rPr>
              <a:t>Implantação Integração Protheus (Loja) x RM </a:t>
            </a:r>
          </a:p>
        </p:txBody>
      </p:sp>
      <p:sp>
        <p:nvSpPr>
          <p:cNvPr id="190467" name="CaixaDeTexto 7"/>
          <p:cNvSpPr txBox="1">
            <a:spLocks noChangeArrowheads="1"/>
          </p:cNvSpPr>
          <p:nvPr/>
        </p:nvSpPr>
        <p:spPr bwMode="auto">
          <a:xfrm>
            <a:off x="714375" y="4540250"/>
            <a:ext cx="4429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266700"/>
            <a:r>
              <a:rPr lang="pt-BR" sz="1600" b="1">
                <a:solidFill>
                  <a:schemeClr val="tx2"/>
                </a:solidFill>
                <a:latin typeface="Calibri" pitchFamily="34" charset="0"/>
              </a:rPr>
              <a:t>III)	Adapter</a:t>
            </a:r>
          </a:p>
        </p:txBody>
      </p:sp>
      <p:sp>
        <p:nvSpPr>
          <p:cNvPr id="190468" name="CaixaDeTexto 8"/>
          <p:cNvSpPr txBox="1">
            <a:spLocks noChangeArrowheads="1"/>
          </p:cNvSpPr>
          <p:nvPr/>
        </p:nvSpPr>
        <p:spPr bwMode="auto">
          <a:xfrm>
            <a:off x="1000125" y="4973638"/>
            <a:ext cx="34290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>
                <a:solidFill>
                  <a:srgbClr val="262626"/>
                </a:solidFill>
                <a:latin typeface="Calibri" pitchFamily="34" charset="0"/>
              </a:rPr>
              <a:t>•Parâmetros</a:t>
            </a:r>
          </a:p>
          <a:p>
            <a:pPr>
              <a:buFontTx/>
              <a:buChar char="•"/>
            </a:pPr>
            <a:r>
              <a:rPr lang="pt-BR" sz="1400">
                <a:solidFill>
                  <a:srgbClr val="262626"/>
                </a:solidFill>
                <a:latin typeface="Calibri" pitchFamily="34" charset="0"/>
              </a:rPr>
              <a:t>Processos Integrados</a:t>
            </a:r>
          </a:p>
          <a:p>
            <a:pPr>
              <a:buFontTx/>
              <a:buChar char="•"/>
            </a:pPr>
            <a:r>
              <a:rPr lang="pt-BR" sz="1400">
                <a:solidFill>
                  <a:srgbClr val="262626"/>
                </a:solidFill>
                <a:latin typeface="Calibri" pitchFamily="34" charset="0"/>
              </a:rPr>
              <a:t>Cadastro de Processos</a:t>
            </a:r>
          </a:p>
          <a:p>
            <a:pPr>
              <a:buFontTx/>
              <a:buChar char="•"/>
            </a:pPr>
            <a:r>
              <a:rPr lang="pt-BR" sz="1400">
                <a:solidFill>
                  <a:srgbClr val="262626"/>
                </a:solidFill>
                <a:latin typeface="Calibri" pitchFamily="34" charset="0"/>
              </a:rPr>
              <a:t>Cadastro de Processos x Tabelas</a:t>
            </a:r>
          </a:p>
          <a:p>
            <a:pPr>
              <a:buFontTx/>
              <a:buChar char="•"/>
            </a:pPr>
            <a:r>
              <a:rPr lang="pt-BR" sz="1400">
                <a:solidFill>
                  <a:srgbClr val="262626"/>
                </a:solidFill>
                <a:latin typeface="Calibri" pitchFamily="34" charset="0"/>
              </a:rPr>
              <a:t>Configuração da Integração</a:t>
            </a:r>
          </a:p>
        </p:txBody>
      </p:sp>
      <p:pic>
        <p:nvPicPr>
          <p:cNvPr id="190469" name="Picture 2" descr="C:\Projetos TOTVS\PPT\sombrinha-vertica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4143375"/>
            <a:ext cx="74295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0470" name="CaixaDeTexto 6"/>
          <p:cNvSpPr txBox="1">
            <a:spLocks noChangeArrowheads="1"/>
          </p:cNvSpPr>
          <p:nvPr/>
        </p:nvSpPr>
        <p:spPr bwMode="auto">
          <a:xfrm>
            <a:off x="4000500" y="2043113"/>
            <a:ext cx="45720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0050" indent="-400050" defTabSz="266700">
              <a:lnSpc>
                <a:spcPct val="150000"/>
              </a:lnSpc>
              <a:buFontTx/>
              <a:buAutoNum type="romanUcParenR"/>
            </a:pPr>
            <a:r>
              <a:rPr lang="pt-BR" sz="1400" b="1">
                <a:solidFill>
                  <a:srgbClr val="A6A6A6"/>
                </a:solidFill>
                <a:latin typeface="Calibri" pitchFamily="34" charset="0"/>
              </a:rPr>
              <a:t>Arquitetura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</a:pPr>
            <a:r>
              <a:rPr lang="pt-BR" sz="1400" b="1">
                <a:solidFill>
                  <a:srgbClr val="A6A6A6"/>
                </a:solidFill>
                <a:latin typeface="Calibri" pitchFamily="34" charset="0"/>
              </a:rPr>
              <a:t>EAI - Enterprise Application Integration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</a:pPr>
            <a:r>
              <a:rPr lang="pt-BR" sz="1400" b="1">
                <a:latin typeface="Calibri" pitchFamily="34" charset="0"/>
              </a:rPr>
              <a:t>Adapter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</a:pPr>
            <a:r>
              <a:rPr lang="pt-BR" sz="1400" b="1">
                <a:solidFill>
                  <a:srgbClr val="A6A6A6"/>
                </a:solidFill>
                <a:latin typeface="Calibri" pitchFamily="34" charset="0"/>
              </a:rPr>
              <a:t>Premissas e Restrições</a:t>
            </a:r>
          </a:p>
        </p:txBody>
      </p:sp>
      <p:sp>
        <p:nvSpPr>
          <p:cNvPr id="18" name="CaixaDeTexto 12"/>
          <p:cNvSpPr txBox="1">
            <a:spLocks noChangeArrowheads="1"/>
          </p:cNvSpPr>
          <p:nvPr/>
        </p:nvSpPr>
        <p:spPr bwMode="auto">
          <a:xfrm>
            <a:off x="4391025" y="1454150"/>
            <a:ext cx="328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2000" b="1" dirty="0">
                <a:solidFill>
                  <a:schemeClr val="tx2"/>
                </a:solidFill>
                <a:latin typeface="+mj-lt"/>
              </a:rPr>
              <a:t>ÍNDICE</a:t>
            </a:r>
          </a:p>
        </p:txBody>
      </p:sp>
      <p:pic>
        <p:nvPicPr>
          <p:cNvPr id="190472" name="Picture 2" descr="3330516135_3792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5263" y="1500188"/>
            <a:ext cx="3524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m 12" descr="Foto0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1472" y="1357298"/>
            <a:ext cx="3000396" cy="22698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3" name="Título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pt-BR" smtClean="0"/>
              <a:t>Parâmetros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4294967295"/>
          </p:nvPr>
        </p:nvSpPr>
        <p:spPr>
          <a:xfrm>
            <a:off x="471488" y="6191250"/>
            <a:ext cx="8239125" cy="285750"/>
          </a:xfrm>
        </p:spPr>
        <p:txBody>
          <a:bodyPr>
            <a:normAutofit/>
          </a:bodyPr>
          <a:lstStyle/>
          <a:p>
            <a:pPr algn="r" eaLnBrk="1" hangingPunct="1">
              <a:buFont typeface="Arial" charset="0"/>
              <a:buNone/>
              <a:defRPr/>
            </a:pPr>
            <a:endParaRPr lang="pt-BR" sz="1200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2515" name="Espaço Reservado para Texto 4"/>
          <p:cNvSpPr>
            <a:spLocks noGrp="1"/>
          </p:cNvSpPr>
          <p:nvPr>
            <p:ph type="body" sz="half" idx="4294967295"/>
          </p:nvPr>
        </p:nvSpPr>
        <p:spPr>
          <a:xfrm>
            <a:off x="2128838" y="133350"/>
            <a:ext cx="5786437" cy="500063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pt-BR" sz="2000" smtClean="0">
                <a:solidFill>
                  <a:schemeClr val="tx2"/>
                </a:solidFill>
              </a:rPr>
              <a:t>Adapter</a:t>
            </a:r>
          </a:p>
        </p:txBody>
      </p:sp>
      <p:sp>
        <p:nvSpPr>
          <p:cNvPr id="6" name="Espaço Reservado para Número de Slide 5"/>
          <p:cNvSpPr txBox="1">
            <a:spLocks noGrp="1"/>
          </p:cNvSpPr>
          <p:nvPr/>
        </p:nvSpPr>
        <p:spPr>
          <a:xfrm>
            <a:off x="8702675" y="6616700"/>
            <a:ext cx="490538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FE2B2EE9-62A4-4088-B1A8-C91741C872DA}" type="slidenum">
              <a:rPr lang="pt-BR" sz="800" b="1">
                <a:latin typeface="+mn-lt"/>
              </a:rPr>
              <a:pPr algn="r">
                <a:defRPr/>
              </a:pPr>
              <a:t>87</a:t>
            </a:fld>
            <a:endParaRPr lang="pt-BR" sz="800" b="1">
              <a:latin typeface="+mn-lt"/>
            </a:endParaRPr>
          </a:p>
        </p:txBody>
      </p:sp>
      <p:sp>
        <p:nvSpPr>
          <p:cNvPr id="192517" name="CaixaDeTexto 86"/>
          <p:cNvSpPr txBox="1">
            <a:spLocks noChangeArrowheads="1"/>
          </p:cNvSpPr>
          <p:nvPr/>
        </p:nvSpPr>
        <p:spPr bwMode="auto">
          <a:xfrm>
            <a:off x="395288" y="1773238"/>
            <a:ext cx="800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MV_LJGRINT</a:t>
            </a:r>
            <a:r>
              <a:rPr lang="pt-BR" sz="1400">
                <a:latin typeface="Calibri" pitchFamily="34" charset="0"/>
              </a:rPr>
              <a:t> – Determina se a integração está habilitada.</a:t>
            </a:r>
            <a:endParaRPr lang="pt-BR" sz="12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1" name="Título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pt-BR" smtClean="0"/>
              <a:t>Processos Integrados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4294967295"/>
          </p:nvPr>
        </p:nvSpPr>
        <p:spPr>
          <a:xfrm>
            <a:off x="471488" y="6191250"/>
            <a:ext cx="8239125" cy="285750"/>
          </a:xfrm>
        </p:spPr>
        <p:txBody>
          <a:bodyPr>
            <a:normAutofit/>
          </a:bodyPr>
          <a:lstStyle/>
          <a:p>
            <a:pPr algn="r" eaLnBrk="1" hangingPunct="1">
              <a:buFont typeface="Arial" charset="0"/>
              <a:buNone/>
              <a:defRPr/>
            </a:pPr>
            <a:endParaRPr lang="pt-BR" sz="1200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4563" name="Espaço Reservado para Texto 4"/>
          <p:cNvSpPr>
            <a:spLocks noGrp="1"/>
          </p:cNvSpPr>
          <p:nvPr>
            <p:ph type="body" sz="half" idx="4294967295"/>
          </p:nvPr>
        </p:nvSpPr>
        <p:spPr>
          <a:xfrm>
            <a:off x="2128838" y="133350"/>
            <a:ext cx="5786437" cy="500063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pt-BR" sz="2000" smtClean="0">
                <a:solidFill>
                  <a:schemeClr val="tx2"/>
                </a:solidFill>
              </a:rPr>
              <a:t>Adapter</a:t>
            </a:r>
          </a:p>
        </p:txBody>
      </p:sp>
      <p:sp>
        <p:nvSpPr>
          <p:cNvPr id="6" name="Espaço Reservado para Número de Slide 5"/>
          <p:cNvSpPr txBox="1">
            <a:spLocks noGrp="1"/>
          </p:cNvSpPr>
          <p:nvPr/>
        </p:nvSpPr>
        <p:spPr>
          <a:xfrm>
            <a:off x="8702675" y="6616700"/>
            <a:ext cx="490538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D125431F-FA09-4F02-87F7-507C3D436FF9}" type="slidenum">
              <a:rPr lang="pt-BR" sz="800" b="1">
                <a:latin typeface="+mn-lt"/>
              </a:rPr>
              <a:pPr algn="r">
                <a:defRPr/>
              </a:pPr>
              <a:t>88</a:t>
            </a:fld>
            <a:endParaRPr lang="pt-BR" sz="800" b="1">
              <a:latin typeface="+mn-lt"/>
            </a:endParaRPr>
          </a:p>
        </p:txBody>
      </p:sp>
      <p:sp>
        <p:nvSpPr>
          <p:cNvPr id="194565" name="Rectangle 7"/>
          <p:cNvSpPr>
            <a:spLocks noChangeArrowheads="1"/>
          </p:cNvSpPr>
          <p:nvPr/>
        </p:nvSpPr>
        <p:spPr bwMode="auto">
          <a:xfrm>
            <a:off x="0" y="2074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BR"/>
          </a:p>
        </p:txBody>
      </p:sp>
      <p:sp>
        <p:nvSpPr>
          <p:cNvPr id="194566" name="CaixaDeTexto 86"/>
          <p:cNvSpPr txBox="1">
            <a:spLocks noChangeArrowheads="1"/>
          </p:cNvSpPr>
          <p:nvPr/>
        </p:nvSpPr>
        <p:spPr bwMode="auto">
          <a:xfrm>
            <a:off x="395288" y="1701800"/>
            <a:ext cx="3744912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RM para Protheus</a:t>
            </a:r>
          </a:p>
          <a:p>
            <a:pPr>
              <a:buFontTx/>
              <a:buChar char="•"/>
            </a:pPr>
            <a:endParaRPr lang="pt-BR" sz="1400">
              <a:solidFill>
                <a:srgbClr val="333399"/>
              </a:solidFill>
              <a:latin typeface="Calibri" pitchFamily="34" charset="0"/>
            </a:endParaRPr>
          </a:p>
          <a:p>
            <a:r>
              <a:rPr lang="pt-BR" sz="1400">
                <a:latin typeface="Calibri" pitchFamily="34" charset="0"/>
              </a:rPr>
              <a:t>Cadastro de produtos</a:t>
            </a:r>
          </a:p>
          <a:p>
            <a:r>
              <a:rPr lang="pt-BR" sz="1400">
                <a:latin typeface="Calibri" pitchFamily="34" charset="0"/>
              </a:rPr>
              <a:t>Cadastro de clientes</a:t>
            </a:r>
          </a:p>
          <a:p>
            <a:r>
              <a:rPr lang="pt-BR" sz="1400">
                <a:latin typeface="Calibri" pitchFamily="34" charset="0"/>
              </a:rPr>
              <a:t>Cadastro de preços</a:t>
            </a:r>
          </a:p>
          <a:p>
            <a:r>
              <a:rPr lang="pt-BR" sz="1400">
                <a:latin typeface="Calibri" pitchFamily="34" charset="0"/>
              </a:rPr>
              <a:t>Cadastro de código de barras</a:t>
            </a:r>
          </a:p>
          <a:p>
            <a:r>
              <a:rPr lang="pt-BR" sz="1400">
                <a:latin typeface="Calibri" pitchFamily="34" charset="0"/>
              </a:rPr>
              <a:t>Devolução / Crédito de cliente (NCC)</a:t>
            </a:r>
          </a:p>
          <a:p>
            <a:pPr marL="742950" lvl="1" indent="-285750"/>
            <a:endParaRPr lang="pt-BR" sz="1400">
              <a:latin typeface="Calibri" pitchFamily="34" charset="0"/>
            </a:endParaRPr>
          </a:p>
        </p:txBody>
      </p:sp>
      <p:sp>
        <p:nvSpPr>
          <p:cNvPr id="194567" name="Rectangle 270"/>
          <p:cNvSpPr>
            <a:spLocks noChangeArrowheads="1"/>
          </p:cNvSpPr>
          <p:nvPr/>
        </p:nvSpPr>
        <p:spPr bwMode="auto">
          <a:xfrm>
            <a:off x="4787900" y="1628775"/>
            <a:ext cx="4032250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Protheus para RM</a:t>
            </a:r>
          </a:p>
          <a:p>
            <a:endParaRPr lang="pt-BR" sz="1400">
              <a:latin typeface="Calibri" pitchFamily="34" charset="0"/>
            </a:endParaRPr>
          </a:p>
          <a:p>
            <a:r>
              <a:rPr lang="pt-BR" sz="1400">
                <a:latin typeface="Calibri" pitchFamily="34" charset="0"/>
              </a:rPr>
              <a:t>Cadastro de vendedores</a:t>
            </a:r>
          </a:p>
          <a:p>
            <a:r>
              <a:rPr lang="pt-BR" sz="1400">
                <a:latin typeface="Calibri" pitchFamily="34" charset="0"/>
              </a:rPr>
              <a:t>Cadastro de estação</a:t>
            </a:r>
          </a:p>
          <a:p>
            <a:r>
              <a:rPr lang="pt-BR" sz="1400">
                <a:latin typeface="Calibri" pitchFamily="34" charset="0"/>
              </a:rPr>
              <a:t>Redução Z (Mapa Resumo)</a:t>
            </a:r>
          </a:p>
          <a:p>
            <a:r>
              <a:rPr lang="pt-BR" sz="1400">
                <a:latin typeface="Calibri" pitchFamily="34" charset="0"/>
              </a:rPr>
              <a:t>Venda (Cupom Fiscal)</a:t>
            </a:r>
          </a:p>
          <a:p>
            <a:r>
              <a:rPr lang="pt-BR" sz="1400">
                <a:latin typeface="Calibri" pitchFamily="34" charset="0"/>
              </a:rPr>
              <a:t>Sangria </a:t>
            </a:r>
          </a:p>
          <a:p>
            <a:r>
              <a:rPr lang="pt-BR" sz="1400">
                <a:latin typeface="Calibri" pitchFamily="34" charset="0"/>
              </a:rPr>
              <a:t>Suprimento</a:t>
            </a:r>
          </a:p>
          <a:p>
            <a:r>
              <a:rPr lang="pt-BR" sz="1400">
                <a:latin typeface="Calibri" pitchFamily="34" charset="0"/>
              </a:rPr>
              <a:t>Itens do cupom fiscal cancelado</a:t>
            </a:r>
          </a:p>
        </p:txBody>
      </p:sp>
      <p:graphicFrame>
        <p:nvGraphicFramePr>
          <p:cNvPr id="37234" name="Group 370"/>
          <p:cNvGraphicFramePr>
            <a:graphicFrameLocks noGrp="1"/>
          </p:cNvGraphicFramePr>
          <p:nvPr/>
        </p:nvGraphicFramePr>
        <p:xfrm>
          <a:off x="468313" y="4149725"/>
          <a:ext cx="8351837" cy="2468563"/>
        </p:xfrm>
        <a:graphic>
          <a:graphicData uri="http://schemas.openxmlformats.org/drawingml/2006/table">
            <a:tbl>
              <a:tblPr/>
              <a:tblGrid>
                <a:gridCol w="2481262"/>
                <a:gridCol w="5870575"/>
              </a:tblGrid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Código</a:t>
                      </a:r>
                      <a:endParaRPr kumimoji="0" lang="pt-B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Descrição</a:t>
                      </a:r>
                      <a:endParaRPr kumimoji="0" lang="pt-B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002</a:t>
                      </a:r>
                      <a:endParaRPr kumimoji="0" lang="pt-B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Cadastro de Vendedor</a:t>
                      </a:r>
                      <a:endParaRPr kumimoji="0" lang="pt-B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003</a:t>
                      </a:r>
                      <a:endParaRPr kumimoji="0" lang="pt-B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Cadastro de Estação</a:t>
                      </a:r>
                      <a:endParaRPr kumimoji="0" lang="pt-B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005</a:t>
                      </a:r>
                      <a:endParaRPr kumimoji="0" lang="pt-B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Redução Z (Mapa Resumo)</a:t>
                      </a:r>
                      <a:endParaRPr kumimoji="0" lang="pt-B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006</a:t>
                      </a:r>
                      <a:endParaRPr kumimoji="0" lang="pt-B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Cupom Fiscal</a:t>
                      </a:r>
                      <a:endParaRPr kumimoji="0" lang="pt-B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007</a:t>
                      </a:r>
                      <a:endParaRPr kumimoji="0" lang="pt-B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Sangria</a:t>
                      </a:r>
                      <a:endParaRPr kumimoji="0" lang="pt-B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008</a:t>
                      </a:r>
                      <a:endParaRPr kumimoji="0" lang="pt-B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Suprimento</a:t>
                      </a:r>
                      <a:endParaRPr kumimoji="0" lang="pt-B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016</a:t>
                      </a:r>
                      <a:endParaRPr kumimoji="0" lang="pt-B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Itens Cupom Fiscal Cancelado</a:t>
                      </a:r>
                      <a:endParaRPr kumimoji="0" lang="pt-BR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09" name="Título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pt-BR" smtClean="0"/>
              <a:t>Cadastro de Processos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4294967295"/>
          </p:nvPr>
        </p:nvSpPr>
        <p:spPr>
          <a:xfrm>
            <a:off x="471488" y="6191250"/>
            <a:ext cx="8239125" cy="285750"/>
          </a:xfrm>
        </p:spPr>
        <p:txBody>
          <a:bodyPr>
            <a:normAutofit/>
          </a:bodyPr>
          <a:lstStyle/>
          <a:p>
            <a:pPr algn="r" eaLnBrk="1" hangingPunct="1">
              <a:buFont typeface="Arial" charset="0"/>
              <a:buNone/>
              <a:defRPr/>
            </a:pPr>
            <a:endParaRPr lang="pt-BR" sz="1200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6611" name="Espaço Reservado para Texto 4"/>
          <p:cNvSpPr>
            <a:spLocks noGrp="1"/>
          </p:cNvSpPr>
          <p:nvPr>
            <p:ph type="body" sz="half" idx="4294967295"/>
          </p:nvPr>
        </p:nvSpPr>
        <p:spPr>
          <a:xfrm>
            <a:off x="2128838" y="133350"/>
            <a:ext cx="5786437" cy="500063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pt-BR" sz="2000" smtClean="0">
                <a:solidFill>
                  <a:schemeClr val="tx2"/>
                </a:solidFill>
              </a:rPr>
              <a:t>Adapter</a:t>
            </a:r>
          </a:p>
        </p:txBody>
      </p:sp>
      <p:sp>
        <p:nvSpPr>
          <p:cNvPr id="6" name="Espaço Reservado para Número de Slide 5"/>
          <p:cNvSpPr txBox="1">
            <a:spLocks noGrp="1"/>
          </p:cNvSpPr>
          <p:nvPr/>
        </p:nvSpPr>
        <p:spPr>
          <a:xfrm>
            <a:off x="8702675" y="6616700"/>
            <a:ext cx="490538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6F92D0AB-1940-4FCA-A639-EA19301CA50E}" type="slidenum">
              <a:rPr lang="pt-BR" sz="800" b="1">
                <a:latin typeface="+mn-lt"/>
              </a:rPr>
              <a:pPr algn="r">
                <a:defRPr/>
              </a:pPr>
              <a:t>89</a:t>
            </a:fld>
            <a:endParaRPr lang="pt-BR" sz="800" b="1">
              <a:latin typeface="+mn-lt"/>
            </a:endParaRPr>
          </a:p>
        </p:txBody>
      </p:sp>
      <p:sp>
        <p:nvSpPr>
          <p:cNvPr id="196613" name="Rectangle 6"/>
          <p:cNvSpPr>
            <a:spLocks noChangeArrowheads="1"/>
          </p:cNvSpPr>
          <p:nvPr/>
        </p:nvSpPr>
        <p:spPr bwMode="auto">
          <a:xfrm>
            <a:off x="0" y="2074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BR"/>
          </a:p>
        </p:txBody>
      </p:sp>
      <p:sp>
        <p:nvSpPr>
          <p:cNvPr id="196614" name="CaixaDeTexto 86"/>
          <p:cNvSpPr txBox="1">
            <a:spLocks noChangeArrowheads="1"/>
          </p:cNvSpPr>
          <p:nvPr/>
        </p:nvSpPr>
        <p:spPr bwMode="auto">
          <a:xfrm>
            <a:off x="395288" y="1773238"/>
            <a:ext cx="8001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Cadastro de processos – </a:t>
            </a:r>
            <a:r>
              <a:rPr lang="pt-BR" sz="1400">
                <a:latin typeface="Calibri" pitchFamily="34" charset="0"/>
              </a:rPr>
              <a:t>Tem como objetivo habilitar os processos que serão integrados</a:t>
            </a:r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.  </a:t>
            </a:r>
            <a:r>
              <a:rPr lang="pt-BR" sz="1400">
                <a:latin typeface="Calibri" pitchFamily="34" charset="0"/>
              </a:rPr>
              <a:t>           </a:t>
            </a:r>
          </a:p>
          <a:p>
            <a:pPr marL="2057400" lvl="4" indent="-228600"/>
            <a:r>
              <a:rPr lang="pt-BR" sz="1400">
                <a:latin typeface="Calibri" pitchFamily="34" charset="0"/>
              </a:rPr>
              <a:t>	</a:t>
            </a:r>
          </a:p>
        </p:txBody>
      </p:sp>
      <p:pic>
        <p:nvPicPr>
          <p:cNvPr id="196615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2276475"/>
            <a:ext cx="63373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6616" name="CaixaDeTexto 86"/>
          <p:cNvSpPr txBox="1">
            <a:spLocks noChangeArrowheads="1"/>
          </p:cNvSpPr>
          <p:nvPr/>
        </p:nvSpPr>
        <p:spPr bwMode="auto">
          <a:xfrm>
            <a:off x="539750" y="4005263"/>
            <a:ext cx="80010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Cod Processo:</a:t>
            </a:r>
            <a:r>
              <a:rPr lang="pt-BR" sz="1400">
                <a:latin typeface="Calibri" pitchFamily="34" charset="0"/>
              </a:rPr>
              <a:t> Código do processo de integração.</a:t>
            </a:r>
          </a:p>
          <a:p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Descricao:</a:t>
            </a:r>
            <a:r>
              <a:rPr lang="pt-BR" sz="1400">
                <a:latin typeface="Calibri" pitchFamily="34" charset="0"/>
              </a:rPr>
              <a:t> Descrição do processo de integração.</a:t>
            </a:r>
          </a:p>
          <a:p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Hab. Incluir:</a:t>
            </a:r>
            <a:r>
              <a:rPr lang="pt-BR" sz="1400">
                <a:latin typeface="Calibri" pitchFamily="34" charset="0"/>
              </a:rPr>
              <a:t> Define se o processo esta habilitado para inclusão.</a:t>
            </a:r>
          </a:p>
          <a:p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Hab. Alterar:</a:t>
            </a:r>
            <a:r>
              <a:rPr lang="pt-BR" sz="1400">
                <a:latin typeface="Calibri" pitchFamily="34" charset="0"/>
              </a:rPr>
              <a:t> Define se o processo esta habilitado para alteração.</a:t>
            </a:r>
          </a:p>
          <a:p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Hab. Excluir:</a:t>
            </a:r>
            <a:r>
              <a:rPr lang="pt-BR" sz="1400">
                <a:latin typeface="Calibri" pitchFamily="34" charset="0"/>
              </a:rPr>
              <a:t> Define se o processo esta habilitado para exclusão.</a:t>
            </a:r>
          </a:p>
          <a:p>
            <a:pPr marL="2057400" lvl="4" indent="-228600"/>
            <a:r>
              <a:rPr lang="pt-BR" sz="1400">
                <a:latin typeface="Calibri" pitchFamily="34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1428736"/>
            <a:ext cx="6875873" cy="2619380"/>
          </a:xfrm>
          <a:prstGeom prst="rect">
            <a:avLst/>
          </a:prstGeom>
          <a:noFill/>
          <a:ln>
            <a:noFill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4" name="Espaço Reservado para Texto 3"/>
          <p:cNvSpPr>
            <a:spLocks noGrp="1"/>
          </p:cNvSpPr>
          <p:nvPr>
            <p:ph type="body" sz="quarter" idx="15"/>
          </p:nvPr>
        </p:nvSpPr>
        <p:spPr>
          <a:xfrm>
            <a:off x="471488" y="6191250"/>
            <a:ext cx="8239125" cy="285750"/>
          </a:xfrm>
        </p:spPr>
        <p:txBody>
          <a:bodyPr/>
          <a:lstStyle/>
          <a:p>
            <a:pPr eaLnBrk="1" hangingPunct="1">
              <a:defRPr/>
            </a:pPr>
            <a:r>
              <a:rPr lang="pt-BR" dirty="0" smtClean="0"/>
              <a:t>Solução TOTVS</a:t>
            </a:r>
            <a:endParaRPr lang="pt-BR" dirty="0"/>
          </a:p>
        </p:txBody>
      </p:sp>
      <p:sp>
        <p:nvSpPr>
          <p:cNvPr id="32771" name="Espaço Reservado para Texto 4"/>
          <p:cNvSpPr>
            <a:spLocks noGrp="1"/>
          </p:cNvSpPr>
          <p:nvPr>
            <p:ph type="body" sz="half" idx="2"/>
          </p:nvPr>
        </p:nvSpPr>
        <p:spPr>
          <a:xfrm>
            <a:off x="2143125" y="214313"/>
            <a:ext cx="5786438" cy="500062"/>
          </a:xfrm>
        </p:spPr>
        <p:txBody>
          <a:bodyPr/>
          <a:lstStyle/>
          <a:p>
            <a:pPr eaLnBrk="1" hangingPunct="1"/>
            <a:r>
              <a:rPr lang="pt-BR" smtClean="0"/>
              <a:t>TOTVS ESB</a:t>
            </a:r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EC3C86A9-84D2-4467-8D18-A4C623D394A5}" type="slidenum">
              <a:rPr lang="pt-BR" smtClean="0"/>
              <a:pPr>
                <a:defRPr/>
              </a:pPr>
              <a:t>9</a:t>
            </a:fld>
            <a:endParaRPr lang="pt-BR"/>
          </a:p>
        </p:txBody>
      </p:sp>
      <p:sp>
        <p:nvSpPr>
          <p:cNvPr id="7" name="Retângulo 6"/>
          <p:cNvSpPr/>
          <p:nvPr/>
        </p:nvSpPr>
        <p:spPr>
          <a:xfrm>
            <a:off x="357188" y="4786313"/>
            <a:ext cx="3500437" cy="1214437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50000"/>
                <a:lumOff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20000"/>
              </a:spcBef>
              <a:buFont typeface="Trebuchet MS" pitchFamily="34" charset="0"/>
              <a:buNone/>
              <a:defRPr/>
            </a:pPr>
            <a:endParaRPr lang="pt-BR"/>
          </a:p>
        </p:txBody>
      </p:sp>
      <p:pic>
        <p:nvPicPr>
          <p:cNvPr id="3277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5" y="5143500"/>
            <a:ext cx="2571750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75" y="4857750"/>
            <a:ext cx="642938" cy="1023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88" y="1428750"/>
            <a:ext cx="6875462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7" name="Título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pt-BR" smtClean="0"/>
              <a:t>Cadastro de Processos x Tabelas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4294967295"/>
          </p:nvPr>
        </p:nvSpPr>
        <p:spPr>
          <a:xfrm>
            <a:off x="471488" y="6191250"/>
            <a:ext cx="8239125" cy="285750"/>
          </a:xfrm>
        </p:spPr>
        <p:txBody>
          <a:bodyPr>
            <a:normAutofit/>
          </a:bodyPr>
          <a:lstStyle/>
          <a:p>
            <a:pPr algn="r" eaLnBrk="1" hangingPunct="1">
              <a:buFont typeface="Arial" charset="0"/>
              <a:buNone/>
              <a:defRPr/>
            </a:pPr>
            <a:endParaRPr lang="pt-BR" sz="1200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8659" name="Espaço Reservado para Texto 4"/>
          <p:cNvSpPr>
            <a:spLocks noGrp="1"/>
          </p:cNvSpPr>
          <p:nvPr>
            <p:ph type="body" sz="half" idx="4294967295"/>
          </p:nvPr>
        </p:nvSpPr>
        <p:spPr>
          <a:xfrm>
            <a:off x="2128838" y="133350"/>
            <a:ext cx="5786437" cy="500063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pt-BR" sz="2000" smtClean="0">
                <a:solidFill>
                  <a:schemeClr val="tx2"/>
                </a:solidFill>
              </a:rPr>
              <a:t>Adapter</a:t>
            </a:r>
          </a:p>
        </p:txBody>
      </p:sp>
      <p:sp>
        <p:nvSpPr>
          <p:cNvPr id="6" name="Espaço Reservado para Número de Slide 5"/>
          <p:cNvSpPr txBox="1">
            <a:spLocks noGrp="1"/>
          </p:cNvSpPr>
          <p:nvPr/>
        </p:nvSpPr>
        <p:spPr>
          <a:xfrm>
            <a:off x="8702675" y="6616700"/>
            <a:ext cx="490538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C675120F-ABAA-4E3D-8D6D-85F7B240137D}" type="slidenum">
              <a:rPr lang="pt-BR" sz="800" b="1">
                <a:latin typeface="+mn-lt"/>
              </a:rPr>
              <a:pPr algn="r">
                <a:defRPr/>
              </a:pPr>
              <a:t>90</a:t>
            </a:fld>
            <a:endParaRPr lang="pt-BR" sz="800" b="1">
              <a:latin typeface="+mn-lt"/>
            </a:endParaRPr>
          </a:p>
        </p:txBody>
      </p:sp>
      <p:sp>
        <p:nvSpPr>
          <p:cNvPr id="198661" name="Rectangle 6"/>
          <p:cNvSpPr>
            <a:spLocks noChangeArrowheads="1"/>
          </p:cNvSpPr>
          <p:nvPr/>
        </p:nvSpPr>
        <p:spPr bwMode="auto">
          <a:xfrm>
            <a:off x="0" y="2074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BR"/>
          </a:p>
        </p:txBody>
      </p:sp>
      <p:sp>
        <p:nvSpPr>
          <p:cNvPr id="198662" name="CaixaDeTexto 86"/>
          <p:cNvSpPr txBox="1">
            <a:spLocks noChangeArrowheads="1"/>
          </p:cNvSpPr>
          <p:nvPr/>
        </p:nvSpPr>
        <p:spPr bwMode="auto">
          <a:xfrm>
            <a:off x="395288" y="1484313"/>
            <a:ext cx="800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Cadastro de processos – </a:t>
            </a:r>
            <a:r>
              <a:rPr lang="pt-BR" sz="1400">
                <a:latin typeface="Calibri" pitchFamily="34" charset="0"/>
              </a:rPr>
              <a:t>Tem como objetivo habilitar os processos que serão integrados</a:t>
            </a:r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.</a:t>
            </a:r>
          </a:p>
        </p:txBody>
      </p:sp>
      <p:sp>
        <p:nvSpPr>
          <p:cNvPr id="198663" name="CaixaDeTexto 86"/>
          <p:cNvSpPr txBox="1">
            <a:spLocks noChangeArrowheads="1"/>
          </p:cNvSpPr>
          <p:nvPr/>
        </p:nvSpPr>
        <p:spPr bwMode="auto">
          <a:xfrm>
            <a:off x="395288" y="3284538"/>
            <a:ext cx="800100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Cod Processo:</a:t>
            </a:r>
            <a:r>
              <a:rPr lang="pt-BR" sz="1400">
                <a:latin typeface="Calibri" pitchFamily="34" charset="0"/>
              </a:rPr>
              <a:t> Código do processo de integração.</a:t>
            </a:r>
          </a:p>
          <a:p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Tabela:</a:t>
            </a:r>
            <a:r>
              <a:rPr lang="pt-BR" sz="1400">
                <a:latin typeface="Calibri" pitchFamily="34" charset="0"/>
              </a:rPr>
              <a:t> Tabela relacionada ao processo de integração.</a:t>
            </a:r>
          </a:p>
          <a:p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Habilitado:</a:t>
            </a:r>
            <a:r>
              <a:rPr lang="pt-BR" sz="1400">
                <a:latin typeface="Calibri" pitchFamily="34" charset="0"/>
              </a:rPr>
              <a:t> Define se a tabela do processo esta habilitada ou não.	</a:t>
            </a:r>
          </a:p>
        </p:txBody>
      </p:sp>
      <p:pic>
        <p:nvPicPr>
          <p:cNvPr id="19866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060575"/>
            <a:ext cx="7345362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9023" name="Group 111"/>
          <p:cNvGraphicFramePr>
            <a:graphicFrameLocks noGrp="1"/>
          </p:cNvGraphicFramePr>
          <p:nvPr/>
        </p:nvGraphicFramePr>
        <p:xfrm>
          <a:off x="468313" y="4221163"/>
          <a:ext cx="7345362" cy="2255837"/>
        </p:xfrm>
        <a:graphic>
          <a:graphicData uri="http://schemas.openxmlformats.org/drawingml/2006/table">
            <a:tbl>
              <a:tblPr/>
              <a:tblGrid>
                <a:gridCol w="1566862"/>
                <a:gridCol w="5778500"/>
              </a:tblGrid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Código</a:t>
                      </a:r>
                      <a:endParaRPr kumimoji="0" lang="pt-B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99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Tabela</a:t>
                      </a:r>
                      <a:endParaRPr kumimoji="0" lang="pt-BR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99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002</a:t>
                      </a:r>
                      <a:endParaRPr kumimoji="0" 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SA3</a:t>
                      </a:r>
                      <a:endParaRPr kumimoji="0" 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003</a:t>
                      </a:r>
                      <a:endParaRPr kumimoji="0" 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SLG</a:t>
                      </a:r>
                      <a:endParaRPr kumimoji="0" 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005</a:t>
                      </a:r>
                      <a:endParaRPr kumimoji="0" 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SFI</a:t>
                      </a:r>
                      <a:endParaRPr kumimoji="0" 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006</a:t>
                      </a:r>
                      <a:endParaRPr kumimoji="0" 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SF2, SD2, SE1, SE5, SEF</a:t>
                      </a:r>
                      <a:endParaRPr kumimoji="0" 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007</a:t>
                      </a:r>
                      <a:endParaRPr kumimoji="0" 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SE5</a:t>
                      </a:r>
                      <a:endParaRPr kumimoji="0" 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008</a:t>
                      </a:r>
                      <a:endParaRPr kumimoji="0" 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SE5</a:t>
                      </a:r>
                      <a:endParaRPr kumimoji="0" 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016</a:t>
                      </a:r>
                      <a:endParaRPr kumimoji="0" 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SLX</a:t>
                      </a:r>
                      <a:endParaRPr kumimoji="0" lang="pt-BR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5" name="Título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pt-BR" smtClean="0"/>
              <a:t>Configuração da Integração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4294967295"/>
          </p:nvPr>
        </p:nvSpPr>
        <p:spPr>
          <a:xfrm>
            <a:off x="471488" y="6191250"/>
            <a:ext cx="8239125" cy="285750"/>
          </a:xfrm>
        </p:spPr>
        <p:txBody>
          <a:bodyPr>
            <a:normAutofit/>
          </a:bodyPr>
          <a:lstStyle/>
          <a:p>
            <a:pPr algn="r" eaLnBrk="1" hangingPunct="1">
              <a:buFont typeface="Arial" charset="0"/>
              <a:buNone/>
              <a:defRPr/>
            </a:pPr>
            <a:endParaRPr lang="pt-BR" sz="1200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0707" name="Espaço Reservado para Texto 4"/>
          <p:cNvSpPr>
            <a:spLocks noGrp="1"/>
          </p:cNvSpPr>
          <p:nvPr>
            <p:ph type="body" sz="half" idx="4294967295"/>
          </p:nvPr>
        </p:nvSpPr>
        <p:spPr>
          <a:xfrm>
            <a:off x="2128838" y="133350"/>
            <a:ext cx="5786437" cy="500063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pt-BR" sz="2000" smtClean="0">
                <a:solidFill>
                  <a:schemeClr val="tx2"/>
                </a:solidFill>
              </a:rPr>
              <a:t>Adapter</a:t>
            </a:r>
          </a:p>
        </p:txBody>
      </p:sp>
      <p:sp>
        <p:nvSpPr>
          <p:cNvPr id="6" name="Espaço Reservado para Número de Slide 5"/>
          <p:cNvSpPr txBox="1">
            <a:spLocks noGrp="1"/>
          </p:cNvSpPr>
          <p:nvPr/>
        </p:nvSpPr>
        <p:spPr>
          <a:xfrm>
            <a:off x="8702675" y="6616700"/>
            <a:ext cx="490538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05397791-AE68-4C5D-98E8-8202E160F603}" type="slidenum">
              <a:rPr lang="pt-BR" sz="800" b="1">
                <a:latin typeface="+mn-lt"/>
              </a:rPr>
              <a:pPr algn="r">
                <a:defRPr/>
              </a:pPr>
              <a:t>91</a:t>
            </a:fld>
            <a:endParaRPr lang="pt-BR" sz="800" b="1">
              <a:latin typeface="+mn-lt"/>
            </a:endParaRPr>
          </a:p>
        </p:txBody>
      </p:sp>
      <p:sp>
        <p:nvSpPr>
          <p:cNvPr id="200709" name="Rectangle 6"/>
          <p:cNvSpPr>
            <a:spLocks noChangeArrowheads="1"/>
          </p:cNvSpPr>
          <p:nvPr/>
        </p:nvSpPr>
        <p:spPr bwMode="auto">
          <a:xfrm>
            <a:off x="0" y="2074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pt-BR"/>
          </a:p>
        </p:txBody>
      </p:sp>
      <p:sp>
        <p:nvSpPr>
          <p:cNvPr id="200710" name="CaixaDeTexto 86"/>
          <p:cNvSpPr txBox="1">
            <a:spLocks noChangeArrowheads="1"/>
          </p:cNvSpPr>
          <p:nvPr/>
        </p:nvSpPr>
        <p:spPr bwMode="auto">
          <a:xfrm>
            <a:off x="395288" y="1484313"/>
            <a:ext cx="80010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Configuração da Integração – </a:t>
            </a:r>
            <a:r>
              <a:rPr lang="pt-BR" sz="1400">
                <a:latin typeface="Calibri" pitchFamily="34" charset="0"/>
              </a:rPr>
              <a:t>Tem como objetivo parametrizar informações adicionais, para que as mensagens de recebimento sejam integradas corretamente. 	</a:t>
            </a:r>
          </a:p>
        </p:txBody>
      </p:sp>
      <p:sp>
        <p:nvSpPr>
          <p:cNvPr id="200711" name="CaixaDeTexto 86"/>
          <p:cNvSpPr txBox="1">
            <a:spLocks noChangeArrowheads="1"/>
          </p:cNvSpPr>
          <p:nvPr/>
        </p:nvSpPr>
        <p:spPr bwMode="auto">
          <a:xfrm>
            <a:off x="395288" y="3933825"/>
            <a:ext cx="8001000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Código:</a:t>
            </a:r>
            <a:r>
              <a:rPr lang="pt-BR" sz="1400">
                <a:latin typeface="Calibri" pitchFamily="34" charset="0"/>
              </a:rPr>
              <a:t> Código.</a:t>
            </a:r>
          </a:p>
          <a:p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B1 TS Isento:</a:t>
            </a:r>
            <a:r>
              <a:rPr lang="pt-BR" sz="1400">
                <a:latin typeface="Calibri" pitchFamily="34" charset="0"/>
              </a:rPr>
              <a:t> TES do produto isento.</a:t>
            </a:r>
          </a:p>
          <a:p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B1 TS Tribut:</a:t>
            </a:r>
            <a:r>
              <a:rPr lang="pt-BR" sz="1400">
                <a:latin typeface="Calibri" pitchFamily="34" charset="0"/>
              </a:rPr>
              <a:t> TES do produto tributado.</a:t>
            </a:r>
          </a:p>
          <a:p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B1 TS NTrib:</a:t>
            </a:r>
            <a:r>
              <a:rPr lang="pt-BR" sz="1400">
                <a:latin typeface="Calibri" pitchFamily="34" charset="0"/>
              </a:rPr>
              <a:t> TES do produto não tributado.</a:t>
            </a:r>
          </a:p>
          <a:p>
            <a:r>
              <a:rPr lang="pt-BR" sz="1400">
                <a:solidFill>
                  <a:srgbClr val="333399"/>
                </a:solidFill>
                <a:latin typeface="Calibri" pitchFamily="34" charset="0"/>
              </a:rPr>
              <a:t>B1 TS Subst:</a:t>
            </a:r>
            <a:r>
              <a:rPr lang="pt-BR" sz="1400">
                <a:latin typeface="Calibri" pitchFamily="34" charset="0"/>
              </a:rPr>
              <a:t> TES do produto substituído.	</a:t>
            </a:r>
          </a:p>
        </p:txBody>
      </p:sp>
      <p:pic>
        <p:nvPicPr>
          <p:cNvPr id="200712" name="Picture 3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273300"/>
            <a:ext cx="7272337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Espaço Reservado para Número de Slide 1"/>
          <p:cNvSpPr txBox="1">
            <a:spLocks noGrp="1"/>
          </p:cNvSpPr>
          <p:nvPr/>
        </p:nvSpPr>
        <p:spPr bwMode="auto">
          <a:xfrm>
            <a:off x="8710613" y="6615113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B3205A64-5703-4744-B4D5-FB90B865D409}" type="slidenum">
              <a:rPr lang="pt-BR" sz="800" b="1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pPr algn="r">
                <a:defRPr/>
              </a:pPr>
              <a:t>92</a:t>
            </a:fld>
            <a:endParaRPr lang="pt-BR" sz="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202754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2124075" y="242888"/>
            <a:ext cx="5832475" cy="503237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2200" smtClean="0">
                <a:solidFill>
                  <a:srgbClr val="254061"/>
                </a:solidFill>
              </a:rPr>
              <a:t>Implantação Integração Protheus (Loja) x RM </a:t>
            </a:r>
          </a:p>
        </p:txBody>
      </p:sp>
      <p:sp>
        <p:nvSpPr>
          <p:cNvPr id="202755" name="CaixaDeTexto 7"/>
          <p:cNvSpPr txBox="1">
            <a:spLocks noChangeArrowheads="1"/>
          </p:cNvSpPr>
          <p:nvPr/>
        </p:nvSpPr>
        <p:spPr bwMode="auto">
          <a:xfrm>
            <a:off x="714375" y="4540250"/>
            <a:ext cx="44291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266700"/>
            <a:r>
              <a:rPr lang="pt-BR" sz="1600" b="1">
                <a:solidFill>
                  <a:schemeClr val="tx2"/>
                </a:solidFill>
                <a:latin typeface="Calibri" pitchFamily="34" charset="0"/>
              </a:rPr>
              <a:t>IV)	Premissas e Restrições</a:t>
            </a:r>
          </a:p>
        </p:txBody>
      </p:sp>
      <p:pic>
        <p:nvPicPr>
          <p:cNvPr id="202756" name="Picture 2" descr="C:\Projetos TOTVS\PPT\sombrinha-vertica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50" y="4143375"/>
            <a:ext cx="74295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2757" name="CaixaDeTexto 6"/>
          <p:cNvSpPr txBox="1">
            <a:spLocks noChangeArrowheads="1"/>
          </p:cNvSpPr>
          <p:nvPr/>
        </p:nvSpPr>
        <p:spPr bwMode="auto">
          <a:xfrm>
            <a:off x="4000500" y="2043113"/>
            <a:ext cx="45720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0050" indent="-400050" defTabSz="266700">
              <a:lnSpc>
                <a:spcPct val="150000"/>
              </a:lnSpc>
              <a:buFontTx/>
              <a:buAutoNum type="romanUcParenR"/>
            </a:pPr>
            <a:r>
              <a:rPr lang="pt-BR" sz="1400" b="1">
                <a:solidFill>
                  <a:srgbClr val="A6A6A6"/>
                </a:solidFill>
                <a:latin typeface="Calibri" pitchFamily="34" charset="0"/>
              </a:rPr>
              <a:t>Arquitetura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</a:pPr>
            <a:r>
              <a:rPr lang="pt-BR" sz="1400" b="1">
                <a:solidFill>
                  <a:srgbClr val="A6A6A6"/>
                </a:solidFill>
                <a:latin typeface="Calibri" pitchFamily="34" charset="0"/>
              </a:rPr>
              <a:t>EAI - Enterprise Application Integration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</a:pPr>
            <a:r>
              <a:rPr lang="pt-BR" sz="1400" b="1">
                <a:solidFill>
                  <a:srgbClr val="A6A6A6"/>
                </a:solidFill>
                <a:latin typeface="Calibri" pitchFamily="34" charset="0"/>
              </a:rPr>
              <a:t>Adapter</a:t>
            </a:r>
          </a:p>
          <a:p>
            <a:pPr marL="400050" indent="-400050" defTabSz="266700">
              <a:lnSpc>
                <a:spcPct val="150000"/>
              </a:lnSpc>
              <a:buFontTx/>
              <a:buAutoNum type="romanUcParenR"/>
            </a:pPr>
            <a:r>
              <a:rPr lang="pt-BR" sz="1400" b="1">
                <a:latin typeface="Calibri" pitchFamily="34" charset="0"/>
              </a:rPr>
              <a:t>Premissas e Restrições</a:t>
            </a:r>
          </a:p>
        </p:txBody>
      </p:sp>
      <p:sp>
        <p:nvSpPr>
          <p:cNvPr id="18" name="CaixaDeTexto 12"/>
          <p:cNvSpPr txBox="1">
            <a:spLocks noChangeArrowheads="1"/>
          </p:cNvSpPr>
          <p:nvPr/>
        </p:nvSpPr>
        <p:spPr bwMode="auto">
          <a:xfrm>
            <a:off x="4391025" y="1454150"/>
            <a:ext cx="328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2000" b="1" dirty="0">
                <a:solidFill>
                  <a:schemeClr val="tx2"/>
                </a:solidFill>
                <a:latin typeface="+mj-lt"/>
              </a:rPr>
              <a:t>ÍNDICE</a:t>
            </a:r>
          </a:p>
        </p:txBody>
      </p:sp>
      <p:pic>
        <p:nvPicPr>
          <p:cNvPr id="202759" name="Picture 2" descr="3330516135_3792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5263" y="1500188"/>
            <a:ext cx="35242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m 12" descr="Foto0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71472" y="1357298"/>
            <a:ext cx="3000396" cy="22698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quarter" idx="4294967295"/>
          </p:nvPr>
        </p:nvSpPr>
        <p:spPr>
          <a:xfrm>
            <a:off x="471488" y="6191250"/>
            <a:ext cx="8239125" cy="285750"/>
          </a:xfrm>
        </p:spPr>
        <p:txBody>
          <a:bodyPr>
            <a:normAutofit/>
          </a:bodyPr>
          <a:lstStyle/>
          <a:p>
            <a:pPr algn="r" eaLnBrk="1" hangingPunct="1">
              <a:buFont typeface="Arial" charset="0"/>
              <a:buNone/>
              <a:defRPr/>
            </a:pPr>
            <a:endParaRPr lang="pt-BR" sz="1200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4802" name="Espaço Reservado para Texto 4"/>
          <p:cNvSpPr>
            <a:spLocks noGrp="1"/>
          </p:cNvSpPr>
          <p:nvPr>
            <p:ph type="body" sz="half" idx="4294967295"/>
          </p:nvPr>
        </p:nvSpPr>
        <p:spPr>
          <a:xfrm>
            <a:off x="2128838" y="133350"/>
            <a:ext cx="5786437" cy="500063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pt-BR" sz="2000" smtClean="0">
                <a:solidFill>
                  <a:schemeClr val="tx2"/>
                </a:solidFill>
              </a:rPr>
              <a:t>Premissas e Restrições</a:t>
            </a:r>
          </a:p>
        </p:txBody>
      </p:sp>
      <p:sp>
        <p:nvSpPr>
          <p:cNvPr id="6" name="Espaço Reservado para Número de Slide 5"/>
          <p:cNvSpPr txBox="1">
            <a:spLocks noGrp="1"/>
          </p:cNvSpPr>
          <p:nvPr/>
        </p:nvSpPr>
        <p:spPr>
          <a:xfrm>
            <a:off x="8702675" y="6616700"/>
            <a:ext cx="490538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3AD203F8-CDA3-415C-9381-A2A1556127EB}" type="slidenum">
              <a:rPr lang="pt-BR" sz="800" b="1">
                <a:latin typeface="+mn-lt"/>
              </a:rPr>
              <a:pPr algn="r">
                <a:defRPr/>
              </a:pPr>
              <a:t>93</a:t>
            </a:fld>
            <a:endParaRPr lang="pt-BR" sz="800" b="1">
              <a:latin typeface="+mn-lt"/>
            </a:endParaRPr>
          </a:p>
        </p:txBody>
      </p:sp>
      <p:sp>
        <p:nvSpPr>
          <p:cNvPr id="204804" name="CaixaDeTexto 86"/>
          <p:cNvSpPr txBox="1">
            <a:spLocks noChangeArrowheads="1"/>
          </p:cNvSpPr>
          <p:nvPr/>
        </p:nvSpPr>
        <p:spPr bwMode="auto">
          <a:xfrm>
            <a:off x="395288" y="1052513"/>
            <a:ext cx="8001000" cy="398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pt-BR" sz="1400" b="1">
                <a:latin typeface="Calibri" pitchFamily="34" charset="0"/>
              </a:rPr>
              <a:t> </a:t>
            </a:r>
            <a:r>
              <a:rPr lang="pt-BR" sz="1400" b="1">
                <a:solidFill>
                  <a:srgbClr val="333399"/>
                </a:solidFill>
                <a:latin typeface="Calibri" pitchFamily="34" charset="0"/>
              </a:rPr>
              <a:t>Unidade de Medida</a:t>
            </a:r>
          </a:p>
          <a:p>
            <a:r>
              <a:rPr lang="pt-BR" sz="1400">
                <a:latin typeface="Calibri" pitchFamily="34" charset="0"/>
              </a:rPr>
              <a:t>O cadastro de unidade de medida tem que ser feito com o mesmo código no RM e no Protheus, respeitando letras maiúsculas e minúsculas.</a:t>
            </a:r>
          </a:p>
          <a:p>
            <a:r>
              <a:rPr lang="pt-BR" sz="1400">
                <a:latin typeface="Calibri" pitchFamily="34" charset="0"/>
              </a:rPr>
              <a:t>Não há sincronismo destas entidades via Integração TOTVS.</a:t>
            </a:r>
            <a:endParaRPr lang="pt-BR" sz="1400" b="1">
              <a:solidFill>
                <a:srgbClr val="333399"/>
              </a:solidFill>
              <a:latin typeface="Calibri" pitchFamily="34" charset="0"/>
            </a:endParaRPr>
          </a:p>
          <a:p>
            <a:endParaRPr lang="pt-BR" sz="1400" b="1">
              <a:solidFill>
                <a:srgbClr val="333399"/>
              </a:solidFill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pt-BR" sz="1400" b="1">
                <a:solidFill>
                  <a:srgbClr val="333399"/>
                </a:solidFill>
                <a:latin typeface="Calibri" pitchFamily="34" charset="0"/>
              </a:rPr>
              <a:t> TES</a:t>
            </a:r>
            <a:endParaRPr lang="pt-BR" sz="1400">
              <a:solidFill>
                <a:srgbClr val="333399"/>
              </a:solidFill>
              <a:latin typeface="Calibri" pitchFamily="34" charset="0"/>
            </a:endParaRPr>
          </a:p>
          <a:p>
            <a:r>
              <a:rPr lang="pt-BR" sz="1400">
                <a:latin typeface="Calibri" pitchFamily="34" charset="0"/>
              </a:rPr>
              <a:t>O cadastro de TES do protheus tem que ser feito manualmente através dos Tributos cadastrados no sistema RM (Tributado, Isento, Não Tributado, Substituído e Serviço).</a:t>
            </a:r>
            <a:endParaRPr lang="pt-BR" sz="1400" b="1">
              <a:latin typeface="Calibri" pitchFamily="34" charset="0"/>
            </a:endParaRPr>
          </a:p>
          <a:p>
            <a:endParaRPr lang="pt-BR" sz="1400" b="1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pt-BR" sz="1400" b="1">
                <a:solidFill>
                  <a:srgbClr val="333399"/>
                </a:solidFill>
                <a:latin typeface="Calibri" pitchFamily="34" charset="0"/>
              </a:rPr>
              <a:t>Empresa e Filial</a:t>
            </a:r>
            <a:endParaRPr lang="pt-BR" sz="1400">
              <a:solidFill>
                <a:srgbClr val="333399"/>
              </a:solidFill>
              <a:latin typeface="Calibri" pitchFamily="34" charset="0"/>
            </a:endParaRPr>
          </a:p>
          <a:p>
            <a:r>
              <a:rPr lang="pt-BR" sz="1400">
                <a:latin typeface="Calibri" pitchFamily="34" charset="0"/>
              </a:rPr>
              <a:t>O cadastro de empresa e filial deve ser feito com o mesmo código no RM e no Protheus.</a:t>
            </a:r>
          </a:p>
          <a:p>
            <a:r>
              <a:rPr lang="pt-BR" sz="1400">
                <a:latin typeface="Calibri" pitchFamily="34" charset="0"/>
              </a:rPr>
              <a:t>Não há sincronismo destas entidades via Integração TOTVS. </a:t>
            </a:r>
          </a:p>
          <a:p>
            <a:r>
              <a:rPr lang="pt-BR" sz="1400">
                <a:latin typeface="Calibri" pitchFamily="34" charset="0"/>
              </a:rPr>
              <a:t>Obrigatório cadastrar a empresa 01 e a filial 01 em ambos produtos.</a:t>
            </a:r>
            <a:endParaRPr lang="pt-BR" sz="1400" b="1">
              <a:latin typeface="Calibri" pitchFamily="34" charset="0"/>
            </a:endParaRPr>
          </a:p>
          <a:p>
            <a:endParaRPr lang="pt-BR" sz="1400" b="1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pt-BR" sz="1400" b="1">
                <a:solidFill>
                  <a:srgbClr val="333399"/>
                </a:solidFill>
                <a:latin typeface="Calibri" pitchFamily="34" charset="0"/>
              </a:rPr>
              <a:t>Forma de Pagamento (cartão, dinheiro etc)</a:t>
            </a:r>
            <a:endParaRPr lang="pt-BR" sz="1400">
              <a:solidFill>
                <a:srgbClr val="333399"/>
              </a:solidFill>
              <a:latin typeface="Calibri" pitchFamily="34" charset="0"/>
            </a:endParaRPr>
          </a:p>
          <a:p>
            <a:r>
              <a:rPr lang="pt-BR" sz="1400">
                <a:latin typeface="Calibri" pitchFamily="34" charset="0"/>
              </a:rPr>
              <a:t>O cadastro de forma de pagamento deve ser feito com o mesmo código no RM e no Protheus. Sendo que o Protheus possui códigos pré-definidos.</a:t>
            </a:r>
          </a:p>
          <a:p>
            <a:r>
              <a:rPr lang="pt-BR" sz="1400">
                <a:latin typeface="Calibri" pitchFamily="34" charset="0"/>
              </a:rPr>
              <a:t>Não há sincronismo destas entidades via Integração TOTVS.</a:t>
            </a:r>
            <a:r>
              <a:rPr lang="pt-BR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quarter" idx="4294967295"/>
          </p:nvPr>
        </p:nvSpPr>
        <p:spPr>
          <a:xfrm>
            <a:off x="471488" y="6191250"/>
            <a:ext cx="8239125" cy="285750"/>
          </a:xfrm>
        </p:spPr>
        <p:txBody>
          <a:bodyPr>
            <a:normAutofit/>
          </a:bodyPr>
          <a:lstStyle/>
          <a:p>
            <a:pPr algn="r" eaLnBrk="1" hangingPunct="1">
              <a:buFont typeface="Arial" charset="0"/>
              <a:buNone/>
              <a:defRPr/>
            </a:pPr>
            <a:endParaRPr lang="pt-BR" sz="1200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6850" name="Espaço Reservado para Texto 4"/>
          <p:cNvSpPr>
            <a:spLocks noGrp="1"/>
          </p:cNvSpPr>
          <p:nvPr>
            <p:ph type="body" sz="half" idx="4294967295"/>
          </p:nvPr>
        </p:nvSpPr>
        <p:spPr>
          <a:xfrm>
            <a:off x="2128838" y="133350"/>
            <a:ext cx="5786437" cy="500063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pt-BR" sz="2000" smtClean="0">
                <a:solidFill>
                  <a:schemeClr val="tx2"/>
                </a:solidFill>
              </a:rPr>
              <a:t>Premissas e Restrições</a:t>
            </a:r>
          </a:p>
        </p:txBody>
      </p:sp>
      <p:sp>
        <p:nvSpPr>
          <p:cNvPr id="6" name="Espaço Reservado para Número de Slide 5"/>
          <p:cNvSpPr txBox="1">
            <a:spLocks noGrp="1"/>
          </p:cNvSpPr>
          <p:nvPr/>
        </p:nvSpPr>
        <p:spPr>
          <a:xfrm>
            <a:off x="8702675" y="6616700"/>
            <a:ext cx="490538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92D3D162-7D84-4E5C-B475-D68DFED553BD}" type="slidenum">
              <a:rPr lang="pt-BR" sz="800" b="1">
                <a:latin typeface="+mn-lt"/>
              </a:rPr>
              <a:pPr algn="r">
                <a:defRPr/>
              </a:pPr>
              <a:t>94</a:t>
            </a:fld>
            <a:endParaRPr lang="pt-BR" sz="800" b="1">
              <a:latin typeface="+mn-lt"/>
            </a:endParaRPr>
          </a:p>
        </p:txBody>
      </p:sp>
      <p:sp>
        <p:nvSpPr>
          <p:cNvPr id="206852" name="CaixaDeTexto 86"/>
          <p:cNvSpPr txBox="1">
            <a:spLocks noChangeArrowheads="1"/>
          </p:cNvSpPr>
          <p:nvPr/>
        </p:nvSpPr>
        <p:spPr bwMode="auto">
          <a:xfrm>
            <a:off x="395288" y="1052513"/>
            <a:ext cx="800100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pt-BR" sz="1400" b="1">
                <a:latin typeface="Calibri" pitchFamily="34" charset="0"/>
              </a:rPr>
              <a:t> </a:t>
            </a:r>
            <a:r>
              <a:rPr lang="pt-BR" sz="1400" b="1">
                <a:solidFill>
                  <a:srgbClr val="333399"/>
                </a:solidFill>
                <a:latin typeface="Calibri" pitchFamily="34" charset="0"/>
              </a:rPr>
              <a:t>Cliente</a:t>
            </a:r>
          </a:p>
          <a:p>
            <a:r>
              <a:rPr lang="pt-BR" sz="1400">
                <a:latin typeface="Calibri" pitchFamily="34" charset="0"/>
              </a:rPr>
              <a:t>O cadastro de clientes deve ser feito somente no RM, como cliente Global; e sincronizados para o Protheus via Integração TOTVS.</a:t>
            </a:r>
          </a:p>
          <a:p>
            <a:r>
              <a:rPr lang="pt-BR" sz="1400">
                <a:latin typeface="Calibri" pitchFamily="34" charset="0"/>
              </a:rPr>
              <a:t>O tamanho do campo do código do cliente tem que ser igual em ambos os produtos, limitado em 20 caracteres. </a:t>
            </a:r>
          </a:p>
          <a:p>
            <a:r>
              <a:rPr lang="pt-BR" sz="1400">
                <a:latin typeface="Calibri" pitchFamily="34" charset="0"/>
              </a:rPr>
              <a:t>O arquivo de clientes do Protheus deve ser configurado no modo Compartilhado.</a:t>
            </a:r>
          </a:p>
          <a:p>
            <a:r>
              <a:rPr lang="pt-BR" sz="1400">
                <a:latin typeface="Calibri" pitchFamily="34" charset="0"/>
              </a:rPr>
              <a:t>O arquivo de clientes da empresa 01 deve ser compartilhado para as demais empresas cadastradas no Protheus.</a:t>
            </a:r>
          </a:p>
          <a:p>
            <a:r>
              <a:rPr lang="pt-BR" sz="1400">
                <a:latin typeface="Calibri" pitchFamily="34" charset="0"/>
              </a:rPr>
              <a:t>Caso existam clientes cadastrados no Protheus estes devem ser “inativados” e cadastrados no RM.</a:t>
            </a:r>
          </a:p>
          <a:p>
            <a:r>
              <a:rPr lang="pt-BR" sz="1400">
                <a:latin typeface="Calibri" pitchFamily="34" charset="0"/>
              </a:rPr>
              <a:t>Todos os clientes cadastrados no RM devem ser exportados para o Protheus na carga inicial, via Integração TOTVS.</a:t>
            </a:r>
          </a:p>
          <a:p>
            <a:endParaRPr lang="pt-BR" sz="14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pt-BR" sz="1400" b="1">
                <a:solidFill>
                  <a:srgbClr val="333399"/>
                </a:solidFill>
                <a:latin typeface="Calibri" pitchFamily="34" charset="0"/>
              </a:rPr>
              <a:t>Produto, Preço e Código de Barras</a:t>
            </a:r>
          </a:p>
          <a:p>
            <a:r>
              <a:rPr lang="pt-BR" sz="1400">
                <a:latin typeface="Calibri" pitchFamily="34" charset="0"/>
              </a:rPr>
              <a:t>Estes cadastros devem ser feito somente no RM e sincronizados para o Protheus via Integração TOTVS. </a:t>
            </a:r>
          </a:p>
          <a:p>
            <a:r>
              <a:rPr lang="pt-BR" sz="1400">
                <a:latin typeface="Calibri" pitchFamily="34" charset="0"/>
              </a:rPr>
              <a:t>O arquivo de produtos, preços e código de barras do Protheus devem ser configurado no modo Compartilhado.</a:t>
            </a:r>
          </a:p>
          <a:p>
            <a:r>
              <a:rPr lang="pt-BR" sz="1400">
                <a:latin typeface="Calibri" pitchFamily="34" charset="0"/>
              </a:rPr>
              <a:t>O RM trabalha com até 5 preços no cadastro de produto. Obrigatório informar o preço 1, os demais são opcionais. </a:t>
            </a:r>
          </a:p>
          <a:p>
            <a:r>
              <a:rPr lang="pt-BR" sz="1400">
                <a:latin typeface="Calibri" pitchFamily="34" charset="0"/>
              </a:rPr>
              <a:t>O Protheus trabalha com até 9 preços no cadastro de produto. Na integração apenas 5 serão utilizados.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quarter" idx="4294967295"/>
          </p:nvPr>
        </p:nvSpPr>
        <p:spPr>
          <a:xfrm>
            <a:off x="471488" y="6191250"/>
            <a:ext cx="8239125" cy="285750"/>
          </a:xfrm>
        </p:spPr>
        <p:txBody>
          <a:bodyPr>
            <a:normAutofit/>
          </a:bodyPr>
          <a:lstStyle/>
          <a:p>
            <a:pPr algn="r" eaLnBrk="1" hangingPunct="1">
              <a:buFont typeface="Arial" charset="0"/>
              <a:buNone/>
              <a:defRPr/>
            </a:pPr>
            <a:endParaRPr lang="pt-BR" sz="1200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08898" name="Espaço Reservado para Texto 4"/>
          <p:cNvSpPr>
            <a:spLocks noGrp="1"/>
          </p:cNvSpPr>
          <p:nvPr>
            <p:ph type="body" sz="half" idx="4294967295"/>
          </p:nvPr>
        </p:nvSpPr>
        <p:spPr>
          <a:xfrm>
            <a:off x="2128838" y="133350"/>
            <a:ext cx="5786437" cy="500063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pt-BR" sz="2000" smtClean="0">
                <a:solidFill>
                  <a:schemeClr val="tx2"/>
                </a:solidFill>
              </a:rPr>
              <a:t>Premissas e Restrições</a:t>
            </a:r>
          </a:p>
        </p:txBody>
      </p:sp>
      <p:sp>
        <p:nvSpPr>
          <p:cNvPr id="6" name="Espaço Reservado para Número de Slide 5"/>
          <p:cNvSpPr txBox="1">
            <a:spLocks noGrp="1"/>
          </p:cNvSpPr>
          <p:nvPr/>
        </p:nvSpPr>
        <p:spPr>
          <a:xfrm>
            <a:off x="8702675" y="6616700"/>
            <a:ext cx="490538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726E76BE-26C6-4E0A-AC8F-8E63266E72F8}" type="slidenum">
              <a:rPr lang="pt-BR" sz="800" b="1">
                <a:latin typeface="+mn-lt"/>
              </a:rPr>
              <a:pPr algn="r">
                <a:defRPr/>
              </a:pPr>
              <a:t>95</a:t>
            </a:fld>
            <a:endParaRPr lang="pt-BR" sz="800" b="1">
              <a:latin typeface="+mn-lt"/>
            </a:endParaRPr>
          </a:p>
        </p:txBody>
      </p:sp>
      <p:sp>
        <p:nvSpPr>
          <p:cNvPr id="208900" name="CaixaDeTexto 86"/>
          <p:cNvSpPr txBox="1">
            <a:spLocks noChangeArrowheads="1"/>
          </p:cNvSpPr>
          <p:nvPr/>
        </p:nvSpPr>
        <p:spPr bwMode="auto">
          <a:xfrm>
            <a:off x="395288" y="1052513"/>
            <a:ext cx="8001000" cy="455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pt-BR" sz="1400" b="1">
                <a:latin typeface="Calibri" pitchFamily="34" charset="0"/>
              </a:rPr>
              <a:t> </a:t>
            </a:r>
            <a:r>
              <a:rPr lang="pt-BR" sz="1400" b="1">
                <a:solidFill>
                  <a:srgbClr val="333399"/>
                </a:solidFill>
                <a:latin typeface="Calibri" pitchFamily="34" charset="0"/>
              </a:rPr>
              <a:t>Devolução / Crédito de cliente (NCC)</a:t>
            </a:r>
          </a:p>
          <a:p>
            <a:r>
              <a:rPr lang="pt-BR" sz="1400">
                <a:latin typeface="Calibri" pitchFamily="34" charset="0"/>
              </a:rPr>
              <a:t>O processo de devolução deve ser feito somente no RM, gerando um crédito com status de “Baixado” e este crédito (NCC) será sincronizado para o Protheus via Integração TOTVS.</a:t>
            </a:r>
          </a:p>
          <a:p>
            <a:r>
              <a:rPr lang="pt-BR" sz="1400">
                <a:latin typeface="Calibri" pitchFamily="34" charset="0"/>
              </a:rPr>
              <a:t>O crédito só poderá ser utilizado no sistema Protheus módulo Front-Loja.</a:t>
            </a:r>
          </a:p>
          <a:p>
            <a:endParaRPr lang="pt-BR" sz="1400" b="1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pt-BR" sz="1400" b="1">
                <a:solidFill>
                  <a:srgbClr val="333399"/>
                </a:solidFill>
                <a:latin typeface="Calibri" pitchFamily="34" charset="0"/>
              </a:rPr>
              <a:t>Estação</a:t>
            </a:r>
          </a:p>
          <a:p>
            <a:r>
              <a:rPr lang="pt-BR" sz="1400">
                <a:latin typeface="Calibri" pitchFamily="34" charset="0"/>
              </a:rPr>
              <a:t>O cadastro de Ponto de Venda (Estação) deve ser feito no Protheus módulo Siga-Loja e sincronizado para o RM via Integração TOTVS.</a:t>
            </a:r>
          </a:p>
          <a:p>
            <a:r>
              <a:rPr lang="pt-BR" sz="1400">
                <a:latin typeface="Calibri" pitchFamily="34" charset="0"/>
              </a:rPr>
              <a:t>Observação: os Tipos de Movimento gerados no RM a partir da Integração com o PDV são definidos por Ponto de Venda.</a:t>
            </a:r>
          </a:p>
          <a:p>
            <a:endParaRPr lang="pt-BR" sz="1400" b="1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pt-BR" sz="1400" b="1">
                <a:solidFill>
                  <a:srgbClr val="333399"/>
                </a:solidFill>
                <a:latin typeface="Calibri" pitchFamily="34" charset="0"/>
              </a:rPr>
              <a:t>Vendedor</a:t>
            </a:r>
          </a:p>
          <a:p>
            <a:r>
              <a:rPr lang="pt-BR" sz="1400">
                <a:latin typeface="Calibri" pitchFamily="34" charset="0"/>
              </a:rPr>
              <a:t>O cadastro de Vendedor deve ser feito no Protheus e sincronizado para o RM via Integração TOTVS. </a:t>
            </a:r>
          </a:p>
          <a:p>
            <a:r>
              <a:rPr lang="pt-BR" sz="1400">
                <a:latin typeface="Calibri" pitchFamily="34" charset="0"/>
              </a:rPr>
              <a:t>Caso existam Vendedores cadastrados no RM estes devem ser “inativados” e cadastrados no Protheus.</a:t>
            </a:r>
          </a:p>
          <a:p>
            <a:r>
              <a:rPr lang="pt-BR" sz="1400">
                <a:latin typeface="Calibri" pitchFamily="34" charset="0"/>
              </a:rPr>
              <a:t>Todos os vendedores cadastrados no Protheus devem ser exportados para o RM na carga inicial, via Integração TOTVS.</a:t>
            </a:r>
          </a:p>
          <a:p>
            <a:endParaRPr lang="pt-BR" sz="1400" b="1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pt-BR" sz="1400" b="1">
                <a:solidFill>
                  <a:srgbClr val="333399"/>
                </a:solidFill>
                <a:latin typeface="Calibri" pitchFamily="34" charset="0"/>
              </a:rPr>
              <a:t>Itens do Cupom Fiscal Cancelado</a:t>
            </a:r>
          </a:p>
          <a:p>
            <a:r>
              <a:rPr lang="pt-BR" sz="1400">
                <a:latin typeface="Calibri" pitchFamily="34" charset="0"/>
              </a:rPr>
              <a:t>O cancelamento de um cupom fiscal (“ABERTO”) deve ser feito no Protheus e sincronizada para o RM via Integração TOTVS.</a:t>
            </a:r>
          </a:p>
          <a:p>
            <a:r>
              <a:rPr lang="pt-BR" sz="1400">
                <a:latin typeface="Calibri" pitchFamily="34" charset="0"/>
              </a:rPr>
              <a:t>Será enviada uma mensagem com todos os itens deste cupom.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quarter" idx="4294967295"/>
          </p:nvPr>
        </p:nvSpPr>
        <p:spPr>
          <a:xfrm>
            <a:off x="471488" y="6191250"/>
            <a:ext cx="8239125" cy="285750"/>
          </a:xfrm>
        </p:spPr>
        <p:txBody>
          <a:bodyPr>
            <a:normAutofit/>
          </a:bodyPr>
          <a:lstStyle/>
          <a:p>
            <a:pPr algn="r" eaLnBrk="1" hangingPunct="1">
              <a:buFont typeface="Arial" charset="0"/>
              <a:buNone/>
              <a:defRPr/>
            </a:pPr>
            <a:endParaRPr lang="pt-BR" sz="1200" b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0946" name="Espaço Reservado para Texto 4"/>
          <p:cNvSpPr>
            <a:spLocks noGrp="1"/>
          </p:cNvSpPr>
          <p:nvPr>
            <p:ph type="body" sz="half" idx="4294967295"/>
          </p:nvPr>
        </p:nvSpPr>
        <p:spPr>
          <a:xfrm>
            <a:off x="2128838" y="133350"/>
            <a:ext cx="5786437" cy="500063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Arial" charset="0"/>
              <a:buNone/>
            </a:pPr>
            <a:r>
              <a:rPr lang="pt-BR" sz="2000" smtClean="0">
                <a:solidFill>
                  <a:schemeClr val="tx2"/>
                </a:solidFill>
              </a:rPr>
              <a:t>Premissas e Restrições</a:t>
            </a:r>
          </a:p>
        </p:txBody>
      </p:sp>
      <p:sp>
        <p:nvSpPr>
          <p:cNvPr id="6" name="Espaço Reservado para Número de Slide 5"/>
          <p:cNvSpPr txBox="1">
            <a:spLocks noGrp="1"/>
          </p:cNvSpPr>
          <p:nvPr/>
        </p:nvSpPr>
        <p:spPr>
          <a:xfrm>
            <a:off x="8702675" y="6616700"/>
            <a:ext cx="490538" cy="365125"/>
          </a:xfrm>
          <a:prstGeom prst="rect">
            <a:avLst/>
          </a:prstGeom>
          <a:noFill/>
        </p:spPr>
        <p:txBody>
          <a:bodyPr anchor="ctr"/>
          <a:lstStyle/>
          <a:p>
            <a:pPr algn="r">
              <a:defRPr/>
            </a:pPr>
            <a:fld id="{D626F514-9FEE-4735-A033-E3380C2379AD}" type="slidenum">
              <a:rPr lang="pt-BR" sz="800" b="1">
                <a:latin typeface="+mn-lt"/>
              </a:rPr>
              <a:pPr algn="r">
                <a:defRPr/>
              </a:pPr>
              <a:t>96</a:t>
            </a:fld>
            <a:endParaRPr lang="pt-BR" sz="800" b="1">
              <a:latin typeface="+mn-lt"/>
            </a:endParaRPr>
          </a:p>
        </p:txBody>
      </p:sp>
      <p:sp>
        <p:nvSpPr>
          <p:cNvPr id="210948" name="CaixaDeTexto 86"/>
          <p:cNvSpPr txBox="1">
            <a:spLocks noChangeArrowheads="1"/>
          </p:cNvSpPr>
          <p:nvPr/>
        </p:nvSpPr>
        <p:spPr bwMode="auto">
          <a:xfrm>
            <a:off x="395288" y="1052513"/>
            <a:ext cx="8001000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pt-BR" sz="1400" b="1">
                <a:latin typeface="Calibri" pitchFamily="34" charset="0"/>
              </a:rPr>
              <a:t> </a:t>
            </a:r>
            <a:r>
              <a:rPr lang="pt-BR" sz="1400" b="1">
                <a:solidFill>
                  <a:srgbClr val="333399"/>
                </a:solidFill>
                <a:latin typeface="Calibri" pitchFamily="34" charset="0"/>
              </a:rPr>
              <a:t>Venda</a:t>
            </a:r>
          </a:p>
          <a:p>
            <a:r>
              <a:rPr lang="pt-BR" sz="1400">
                <a:latin typeface="Calibri" pitchFamily="34" charset="0"/>
              </a:rPr>
              <a:t>A venda direta (cupom fiscal emitido no ECF) deve ser feita no Protheus módulo front-loja e sincronizada para o RM via Integração TOTVS.</a:t>
            </a:r>
          </a:p>
          <a:p>
            <a:r>
              <a:rPr lang="pt-BR" sz="1400">
                <a:latin typeface="Calibri" pitchFamily="34" charset="0"/>
              </a:rPr>
              <a:t>Por exigência do PAF-ECF o cupom fiscal deve ser emitido somente pelo módulo Front Loja do Protheus.</a:t>
            </a:r>
          </a:p>
          <a:p>
            <a:endParaRPr lang="pt-BR" sz="1400" b="1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pt-BR" sz="1400" b="1">
                <a:solidFill>
                  <a:srgbClr val="333399"/>
                </a:solidFill>
                <a:latin typeface="Calibri" pitchFamily="34" charset="0"/>
              </a:rPr>
              <a:t>Sangria e Suprimento</a:t>
            </a:r>
          </a:p>
          <a:p>
            <a:r>
              <a:rPr lang="pt-BR" sz="1400">
                <a:latin typeface="Calibri" pitchFamily="34" charset="0"/>
              </a:rPr>
              <a:t>A Sangria e Suprimento devem ser feitos no Protheus módulo front-loja e sincronizada para o RM via Integração TOTVS.</a:t>
            </a:r>
          </a:p>
          <a:p>
            <a:endParaRPr lang="pt-BR" sz="1400" b="1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pt-BR" sz="1400" b="1">
                <a:solidFill>
                  <a:srgbClr val="333399"/>
                </a:solidFill>
                <a:latin typeface="Calibri" pitchFamily="34" charset="0"/>
              </a:rPr>
              <a:t>ReduçãoZ (Mapa resumo)</a:t>
            </a:r>
          </a:p>
          <a:p>
            <a:r>
              <a:rPr lang="pt-BR" sz="1400">
                <a:latin typeface="Calibri" pitchFamily="34" charset="0"/>
              </a:rPr>
              <a:t>A reduçãoZ deve ser feita no Protheus módulo front-loja e sincronizada para o RM via Integração TOTVS.</a:t>
            </a:r>
          </a:p>
          <a:p>
            <a:endParaRPr lang="pt-BR" sz="1400" b="1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pt-BR" sz="1400" b="1">
                <a:solidFill>
                  <a:srgbClr val="333399"/>
                </a:solidFill>
                <a:latin typeface="Calibri" pitchFamily="34" charset="0"/>
              </a:rPr>
              <a:t>Periféricos</a:t>
            </a:r>
          </a:p>
          <a:p>
            <a:r>
              <a:rPr lang="pt-BR" sz="1400">
                <a:latin typeface="Calibri" pitchFamily="34" charset="0"/>
              </a:rPr>
              <a:t>O Protheus possui uma lista de equipamentos homologados para o PDV que são restritos ao S.O Windows e ao investimento do cliente para novas homologações.</a:t>
            </a:r>
          </a:p>
          <a:p>
            <a:endParaRPr lang="pt-BR" sz="1400">
              <a:latin typeface="Calibri" pitchFamily="34" charset="0"/>
            </a:endParaRPr>
          </a:p>
          <a:p>
            <a:r>
              <a:rPr lang="pt-BR" sz="1400">
                <a:latin typeface="Calibri" pitchFamily="34" charset="0"/>
              </a:rPr>
              <a:t>Obs: Os demais processos não mencionados neste documento não estão sendo integrados.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Espaço Reservado para Número de Slide 1"/>
          <p:cNvSpPr txBox="1">
            <a:spLocks noGrp="1"/>
          </p:cNvSpPr>
          <p:nvPr/>
        </p:nvSpPr>
        <p:spPr bwMode="auto">
          <a:xfrm>
            <a:off x="8716963" y="6607175"/>
            <a:ext cx="490537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>
              <a:defRPr/>
            </a:pPr>
            <a:fld id="{A9D40C85-3815-4C86-90D3-9E7071CCEB7A}" type="slidenum">
              <a:rPr lang="pt-BR" sz="800" b="1">
                <a:solidFill>
                  <a:schemeClr val="tx1">
                    <a:lumMod val="95000"/>
                    <a:lumOff val="5000"/>
                  </a:schemeClr>
                </a:solidFill>
                <a:latin typeface="Myriad Pro" pitchFamily="34" charset="0"/>
              </a:rPr>
              <a:pPr algn="r">
                <a:defRPr/>
              </a:pPr>
              <a:t>97</a:t>
            </a:fld>
            <a:endParaRPr lang="pt-BR" sz="800" b="1" dirty="0">
              <a:solidFill>
                <a:schemeClr val="tx1">
                  <a:lumMod val="95000"/>
                  <a:lumOff val="5000"/>
                </a:schemeClr>
              </a:solidFill>
              <a:latin typeface="Myriad Pro" pitchFamily="34" charset="0"/>
            </a:endParaRPr>
          </a:p>
        </p:txBody>
      </p:sp>
      <p:sp>
        <p:nvSpPr>
          <p:cNvPr id="212994" name="CaixaDeTexto 6"/>
          <p:cNvSpPr txBox="1">
            <a:spLocks noChangeArrowheads="1"/>
          </p:cNvSpPr>
          <p:nvPr/>
        </p:nvSpPr>
        <p:spPr bwMode="auto">
          <a:xfrm>
            <a:off x="4895850" y="2433638"/>
            <a:ext cx="3708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00050" indent="-400050" defTabSz="266700">
              <a:lnSpc>
                <a:spcPct val="150000"/>
              </a:lnSpc>
            </a:pPr>
            <a:r>
              <a:rPr lang="pt-BR" sz="2000">
                <a:latin typeface="Calibri" pitchFamily="34" charset="0"/>
              </a:rPr>
              <a:t>Nunzio Autorino Junior</a:t>
            </a:r>
          </a:p>
          <a:p>
            <a:pPr marL="400050" indent="-400050" defTabSz="266700">
              <a:lnSpc>
                <a:spcPct val="150000"/>
              </a:lnSpc>
            </a:pPr>
            <a:r>
              <a:rPr lang="pt-BR" sz="2000">
                <a:latin typeface="Calibri" pitchFamily="34" charset="0"/>
              </a:rPr>
              <a:t>nunzio@totvs.com.br </a:t>
            </a:r>
          </a:p>
        </p:txBody>
      </p:sp>
      <p:sp>
        <p:nvSpPr>
          <p:cNvPr id="4103" name="CaixaDeTexto 12"/>
          <p:cNvSpPr txBox="1">
            <a:spLocks noChangeArrowheads="1"/>
          </p:cNvSpPr>
          <p:nvPr/>
        </p:nvSpPr>
        <p:spPr bwMode="auto">
          <a:xfrm>
            <a:off x="5286375" y="1844675"/>
            <a:ext cx="3286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pt-BR" sz="2000" b="1" dirty="0">
                <a:solidFill>
                  <a:schemeClr val="tx2"/>
                </a:solidFill>
                <a:latin typeface="+mj-lt"/>
              </a:rPr>
              <a:t>QUESTÕES</a:t>
            </a:r>
          </a:p>
        </p:txBody>
      </p:sp>
      <p:pic>
        <p:nvPicPr>
          <p:cNvPr id="212996" name="Picture 2" descr="C:\Projetos TOTVS\PPT\sombrinha-vertica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4838" y="1209675"/>
            <a:ext cx="31432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2997" name="Espaço Reservado para Texto 2"/>
          <p:cNvSpPr txBox="1">
            <a:spLocks/>
          </p:cNvSpPr>
          <p:nvPr/>
        </p:nvSpPr>
        <p:spPr bwMode="auto">
          <a:xfrm>
            <a:off x="2124075" y="242888"/>
            <a:ext cx="583247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  <a:buFont typeface="Arial" charset="0"/>
              <a:buNone/>
            </a:pPr>
            <a:r>
              <a:rPr lang="pt-BR" sz="2200">
                <a:solidFill>
                  <a:srgbClr val="254061"/>
                </a:solidFill>
                <a:latin typeface="Calibri" pitchFamily="34" charset="0"/>
              </a:rPr>
              <a:t>Implantação Integração Protheus (Loja) x RM</a:t>
            </a:r>
          </a:p>
        </p:txBody>
      </p:sp>
      <p:pic>
        <p:nvPicPr>
          <p:cNvPr id="212998" name="Picture 2" descr="3330516135_39094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33950" y="1857375"/>
            <a:ext cx="3524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m 9" descr="8538234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688045" y="1714488"/>
            <a:ext cx="3026699" cy="22641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1" name="Espaço Reservado para Número de Slide 1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6A5EE3D-AE78-4687-AB08-0516394A8147}" type="slidenum">
              <a:rPr lang="pt-BR" smtClean="0">
                <a:latin typeface="Arial" charset="0"/>
              </a:rPr>
              <a:pPr/>
              <a:t>98</a:t>
            </a:fld>
            <a:endParaRPr lang="pt-BR" smtClean="0">
              <a:latin typeface="Arial" charset="0"/>
            </a:endParaRPr>
          </a:p>
        </p:txBody>
      </p:sp>
      <p:sp>
        <p:nvSpPr>
          <p:cNvPr id="7" name="Espaço Reservado para Número de Slide 6"/>
          <p:cNvSpPr txBox="1">
            <a:spLocks noGrp="1"/>
          </p:cNvSpPr>
          <p:nvPr/>
        </p:nvSpPr>
        <p:spPr>
          <a:xfrm>
            <a:off x="8510588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602EB8D-9AB6-4F88-B087-29524FA22A25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98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215043" name="Picture 12" descr="Cap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15044" name="Retângulo de cantos arredondados 5"/>
          <p:cNvGrpSpPr>
            <a:grpSpLocks/>
          </p:cNvGrpSpPr>
          <p:nvPr/>
        </p:nvGrpSpPr>
        <p:grpSpPr bwMode="auto">
          <a:xfrm>
            <a:off x="371475" y="5803900"/>
            <a:ext cx="6804025" cy="517525"/>
            <a:chOff x="234" y="3656"/>
            <a:chExt cx="4286" cy="326"/>
          </a:xfrm>
        </p:grpSpPr>
        <p:pic>
          <p:nvPicPr>
            <p:cNvPr id="215047" name="Retângulo de cantos arredondados 5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4" y="3656"/>
              <a:ext cx="4286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5048" name="Text Box 6"/>
            <p:cNvSpPr txBox="1">
              <a:spLocks noChangeArrowheads="1"/>
            </p:cNvSpPr>
            <p:nvPr/>
          </p:nvSpPr>
          <p:spPr bwMode="auto">
            <a:xfrm>
              <a:off x="281" y="3701"/>
              <a:ext cx="4163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pt-BR">
                <a:solidFill>
                  <a:srgbClr val="FFFFFF"/>
                </a:solidFill>
                <a:latin typeface="Calibri" pitchFamily="34" charset="0"/>
              </a:endParaRPr>
            </a:p>
          </p:txBody>
        </p:sp>
      </p:grp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428625" y="4786313"/>
            <a:ext cx="81359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pt-BR" sz="2800" b="1" dirty="0">
                <a:solidFill>
                  <a:srgbClr val="254061"/>
                </a:solidFill>
                <a:latin typeface="+mn-lt"/>
              </a:rPr>
              <a:t>RM Conector e Integração TOTVS</a:t>
            </a:r>
          </a:p>
        </p:txBody>
      </p:sp>
      <p:sp>
        <p:nvSpPr>
          <p:cNvPr id="215046" name="Text Box 11"/>
          <p:cNvSpPr txBox="1">
            <a:spLocks noChangeArrowheads="1"/>
          </p:cNvSpPr>
          <p:nvPr/>
        </p:nvSpPr>
        <p:spPr bwMode="auto">
          <a:xfrm>
            <a:off x="468313" y="5840413"/>
            <a:ext cx="66246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t-BR" b="1">
                <a:solidFill>
                  <a:srgbClr val="F8F8F8"/>
                </a:solidFill>
              </a:rPr>
              <a:t>Renato Marra (08/10/09)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89" name="Espaço Reservado para Número de Slide 1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6BF89F5-132D-4C98-BFFD-1731354898B2}" type="slidenum">
              <a:rPr lang="pt-BR" smtClean="0">
                <a:latin typeface="Arial" charset="0"/>
              </a:rPr>
              <a:pPr/>
              <a:t>99</a:t>
            </a:fld>
            <a:endParaRPr lang="pt-BR" smtClean="0">
              <a:latin typeface="Arial" charset="0"/>
            </a:endParaRPr>
          </a:p>
        </p:txBody>
      </p:sp>
      <p:sp>
        <p:nvSpPr>
          <p:cNvPr id="2" name="Espaço Reservado para Número de Slide 1"/>
          <p:cNvSpPr txBox="1">
            <a:spLocks noGrp="1"/>
          </p:cNvSpPr>
          <p:nvPr/>
        </p:nvSpPr>
        <p:spPr>
          <a:xfrm>
            <a:off x="8501063" y="142875"/>
            <a:ext cx="490537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21AD118B-25D6-4EA5-81D6-789703A4E7E2}" type="slidenum">
              <a:rPr lang="pt-BR" sz="1200" b="1">
                <a:solidFill>
                  <a:schemeClr val="bg1">
                    <a:lumMod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99</a:t>
            </a:fld>
            <a:endParaRPr lang="pt-BR" sz="1200" b="1" dirty="0">
              <a:solidFill>
                <a:schemeClr val="bg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217091" name="Espaço Reservado para Texto 2"/>
          <p:cNvSpPr>
            <a:spLocks noGrp="1"/>
          </p:cNvSpPr>
          <p:nvPr>
            <p:ph type="body" sz="quarter" idx="4294967295"/>
          </p:nvPr>
        </p:nvSpPr>
        <p:spPr>
          <a:xfrm>
            <a:off x="1928813" y="214313"/>
            <a:ext cx="4857750" cy="527050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b="1" smtClean="0">
                <a:solidFill>
                  <a:srgbClr val="254061"/>
                </a:solidFill>
                <a:latin typeface="Arial" charset="0"/>
              </a:rPr>
              <a:t>Objetivo</a:t>
            </a:r>
          </a:p>
        </p:txBody>
      </p:sp>
      <p:sp>
        <p:nvSpPr>
          <p:cNvPr id="217092" name="Espaço Reservado para Texto 5"/>
          <p:cNvSpPr>
            <a:spLocks noGrp="1"/>
          </p:cNvSpPr>
          <p:nvPr>
            <p:ph type="body" sz="quarter" idx="4294967295"/>
          </p:nvPr>
        </p:nvSpPr>
        <p:spPr>
          <a:xfrm>
            <a:off x="7054850" y="463550"/>
            <a:ext cx="1785938" cy="322263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pt-BR" sz="1400" b="1" smtClean="0">
                <a:latin typeface="Arial" charset="0"/>
              </a:rPr>
              <a:t>Objetivos</a:t>
            </a:r>
          </a:p>
        </p:txBody>
      </p:sp>
      <p:sp>
        <p:nvSpPr>
          <p:cNvPr id="8" name="Retângulo 7">
            <a:hlinkClick r:id="rId3" highlightClick="1"/>
          </p:cNvPr>
          <p:cNvSpPr/>
          <p:nvPr/>
        </p:nvSpPr>
        <p:spPr>
          <a:xfrm>
            <a:off x="75009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9" name="Retângulo 8">
            <a:hlinkClick r:id="rId4" action="ppaction://hlinkfile" tooltip="Clique para acionar arquivo de áudio"/>
          </p:cNvPr>
          <p:cNvSpPr/>
          <p:nvPr/>
        </p:nvSpPr>
        <p:spPr>
          <a:xfrm>
            <a:off x="7843838" y="180975"/>
            <a:ext cx="285750" cy="24765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sp>
        <p:nvSpPr>
          <p:cNvPr id="10" name="Retângulo 9">
            <a:hlinkClick r:id="rId5" action="ppaction://hlinkfile" highlightClick="1"/>
          </p:cNvPr>
          <p:cNvSpPr/>
          <p:nvPr/>
        </p:nvSpPr>
        <p:spPr>
          <a:xfrm>
            <a:off x="8186738" y="180975"/>
            <a:ext cx="285750" cy="247650"/>
          </a:xfrm>
          <a:prstGeom prst="rect">
            <a:avLst/>
          </a:prstGeom>
          <a:solidFill>
            <a:srgbClr val="F8F8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/>
          </a:p>
        </p:txBody>
      </p:sp>
      <p:pic>
        <p:nvPicPr>
          <p:cNvPr id="217096" name="Picture 12" descr="dardo_alvo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063" y="1285875"/>
            <a:ext cx="2212975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2786063" y="1857375"/>
            <a:ext cx="5929312" cy="928688"/>
          </a:xfrm>
          <a:prstGeom prst="rect">
            <a:avLst/>
          </a:prstGeom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pt-BR" sz="2000" dirty="0">
                <a:latin typeface="+mn-lt"/>
              </a:rPr>
              <a:t>Capacitar os participantes a utilizar o RM Conector </a:t>
            </a:r>
            <a:br>
              <a:rPr lang="pt-BR" sz="2000" dirty="0">
                <a:latin typeface="+mn-lt"/>
              </a:rPr>
            </a:br>
            <a:r>
              <a:rPr lang="pt-BR" sz="2000" dirty="0">
                <a:latin typeface="+mn-lt"/>
              </a:rPr>
              <a:t>e a Integração TOTVS</a:t>
            </a:r>
          </a:p>
          <a:p>
            <a:pPr algn="ctr">
              <a:spcBef>
                <a:spcPct val="20000"/>
              </a:spcBef>
              <a:buClr>
                <a:srgbClr val="254061"/>
              </a:buClr>
              <a:defRPr/>
            </a:pPr>
            <a:endParaRPr lang="pt-BR" sz="2400" dirty="0"/>
          </a:p>
          <a:p>
            <a:pPr>
              <a:spcBef>
                <a:spcPct val="20000"/>
              </a:spcBef>
              <a:defRPr/>
            </a:pPr>
            <a:endParaRPr lang="pt-BR" sz="2400" b="1" dirty="0">
              <a:latin typeface="+mn-lt"/>
            </a:endParaRPr>
          </a:p>
        </p:txBody>
      </p:sp>
      <p:sp>
        <p:nvSpPr>
          <p:cNvPr id="11" name="CaixaDeTexto 10"/>
          <p:cNvSpPr txBox="1">
            <a:spLocks noChangeArrowheads="1"/>
          </p:cNvSpPr>
          <p:nvPr/>
        </p:nvSpPr>
        <p:spPr bwMode="auto">
          <a:xfrm>
            <a:off x="1460500" y="3714750"/>
            <a:ext cx="6373813" cy="149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  <a:buFontTx/>
              <a:buAutoNum type="arabicPeriod"/>
            </a:pPr>
            <a:r>
              <a:rPr lang="pt-BR" sz="2000" b="1">
                <a:solidFill>
                  <a:schemeClr val="tx2"/>
                </a:solidFill>
                <a:latin typeface="Calibri" pitchFamily="34" charset="0"/>
              </a:rPr>
              <a:t>Visão geral do RM Conector</a:t>
            </a:r>
          </a:p>
          <a:p>
            <a:pPr marL="342900" indent="-342900">
              <a:spcBef>
                <a:spcPct val="20000"/>
              </a:spcBef>
              <a:buClr>
                <a:srgbClr val="254061"/>
              </a:buClr>
              <a:buFont typeface="Wingdings" pitchFamily="2" charset="2"/>
              <a:buAutoNum type="arabicPeriod"/>
            </a:pPr>
            <a:r>
              <a:rPr lang="pt-BR" sz="2000" b="1">
                <a:solidFill>
                  <a:schemeClr val="tx2"/>
                </a:solidFill>
                <a:latin typeface="Calibri" pitchFamily="34" charset="0"/>
              </a:rPr>
              <a:t>RM Conector na integração com PDV Protheus</a:t>
            </a:r>
          </a:p>
          <a:p>
            <a:pPr marL="342900" indent="-342900">
              <a:spcBef>
                <a:spcPct val="20000"/>
              </a:spcBef>
              <a:buClr>
                <a:srgbClr val="254061"/>
              </a:buClr>
              <a:buFont typeface="Wingdings" pitchFamily="2" charset="2"/>
              <a:buAutoNum type="arabicPeriod"/>
            </a:pPr>
            <a:r>
              <a:rPr lang="pt-BR" sz="2000" b="1">
                <a:solidFill>
                  <a:schemeClr val="tx2"/>
                </a:solidFill>
                <a:latin typeface="Calibri" pitchFamily="34" charset="0"/>
              </a:rPr>
              <a:t>Como instalar e configurar o RM Conector</a:t>
            </a:r>
          </a:p>
          <a:p>
            <a:pPr marL="342900" indent="-342900">
              <a:spcBef>
                <a:spcPct val="20000"/>
              </a:spcBef>
              <a:buClr>
                <a:srgbClr val="254061"/>
              </a:buClr>
              <a:buFont typeface="Wingdings" pitchFamily="2" charset="2"/>
              <a:buAutoNum type="arabicPeriod"/>
            </a:pPr>
            <a:r>
              <a:rPr lang="pt-BR" sz="2000" b="1">
                <a:solidFill>
                  <a:schemeClr val="tx2"/>
                </a:solidFill>
                <a:latin typeface="Calibri" pitchFamily="34" charset="0"/>
              </a:rPr>
              <a:t>Visualizar RM Conector na integração de demonstração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DesignTOTVS2010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76200">
          <a:solidFill>
            <a:schemeClr val="tx1"/>
          </a:solidFill>
          <a:headEnd type="none" w="med" len="med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DesignTOTVS2010</Template>
  <TotalTime>1381</TotalTime>
  <Words>4379</Words>
  <Application>Microsoft Office PowerPoint</Application>
  <PresentationFormat>Apresentação na tela (4:3)</PresentationFormat>
  <Paragraphs>1278</Paragraphs>
  <Slides>128</Slides>
  <Notes>128</Notes>
  <HiddenSlides>0</HiddenSlides>
  <MMClips>0</MMClips>
  <ScaleCrop>false</ScaleCrop>
  <HeadingPairs>
    <vt:vector size="6" baseType="variant">
      <vt:variant>
        <vt:lpstr>Fontes usadas</vt:lpstr>
      </vt:variant>
      <vt:variant>
        <vt:i4>9</vt:i4>
      </vt:variant>
      <vt:variant>
        <vt:lpstr>Modelo de design</vt:lpstr>
      </vt:variant>
      <vt:variant>
        <vt:i4>6</vt:i4>
      </vt:variant>
      <vt:variant>
        <vt:lpstr>Títulos de slides</vt:lpstr>
      </vt:variant>
      <vt:variant>
        <vt:i4>128</vt:i4>
      </vt:variant>
    </vt:vector>
  </HeadingPairs>
  <TitlesOfParts>
    <vt:vector size="143" baseType="lpstr">
      <vt:lpstr>Arial</vt:lpstr>
      <vt:lpstr>Calibri</vt:lpstr>
      <vt:lpstr>Myriad Pro</vt:lpstr>
      <vt:lpstr>Trebuchet MS</vt:lpstr>
      <vt:lpstr>ＭＳ Ｐゴシック</vt:lpstr>
      <vt:lpstr>Wingdings</vt:lpstr>
      <vt:lpstr>Verdana</vt:lpstr>
      <vt:lpstr>Times New Roman</vt:lpstr>
      <vt:lpstr>Arial Black</vt:lpstr>
      <vt:lpstr>DesignTOTVS2010</vt:lpstr>
      <vt:lpstr>DesignTOTVS2010</vt:lpstr>
      <vt:lpstr>DesignTOTVS2010</vt:lpstr>
      <vt:lpstr>DesignTOTVS2010</vt:lpstr>
      <vt:lpstr>DesignTOTVS2010</vt:lpstr>
      <vt:lpstr>DesignTOTVS2010</vt:lpstr>
      <vt:lpstr>Slide 1</vt:lpstr>
      <vt:lpstr>Slide 2</vt:lpstr>
      <vt:lpstr>Slide 3</vt:lpstr>
      <vt:lpstr>Slide 4</vt:lpstr>
      <vt:lpstr>Slide 5</vt:lpstr>
      <vt:lpstr>Slide 6</vt:lpstr>
      <vt:lpstr>Enterprise Service Bus</vt:lpstr>
      <vt:lpstr>Slide 8</vt:lpstr>
      <vt:lpstr>Slide 9</vt:lpstr>
      <vt:lpstr>Players de ESB</vt:lpstr>
      <vt:lpstr>Slide 11</vt:lpstr>
      <vt:lpstr>Slide 12</vt:lpstr>
      <vt:lpstr>Slide 13</vt:lpstr>
      <vt:lpstr>Slide 14</vt:lpstr>
      <vt:lpstr>Plataforma</vt:lpstr>
      <vt:lpstr>Pré-requisitos</vt:lpstr>
      <vt:lpstr>Escalabilidade</vt:lpstr>
      <vt:lpstr>Slide 18</vt:lpstr>
      <vt:lpstr>Slide 19</vt:lpstr>
      <vt:lpstr>Slide 20</vt:lpstr>
      <vt:lpstr>Slide 21</vt:lpstr>
      <vt:lpstr>Mensagem</vt:lpstr>
      <vt:lpstr>Como fazer uma mensagem?</vt:lpstr>
      <vt:lpstr>Slide 24</vt:lpstr>
      <vt:lpstr>XML - eXtensible Markup Language</vt:lpstr>
      <vt:lpstr>Componentes XML</vt:lpstr>
      <vt:lpstr>Regras XML</vt:lpstr>
      <vt:lpstr>XML Válido</vt:lpstr>
      <vt:lpstr>Slide 29</vt:lpstr>
      <vt:lpstr>Transformando XML</vt:lpstr>
      <vt:lpstr>Ferramentas XML</vt:lpstr>
      <vt:lpstr>Assíncrona x Síncrona</vt:lpstr>
      <vt:lpstr>Assíncrona x Síncrona</vt:lpstr>
      <vt:lpstr>Fila de Integração</vt:lpstr>
      <vt:lpstr>Vantagens de se utilizar Assíncrono</vt:lpstr>
      <vt:lpstr>Desvantagens de se utilizar Assíncrono</vt:lpstr>
      <vt:lpstr>Slide 37</vt:lpstr>
      <vt:lpstr>Instalação, Configuração e Administração</vt:lpstr>
      <vt:lpstr>Bases da Instalação do TOTVS ESB</vt:lpstr>
      <vt:lpstr>Visão Geral do TOTVS ESB</vt:lpstr>
      <vt:lpstr>Monitor do TOTVS ESB</vt:lpstr>
      <vt:lpstr>Desenvolvimento com TOTVS ESB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O que deve vir para uma implantação funcionar</vt:lpstr>
      <vt:lpstr>Slide 52</vt:lpstr>
      <vt:lpstr>Como é feita uma nova versão</vt:lpstr>
      <vt:lpstr>Passos</vt:lpstr>
      <vt:lpstr>Slide 55</vt:lpstr>
      <vt:lpstr>O que é?</vt:lpstr>
      <vt:lpstr>Como funciona?</vt:lpstr>
      <vt:lpstr>WSDL - Web Service Definition Language</vt:lpstr>
      <vt:lpstr>Ativo ou Passivo?</vt:lpstr>
      <vt:lpstr>Slide 60</vt:lpstr>
      <vt:lpstr>Componente WebService</vt:lpstr>
      <vt:lpstr>Componente WebService</vt:lpstr>
      <vt:lpstr>Componente WebService</vt:lpstr>
      <vt:lpstr>Componente WebService</vt:lpstr>
      <vt:lpstr>Componente WebService</vt:lpstr>
      <vt:lpstr>Componente WebService</vt:lpstr>
      <vt:lpstr>Slide 67</vt:lpstr>
      <vt:lpstr>Como resolver?</vt:lpstr>
      <vt:lpstr>Slide 69</vt:lpstr>
      <vt:lpstr>Slide 70</vt:lpstr>
      <vt:lpstr>Slide 71</vt:lpstr>
      <vt:lpstr>Arquitetura</vt:lpstr>
      <vt:lpstr>Definição</vt:lpstr>
      <vt:lpstr>Mensagem</vt:lpstr>
      <vt:lpstr>Formato do Envelope</vt:lpstr>
      <vt:lpstr>Glosário do Envelope</vt:lpstr>
      <vt:lpstr>Slide 77</vt:lpstr>
      <vt:lpstr>Schedule</vt:lpstr>
      <vt:lpstr>Agent</vt:lpstr>
      <vt:lpstr>Agendamentos (Tarefas)</vt:lpstr>
      <vt:lpstr>EAI</vt:lpstr>
      <vt:lpstr>Parâmetros</vt:lpstr>
      <vt:lpstr>WebService</vt:lpstr>
      <vt:lpstr>WSDL</vt:lpstr>
      <vt:lpstr>Maiores Detalhes</vt:lpstr>
      <vt:lpstr>Slide 86</vt:lpstr>
      <vt:lpstr>Parâmetros</vt:lpstr>
      <vt:lpstr>Processos Integrados</vt:lpstr>
      <vt:lpstr>Cadastro de Processos</vt:lpstr>
      <vt:lpstr>Cadastro de Processos x Tabelas</vt:lpstr>
      <vt:lpstr>Configuração da Integração</vt:lpstr>
      <vt:lpstr>Slide 92</vt:lpstr>
      <vt:lpstr>Slide 93</vt:lpstr>
      <vt:lpstr>Slide 94</vt:lpstr>
      <vt:lpstr>Slide 95</vt:lpstr>
      <vt:lpstr>Slide 96</vt:lpstr>
      <vt:lpstr>Slide 97</vt:lpstr>
      <vt:lpstr>Slide 98</vt:lpstr>
      <vt:lpstr>Slide 99</vt:lpstr>
      <vt:lpstr>Slide 100</vt:lpstr>
      <vt:lpstr>Slide 101</vt:lpstr>
      <vt:lpstr>RM x Microsoft CRM</vt:lpstr>
      <vt:lpstr>Slide 103</vt:lpstr>
      <vt:lpstr>Slide 104</vt:lpstr>
      <vt:lpstr>Modelo com alto acoplamento</vt:lpstr>
      <vt:lpstr>Slide 106</vt:lpstr>
      <vt:lpstr>Slide 107</vt:lpstr>
      <vt:lpstr>Slide 108</vt:lpstr>
      <vt:lpstr>Slide 109</vt:lpstr>
      <vt:lpstr>Slide 110</vt:lpstr>
      <vt:lpstr>RM x PDV Protheus</vt:lpstr>
      <vt:lpstr>Instalando RM Conector </vt:lpstr>
      <vt:lpstr>Instalando RM Conector </vt:lpstr>
      <vt:lpstr>Instalando RM Conector </vt:lpstr>
      <vt:lpstr>Instalando RM Conector </vt:lpstr>
      <vt:lpstr>Instalando RM Conector </vt:lpstr>
      <vt:lpstr>RM Conector </vt:lpstr>
      <vt:lpstr>RM Conector – Agente de envio</vt:lpstr>
      <vt:lpstr>RM Conector – Agente de recebimento</vt:lpstr>
      <vt:lpstr>RM Conector – Filtro Fila Integração</vt:lpstr>
      <vt:lpstr>Slide 121</vt:lpstr>
      <vt:lpstr>Slide 122</vt:lpstr>
      <vt:lpstr>Slide 123</vt:lpstr>
      <vt:lpstr>Slide 124</vt:lpstr>
      <vt:lpstr>Slide 125</vt:lpstr>
      <vt:lpstr>Slide 126</vt:lpstr>
      <vt:lpstr>Vamos ver isso na pratica!</vt:lpstr>
      <vt:lpstr>Slide 128</vt:lpstr>
    </vt:vector>
  </TitlesOfParts>
  <Company>Datasul S.A.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Integração</dc:title>
  <dc:creator>José Faria</dc:creator>
  <cp:lastModifiedBy>Administrador</cp:lastModifiedBy>
  <cp:revision>41</cp:revision>
  <dcterms:created xsi:type="dcterms:W3CDTF">2009-08-05T16:21:27Z</dcterms:created>
  <dcterms:modified xsi:type="dcterms:W3CDTF">2009-10-27T18:25:36Z</dcterms:modified>
</cp:coreProperties>
</file>