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Tahoma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052">
          <p15:clr>
            <a:srgbClr val="9AA0A6"/>
          </p15:clr>
        </p15:guide>
        <p15:guide id="4" orient="horz" pos="91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1052" orient="horz"/>
        <p:guide pos="911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Tahoma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Tahoma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Google Shape;4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de0515a0b1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de0515a0b1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e0515a0b1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e0515a0b1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de0515a0b1_0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de0515a0b1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e0515a0b1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e0515a0b1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e0515a0b1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de0515a0b1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de0515a0b1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de0515a0b1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de0515a0b1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de0515a0b1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e0515a0b1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e0515a0b1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e0515a0b1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de0515a0b1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de0515a0b1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de0515a0b1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MP Universo 2019" type="title">
  <p:cSld name="TITLE">
    <p:bg>
      <p:bgPr>
        <a:solidFill>
          <a:srgbClr val="FFFFFF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494440"/>
                </a:solidFill>
              </a:defRPr>
            </a:lvl1pPr>
            <a:lvl2pPr lvl="1">
              <a:buNone/>
              <a:defRPr>
                <a:solidFill>
                  <a:srgbClr val="494440"/>
                </a:solidFill>
              </a:defRPr>
            </a:lvl2pPr>
            <a:lvl3pPr lvl="2">
              <a:buNone/>
              <a:defRPr>
                <a:solidFill>
                  <a:srgbClr val="494440"/>
                </a:solidFill>
              </a:defRPr>
            </a:lvl3pPr>
            <a:lvl4pPr lvl="3">
              <a:buNone/>
              <a:defRPr>
                <a:solidFill>
                  <a:srgbClr val="494440"/>
                </a:solidFill>
              </a:defRPr>
            </a:lvl4pPr>
            <a:lvl5pPr lvl="4">
              <a:buNone/>
              <a:defRPr>
                <a:solidFill>
                  <a:srgbClr val="494440"/>
                </a:solidFill>
              </a:defRPr>
            </a:lvl5pPr>
            <a:lvl6pPr lvl="5">
              <a:buNone/>
              <a:defRPr>
                <a:solidFill>
                  <a:srgbClr val="494440"/>
                </a:solidFill>
              </a:defRPr>
            </a:lvl6pPr>
            <a:lvl7pPr lvl="6">
              <a:buNone/>
              <a:defRPr>
                <a:solidFill>
                  <a:srgbClr val="494440"/>
                </a:solidFill>
              </a:defRPr>
            </a:lvl7pPr>
            <a:lvl8pPr lvl="7">
              <a:buNone/>
              <a:defRPr>
                <a:solidFill>
                  <a:srgbClr val="494440"/>
                </a:solidFill>
              </a:defRPr>
            </a:lvl8pPr>
            <a:lvl9pPr lvl="8">
              <a:buNone/>
              <a:defRPr>
                <a:solidFill>
                  <a:srgbClr val="49444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1" name="Google Shape;11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rpo 2">
  <p:cSld name="TITLE_AND_BODY_2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5" name="Google Shape;1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244832">
            <a:off x="4674875" y="1458325"/>
            <a:ext cx="342900" cy="371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4"/>
          <p:cNvCxnSpPr/>
          <p:nvPr/>
        </p:nvCxnSpPr>
        <p:spPr>
          <a:xfrm flipH="1">
            <a:off x="3536200" y="1446600"/>
            <a:ext cx="1201200" cy="4048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" name="Google Shape;19;p4"/>
          <p:cNvCxnSpPr/>
          <p:nvPr/>
        </p:nvCxnSpPr>
        <p:spPr>
          <a:xfrm flipH="1">
            <a:off x="348583" y="-2"/>
            <a:ext cx="1201200" cy="4048500"/>
          </a:xfrm>
          <a:prstGeom prst="straightConnector1">
            <a:avLst/>
          </a:prstGeom>
          <a:noFill/>
          <a:ln cap="flat" cmpd="sng" w="19050">
            <a:solidFill>
              <a:srgbClr val="EA9B3E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0" name="Google Shape;20;p4"/>
          <p:cNvGrpSpPr/>
          <p:nvPr/>
        </p:nvGrpSpPr>
        <p:grpSpPr>
          <a:xfrm rot="6446951">
            <a:off x="-46486" y="3607528"/>
            <a:ext cx="1026479" cy="78024"/>
            <a:chOff x="2427725" y="370200"/>
            <a:chExt cx="596627" cy="58445"/>
          </a:xfrm>
        </p:grpSpPr>
        <p:sp>
          <p:nvSpPr>
            <p:cNvPr id="21" name="Google Shape;21;p4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4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rpo 1">
  <p:cSld name="TITLE_AND_BODY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7" name="Google Shape;27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rpo 1 1">
  <p:cSld name="TITLE_AND_BODY_1_1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1" name="Google Shape;31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4" name="Google Shape;34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63" y="172403"/>
            <a:ext cx="320021" cy="3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38" name="Google Shape;38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63" y="172403"/>
            <a:ext cx="320021" cy="3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3" name="Google Shape;4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7" name="Google Shape;7;p1"/>
          <p:cNvSpPr txBox="1"/>
          <p:nvPr/>
        </p:nvSpPr>
        <p:spPr>
          <a:xfrm>
            <a:off x="417125" y="164675"/>
            <a:ext cx="6322800" cy="73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/>
        </p:nvSpPr>
        <p:spPr>
          <a:xfrm>
            <a:off x="4475800" y="4528825"/>
            <a:ext cx="19341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TODOS OS DIREITOS RESERVADOS</a:t>
            </a:r>
            <a:endParaRPr sz="85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0" name="Google Shape;50;p11"/>
          <p:cNvSpPr txBox="1"/>
          <p:nvPr/>
        </p:nvSpPr>
        <p:spPr>
          <a:xfrm>
            <a:off x="506450" y="1213550"/>
            <a:ext cx="4302300" cy="18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90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TUTORIAL</a:t>
            </a:r>
            <a:endParaRPr b="1" sz="39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90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BANCO DO BRASIL</a:t>
            </a:r>
            <a:endParaRPr b="1" sz="39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1" name="Google Shape;51;p11"/>
          <p:cNvSpPr txBox="1"/>
          <p:nvPr/>
        </p:nvSpPr>
        <p:spPr>
          <a:xfrm>
            <a:off x="506450" y="3134225"/>
            <a:ext cx="2734800" cy="10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Tutorial para cadastro das chaves PIX no BB</a:t>
            </a:r>
            <a:endParaRPr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2" name="Google Shape;52;p11"/>
          <p:cNvSpPr txBox="1"/>
          <p:nvPr/>
        </p:nvSpPr>
        <p:spPr>
          <a:xfrm>
            <a:off x="6726725" y="4365850"/>
            <a:ext cx="1036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Mês</a:t>
            </a:r>
            <a:endParaRPr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2019</a:t>
            </a:r>
            <a:endParaRPr b="1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3" name="Google Shape;53;p11"/>
          <p:cNvSpPr/>
          <p:nvPr/>
        </p:nvSpPr>
        <p:spPr>
          <a:xfrm>
            <a:off x="6625025" y="4511800"/>
            <a:ext cx="101700" cy="101700"/>
          </a:xfrm>
          <a:prstGeom prst="ellipse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59" name="Google Shape;159;p20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b="1" sz="24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0" name="Google Shape;160;p20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05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" name="Google Shape;161;p20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sequência de procedimentos do item acima irá submeter a aplicação para a produção, e portanto: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62" name="Google Shape;162;p20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 *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3" name="Google Shape;163;p20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desenvolvedor não seja também outorgado da empresa convenente: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64" name="Google Shape;164;p20"/>
          <p:cNvSpPr txBox="1"/>
          <p:nvPr/>
        </p:nvSpPr>
        <p:spPr>
          <a:xfrm>
            <a:off x="863500" y="1875775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Irá gerar uma pendência ao outorgado da empresa, que será visualizada no ícone de “SININHO”. (A - segundo ícone da esquerda para direita, no cabeçalho superior)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Neste caso, o outorgado precisará logar no portal, clicar no “SININHO” e assinar o Termo de Adesão da API que excluirá a pendência.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400625" y="280361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 *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6" name="Google Shape;166;p20"/>
          <p:cNvSpPr txBox="1"/>
          <p:nvPr/>
        </p:nvSpPr>
        <p:spPr>
          <a:xfrm>
            <a:off x="872563" y="290875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desenvolvedor seja outorgado da empresa convenente: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67" name="Google Shape;167;p20"/>
          <p:cNvSpPr txBox="1"/>
          <p:nvPr/>
        </p:nvSpPr>
        <p:spPr>
          <a:xfrm>
            <a:off x="872563" y="3224825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próprio desenvolvedor assinará o Termo de Adesão.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Após a assinatura do Termo de Adesão, as credenciais de Produção estarão disponíveis na Aplicação.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</a:endParaRPr>
          </a:p>
        </p:txBody>
      </p:sp>
      <p:pic>
        <p:nvPicPr>
          <p:cNvPr id="168" name="Google Shape;16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200" y="3726000"/>
            <a:ext cx="47625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74" name="Google Shape;174;p21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b="1" sz="24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5" name="Google Shape;175;p21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06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6" name="Google Shape;176;p21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Quando a aplicação estiver em produção, será possível consultar as credenciais inerentes a esse ambiente na área de CREDENCIAIS.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pic>
        <p:nvPicPr>
          <p:cNvPr id="177" name="Google Shape;17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3228" y="1536703"/>
            <a:ext cx="6757550" cy="350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9" name="Google Shape;59;p12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b="1" sz="24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" name="Google Shape;60;p12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seu desenvolvedor e o (s) dirigente (s) devem acessar o portal BB Developers: https://developers.bb.com.br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61" name="Google Shape;61;p12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01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" name="Google Shape;62;p12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no link “Cadastra-se”, canto superior direito, em amarelo, conforme a tela a seguir: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63" name="Google Shape;63;p12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02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" name="Google Shape;64;p12"/>
          <p:cNvSpPr txBox="1"/>
          <p:nvPr/>
        </p:nvSpPr>
        <p:spPr>
          <a:xfrm>
            <a:off x="872563" y="41207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Na sequência, precisará criar a senha de acesso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65" name="Google Shape;65;p12"/>
          <p:cNvSpPr txBox="1"/>
          <p:nvPr/>
        </p:nvSpPr>
        <p:spPr>
          <a:xfrm>
            <a:off x="400638" y="404491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03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6" name="Google Shape;66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8850" y="1906400"/>
            <a:ext cx="4686300" cy="191452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2"/>
          <p:cNvSpPr txBox="1"/>
          <p:nvPr/>
        </p:nvSpPr>
        <p:spPr>
          <a:xfrm>
            <a:off x="872563" y="44075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cadastro já tenha sido efetuado e o usuário não se recorde de sua senha, clicar em LOGIN e depois em “Esqueceu? ” E proceder conforme orientações.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só é possível um cadastro por CPF.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73" name="Google Shape;73;p13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b="1" sz="24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tela seguinte solicitará o nome completo, nome da mãe e data de nascimento.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5" name="Google Shape;75;p13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04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Em seguida, será solicitado e-mail e celular, será enviado um SMS no celular para confirmar o cadastro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7" name="Google Shape;77;p13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05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8" name="Google Shape;78;p13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Na sequência, precisará criar a senha de acesso: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9" name="Google Shape;79;p13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06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0" name="Google Shape;8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2925" y="2571738"/>
            <a:ext cx="5520334" cy="2380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86" name="Google Shape;86;p14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b="1" sz="24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7" name="Google Shape;87;p14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senha, o usuário deverá retornar à tela principal e clicar em LOGIN no canto superior direito da tela, fornecer CPF e senha e logar no Portal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88" name="Google Shape;88;p14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07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seja o primeiro acesso, será exibido o Termo de Uso da Plataforma DeveX Banco do Brasil. É necessário rolar até o final do documento para que o botão de assinatura seja habilitado.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90" name="Google Shape;90;p14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08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863488" y="20371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este termo NÃO É O TERMO DA API DE COBRANÇA, é apenas um termo de utilização do Portal. Portanto, a assinatura dele é obrigatória para todos os usuários do Portal e não substitui a necessidade de assinatura do Termo da API quando forem solicitadas as credenciais de produção.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pic>
        <p:nvPicPr>
          <p:cNvPr id="92" name="Google Shape;9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300" y="2684400"/>
            <a:ext cx="4552950" cy="16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7075" y="3262125"/>
            <a:ext cx="4819650" cy="16954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4"/>
          <p:cNvSpPr txBox="1"/>
          <p:nvPr/>
        </p:nvSpPr>
        <p:spPr>
          <a:xfrm>
            <a:off x="247469" y="4483875"/>
            <a:ext cx="37929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Essa é a parte do cadastramento tanto do desenvolvedor como do dirigente (s), depois disso, o seu desenvolvedor deve iniciar o processo de IMPLANTAÇÃO.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0" name="Google Shape;100;p15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b="1" sz="24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aplicação, o cliente deverá clicar sobre a mesma.: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</a:t>
            </a: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7650" y="1446588"/>
            <a:ext cx="4819650" cy="180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913863" y="34586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Será aberta uma tela para cadastro da aplicação, e o desenvolvedor preencherá os dados e criará a aplicação.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913863" y="37454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Orientações para preenchimento dos campos:</a:t>
            </a:r>
            <a:endParaRPr b="1"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1. Nome da Aplicação: com 20 caracteres. Critério livre. Ex. Aplicação de Teste 1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2. Descrição: com 200 caracteres. Critério livre. Ex. Aplicação n1 para teste do piloto do portal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3. URL do Ícone: </a:t>
            </a:r>
            <a:r>
              <a:rPr b="1"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(não obrigatório)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conforme indicação do cliente, preferencialmente contendo a logomarca da empresa que possui o convênio. Caso não haja nenhuma, colocar um fictício. Ex. https://logoteste.com.br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4. URI de Callback: este campo poderá ter um valor fictício, como por exemplo: https://callbackteste.com.br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11" name="Google Shape;111;p16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b="1" sz="24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63499" y="947925"/>
            <a:ext cx="4081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aplicação, o cliente deverá clicar sobre a mesma.: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02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4" name="Google Shape;11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3575" y="1446588"/>
            <a:ext cx="5076825" cy="301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b="1" sz="24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03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Dentro da aplicação, será exibida uma barra lateral amarela, à esquerda. O 5º ícone, de cima para baixo, corresponde à área de credenciais. As de homologação (Teste) serão automaticamente geradas.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pic>
        <p:nvPicPr>
          <p:cNvPr id="123" name="Google Shape;12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775" y="1519338"/>
            <a:ext cx="5553075" cy="344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7"/>
          <p:cNvSpPr txBox="1"/>
          <p:nvPr/>
        </p:nvSpPr>
        <p:spPr>
          <a:xfrm>
            <a:off x="6234167" y="1608475"/>
            <a:ext cx="26772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Lembramos que, neste momento, todos os dados de TESTE são fictícios. A orientações sobre como proceder para conseguir realizar chamadas, bem como o Swagger, estão no Portal, item APIs da Barra Amarela à esquerda.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30" name="Google Shape;130;p18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b="1" sz="24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!!!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ocorra alguma dúvida ao longo do processo, o desenvolvedor poderá: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A)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Consultar a FAQ (no canto superior direito, primeiro ícone da direita, clicar para abrir o menu lateral. A FAQ é o terceiro item de cima para baixo)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35" name="Google Shape;135;p18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B)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Consultar / enviar mensagens pelo FÓRUM (no canto superior direito do cabeçalho azul, terceiro ícone da direita para a esquerda)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7100" y="2571738"/>
            <a:ext cx="4249788" cy="2438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/>
          <p:nvPr>
            <p:ph idx="12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3" name="Google Shape;143;p19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b="1" sz="24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04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Ao entender que os testes foram suficientes, o desenvolvedor deverá submeter à PRODUÇÃO a aplicação criada. Para isso, será necessário: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A)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Fornecer o CNPJ da empresa que utilizará a solução (com convênio de cobrança) e mandar PESQUISAR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B)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no item “Produção” na barra lateral amarela (4º item de cima para baixo)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872563" y="29187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em “Próximo” e submeter.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400638" y="28428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D</a:t>
            </a:r>
            <a:r>
              <a:rPr b="1" lang="pt-BR" sz="2000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)</a:t>
            </a:r>
            <a:endParaRPr b="1" sz="2000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863500" y="24283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C)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nome da empresa aparecerá na tela abaixo para confirmação.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pic>
        <p:nvPicPr>
          <p:cNvPr id="153" name="Google Shape;15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0800" y="2743725"/>
            <a:ext cx="4632575" cy="229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