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7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Tahoma" panose="020B0604030504040204" pitchFamily="34" charset="0"/>
      <p:regular r:id="rId14"/>
      <p:bold r:id="rId1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052">
          <p15:clr>
            <a:srgbClr val="9AA0A6"/>
          </p15:clr>
        </p15:guide>
        <p15:guide id="4" orient="horz" pos="911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80" y="60"/>
      </p:cViewPr>
      <p:guideLst>
        <p:guide orient="horz" pos="1620"/>
        <p:guide pos="2880"/>
        <p:guide orient="horz" pos="1052"/>
        <p:guide orient="horz" pos="91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0342159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Google Shape;4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699971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de0515a0b1_0_1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de0515a0b1_0_1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5825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de0515a0b1_0_2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de0515a0b1_0_2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1490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de0515a0b1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de0515a0b1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5423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de0515a0b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de0515a0b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0476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de0515a0b1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de0515a0b1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324062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de0515a0b1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de0515a0b1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01854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de0515a0b1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de0515a0b1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62540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e0515a0b1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e0515a0b1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8880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de0515a0b1_0_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de0515a0b1_0_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40541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de0515a0b1_0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de0515a0b1_0_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45903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MP Universo 2019" type="title">
  <p:cSld name="TITLE">
    <p:bg>
      <p:bgPr>
        <a:solidFill>
          <a:srgbClr val="FFFFFF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494440"/>
                </a:solidFill>
              </a:defRPr>
            </a:lvl1pPr>
            <a:lvl2pPr lvl="1">
              <a:buNone/>
              <a:defRPr>
                <a:solidFill>
                  <a:srgbClr val="494440"/>
                </a:solidFill>
              </a:defRPr>
            </a:lvl2pPr>
            <a:lvl3pPr lvl="2">
              <a:buNone/>
              <a:defRPr>
                <a:solidFill>
                  <a:srgbClr val="494440"/>
                </a:solidFill>
              </a:defRPr>
            </a:lvl3pPr>
            <a:lvl4pPr lvl="3">
              <a:buNone/>
              <a:defRPr>
                <a:solidFill>
                  <a:srgbClr val="494440"/>
                </a:solidFill>
              </a:defRPr>
            </a:lvl4pPr>
            <a:lvl5pPr lvl="4">
              <a:buNone/>
              <a:defRPr>
                <a:solidFill>
                  <a:srgbClr val="494440"/>
                </a:solidFill>
              </a:defRPr>
            </a:lvl5pPr>
            <a:lvl6pPr lvl="5">
              <a:buNone/>
              <a:defRPr>
                <a:solidFill>
                  <a:srgbClr val="494440"/>
                </a:solidFill>
              </a:defRPr>
            </a:lvl6pPr>
            <a:lvl7pPr lvl="6">
              <a:buNone/>
              <a:defRPr>
                <a:solidFill>
                  <a:srgbClr val="494440"/>
                </a:solidFill>
              </a:defRPr>
            </a:lvl7pPr>
            <a:lvl8pPr lvl="7">
              <a:buNone/>
              <a:defRPr>
                <a:solidFill>
                  <a:srgbClr val="494440"/>
                </a:solidFill>
              </a:defRPr>
            </a:lvl8pPr>
            <a:lvl9pPr lvl="8">
              <a:buNone/>
              <a:defRPr>
                <a:solidFill>
                  <a:srgbClr val="49444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1" name="Google Shape;11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2">
  <p:cSld name="TITLE_AND_BODY_2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</a:defRPr>
            </a:lvl1pPr>
            <a:lvl2pPr lvl="1" rtl="0">
              <a:buNone/>
              <a:defRPr>
                <a:solidFill>
                  <a:srgbClr val="494440"/>
                </a:solidFill>
              </a:defRPr>
            </a:lvl2pPr>
            <a:lvl3pPr lvl="2" rtl="0">
              <a:buNone/>
              <a:defRPr>
                <a:solidFill>
                  <a:srgbClr val="494440"/>
                </a:solidFill>
              </a:defRPr>
            </a:lvl3pPr>
            <a:lvl4pPr lvl="3" rtl="0">
              <a:buNone/>
              <a:defRPr>
                <a:solidFill>
                  <a:srgbClr val="494440"/>
                </a:solidFill>
              </a:defRPr>
            </a:lvl4pPr>
            <a:lvl5pPr lvl="4" rtl="0">
              <a:buNone/>
              <a:defRPr>
                <a:solidFill>
                  <a:srgbClr val="494440"/>
                </a:solidFill>
              </a:defRPr>
            </a:lvl5pPr>
            <a:lvl6pPr lvl="5" rtl="0">
              <a:buNone/>
              <a:defRPr>
                <a:solidFill>
                  <a:srgbClr val="494440"/>
                </a:solidFill>
              </a:defRPr>
            </a:lvl6pPr>
            <a:lvl7pPr lvl="6" rtl="0">
              <a:buNone/>
              <a:defRPr>
                <a:solidFill>
                  <a:srgbClr val="494440"/>
                </a:solidFill>
              </a:defRPr>
            </a:lvl7pPr>
            <a:lvl8pPr lvl="7" rtl="0">
              <a:buNone/>
              <a:defRPr>
                <a:solidFill>
                  <a:srgbClr val="494440"/>
                </a:solidFill>
              </a:defRPr>
            </a:lvl8pPr>
            <a:lvl9pPr lvl="8" rtl="0">
              <a:buNone/>
              <a:defRPr>
                <a:solidFill>
                  <a:srgbClr val="49444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15" name="Google Shape;15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244832">
            <a:off x="4674875" y="1458325"/>
            <a:ext cx="342900" cy="3714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Google Shape;18;p4"/>
          <p:cNvCxnSpPr/>
          <p:nvPr/>
        </p:nvCxnSpPr>
        <p:spPr>
          <a:xfrm flipH="1">
            <a:off x="3536200" y="1446600"/>
            <a:ext cx="1201200" cy="40485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" name="Google Shape;19;p4"/>
          <p:cNvCxnSpPr/>
          <p:nvPr/>
        </p:nvCxnSpPr>
        <p:spPr>
          <a:xfrm flipH="1">
            <a:off x="348583" y="-2"/>
            <a:ext cx="1201200" cy="4048500"/>
          </a:xfrm>
          <a:prstGeom prst="straightConnector1">
            <a:avLst/>
          </a:prstGeom>
          <a:noFill/>
          <a:ln w="19050" cap="flat" cmpd="sng">
            <a:solidFill>
              <a:srgbClr val="EA9B3E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0" name="Google Shape;20;p4"/>
          <p:cNvGrpSpPr/>
          <p:nvPr/>
        </p:nvGrpSpPr>
        <p:grpSpPr>
          <a:xfrm rot="6446951">
            <a:off x="-46486" y="3607528"/>
            <a:ext cx="1026479" cy="78024"/>
            <a:chOff x="2427725" y="370200"/>
            <a:chExt cx="596627" cy="58445"/>
          </a:xfrm>
        </p:grpSpPr>
        <p:sp>
          <p:nvSpPr>
            <p:cNvPr id="21" name="Google Shape;21;p4"/>
            <p:cNvSpPr/>
            <p:nvPr/>
          </p:nvSpPr>
          <p:spPr>
            <a:xfrm>
              <a:off x="2427725" y="370325"/>
              <a:ext cx="174852" cy="58320"/>
            </a:xfrm>
            <a:prstGeom prst="flowChartTermina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4"/>
            <p:cNvSpPr/>
            <p:nvPr/>
          </p:nvSpPr>
          <p:spPr>
            <a:xfrm>
              <a:off x="2849500" y="370325"/>
              <a:ext cx="174852" cy="58320"/>
            </a:xfrm>
            <a:prstGeom prst="flowChartTerminator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4"/>
            <p:cNvSpPr/>
            <p:nvPr/>
          </p:nvSpPr>
          <p:spPr>
            <a:xfrm>
              <a:off x="2479175" y="370200"/>
              <a:ext cx="411600" cy="5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1">
  <p:cSld name="TITLE_AND_BODY_1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7" name="Google Shape;27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71802"/>
            <a:ext cx="336650" cy="345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rpo 1 1">
  <p:cSld name="TITLE_AND_BODY_1_1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6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1" name="Google Shape;31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71802"/>
            <a:ext cx="336650" cy="3454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</a:defRPr>
            </a:lvl1pPr>
            <a:lvl2pPr lvl="1" rtl="0">
              <a:buNone/>
              <a:defRPr>
                <a:solidFill>
                  <a:srgbClr val="494440"/>
                </a:solidFill>
              </a:defRPr>
            </a:lvl2pPr>
            <a:lvl3pPr lvl="2" rtl="0">
              <a:buNone/>
              <a:defRPr>
                <a:solidFill>
                  <a:srgbClr val="494440"/>
                </a:solidFill>
              </a:defRPr>
            </a:lvl3pPr>
            <a:lvl4pPr lvl="3" rtl="0">
              <a:buNone/>
              <a:defRPr>
                <a:solidFill>
                  <a:srgbClr val="494440"/>
                </a:solidFill>
              </a:defRPr>
            </a:lvl4pPr>
            <a:lvl5pPr lvl="4" rtl="0">
              <a:buNone/>
              <a:defRPr>
                <a:solidFill>
                  <a:srgbClr val="494440"/>
                </a:solidFill>
              </a:defRPr>
            </a:lvl5pPr>
            <a:lvl6pPr lvl="5" rtl="0">
              <a:buNone/>
              <a:defRPr>
                <a:solidFill>
                  <a:srgbClr val="494440"/>
                </a:solidFill>
              </a:defRPr>
            </a:lvl6pPr>
            <a:lvl7pPr lvl="6" rtl="0">
              <a:buNone/>
              <a:defRPr>
                <a:solidFill>
                  <a:srgbClr val="494440"/>
                </a:solidFill>
              </a:defRPr>
            </a:lvl7pPr>
            <a:lvl8pPr lvl="7" rtl="0">
              <a:buNone/>
              <a:defRPr>
                <a:solidFill>
                  <a:srgbClr val="494440"/>
                </a:solidFill>
              </a:defRPr>
            </a:lvl8pPr>
            <a:lvl9pPr lvl="8" rtl="0">
              <a:buNone/>
              <a:defRPr>
                <a:solidFill>
                  <a:srgbClr val="49444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4" name="Google Shape;34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363" y="172403"/>
            <a:ext cx="320021" cy="38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38" name="Google Shape;38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626725" y="271802"/>
            <a:ext cx="336650" cy="345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363" y="172403"/>
            <a:ext cx="320021" cy="384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0299" y="135150"/>
            <a:ext cx="356160" cy="4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033477" y="23855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494440"/>
                </a:solidFill>
              </a:defRPr>
            </a:lvl1pPr>
            <a:lvl2pPr lvl="1" rtl="0">
              <a:buNone/>
              <a:defRPr>
                <a:solidFill>
                  <a:srgbClr val="494440"/>
                </a:solidFill>
              </a:defRPr>
            </a:lvl2pPr>
            <a:lvl3pPr lvl="2" rtl="0">
              <a:buNone/>
              <a:defRPr>
                <a:solidFill>
                  <a:srgbClr val="494440"/>
                </a:solidFill>
              </a:defRPr>
            </a:lvl3pPr>
            <a:lvl4pPr lvl="3" rtl="0">
              <a:buNone/>
              <a:defRPr>
                <a:solidFill>
                  <a:srgbClr val="494440"/>
                </a:solidFill>
              </a:defRPr>
            </a:lvl4pPr>
            <a:lvl5pPr lvl="4" rtl="0">
              <a:buNone/>
              <a:defRPr>
                <a:solidFill>
                  <a:srgbClr val="494440"/>
                </a:solidFill>
              </a:defRPr>
            </a:lvl5pPr>
            <a:lvl6pPr lvl="5" rtl="0">
              <a:buNone/>
              <a:defRPr>
                <a:solidFill>
                  <a:srgbClr val="494440"/>
                </a:solidFill>
              </a:defRPr>
            </a:lvl6pPr>
            <a:lvl7pPr lvl="6" rtl="0">
              <a:buNone/>
              <a:defRPr>
                <a:solidFill>
                  <a:srgbClr val="494440"/>
                </a:solidFill>
              </a:defRPr>
            </a:lvl7pPr>
            <a:lvl8pPr lvl="7" rtl="0">
              <a:buNone/>
              <a:defRPr>
                <a:solidFill>
                  <a:srgbClr val="494440"/>
                </a:solidFill>
              </a:defRPr>
            </a:lvl8pPr>
            <a:lvl9pPr lvl="8" rtl="0">
              <a:buNone/>
              <a:defRPr>
                <a:solidFill>
                  <a:srgbClr val="49444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43" name="Google Shape;43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26725" y="262600"/>
            <a:ext cx="336657" cy="34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sp>
        <p:nvSpPr>
          <p:cNvPr id="7" name="Google Shape;7;p1"/>
          <p:cNvSpPr txBox="1"/>
          <p:nvPr/>
        </p:nvSpPr>
        <p:spPr>
          <a:xfrm>
            <a:off x="417125" y="164675"/>
            <a:ext cx="6322800" cy="73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/>
          <p:nvPr/>
        </p:nvSpPr>
        <p:spPr>
          <a:xfrm>
            <a:off x="4475800" y="4528825"/>
            <a:ext cx="19341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85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TODOS OS DIREITOS RESERVADOS</a:t>
            </a:r>
            <a:endParaRPr sz="85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50" name="Google Shape;50;p11"/>
          <p:cNvSpPr txBox="1"/>
          <p:nvPr/>
        </p:nvSpPr>
        <p:spPr>
          <a:xfrm>
            <a:off x="506450" y="1213550"/>
            <a:ext cx="4302300" cy="180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900" b="1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TUTORIAL</a:t>
            </a:r>
            <a:endParaRPr sz="3900" b="1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3900" b="1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BANCO DO BRASIL</a:t>
            </a:r>
            <a:endParaRPr sz="3900" b="1"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1" name="Google Shape;51;p11"/>
          <p:cNvSpPr txBox="1"/>
          <p:nvPr/>
        </p:nvSpPr>
        <p:spPr>
          <a:xfrm>
            <a:off x="506450" y="3134225"/>
            <a:ext cx="2734800" cy="10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494440"/>
                </a:solidFill>
                <a:latin typeface="Tahoma"/>
                <a:ea typeface="Tahoma"/>
                <a:cs typeface="Tahoma"/>
                <a:sym typeface="Tahoma"/>
              </a:rPr>
              <a:t>Tutorial para cadastro das chaves PIX no BB</a:t>
            </a:r>
            <a:endParaRPr>
              <a:solidFill>
                <a:srgbClr val="49444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2" name="Google Shape;52;p11"/>
          <p:cNvSpPr txBox="1"/>
          <p:nvPr/>
        </p:nvSpPr>
        <p:spPr>
          <a:xfrm>
            <a:off x="6726725" y="4365850"/>
            <a:ext cx="10362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Mês</a:t>
            </a:r>
            <a:endParaRPr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2019</a:t>
            </a:r>
            <a:endParaRPr b="1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53" name="Google Shape;53;p11"/>
          <p:cNvSpPr/>
          <p:nvPr/>
        </p:nvSpPr>
        <p:spPr>
          <a:xfrm>
            <a:off x="6625025" y="4511800"/>
            <a:ext cx="101700" cy="101700"/>
          </a:xfrm>
          <a:prstGeom prst="ellipse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0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10</a:t>
            </a:fld>
            <a:endParaRPr/>
          </a:p>
        </p:txBody>
      </p:sp>
      <p:sp>
        <p:nvSpPr>
          <p:cNvPr id="159" name="Google Shape;159;p20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0" name="Google Shape;160;p20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05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1" name="Google Shape;161;p20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 sequência de procedimentos do item acima irá submeter a aplicação para a produção, e portanto: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162" name="Google Shape;162;p20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 *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3" name="Google Shape;163;p20"/>
          <p:cNvSpPr txBox="1"/>
          <p:nvPr/>
        </p:nvSpPr>
        <p:spPr>
          <a:xfrm>
            <a:off x="863500" y="15597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 desenvolvedor não seja também outorgado da empresa convenente: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64" name="Google Shape;164;p20"/>
          <p:cNvSpPr txBox="1"/>
          <p:nvPr/>
        </p:nvSpPr>
        <p:spPr>
          <a:xfrm>
            <a:off x="863500" y="1875775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Irá gerar uma pendência ao outorgado da empresa, que será visualizada no ícone de “SININHO”. (A - segundo ícone da esquerda para direita, no cabeçalho superior)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Neste caso, o outorgado precisará logar no portal, clicar no “SININHO” e assinar o Termo de Adesão da API que excluirá a pendência.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65" name="Google Shape;165;p20"/>
          <p:cNvSpPr txBox="1"/>
          <p:nvPr/>
        </p:nvSpPr>
        <p:spPr>
          <a:xfrm>
            <a:off x="400625" y="280361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 *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6" name="Google Shape;166;p20"/>
          <p:cNvSpPr txBox="1"/>
          <p:nvPr/>
        </p:nvSpPr>
        <p:spPr>
          <a:xfrm>
            <a:off x="872563" y="290875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 desenvolvedor seja outorgado da empresa convenente: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67" name="Google Shape;167;p20"/>
          <p:cNvSpPr txBox="1"/>
          <p:nvPr/>
        </p:nvSpPr>
        <p:spPr>
          <a:xfrm>
            <a:off x="872563" y="3224825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próprio desenvolvedor assinará o Termo de Adesão.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Após a assinatura do Termo de Adesão, as credenciais de Produção estarão disponíveis na Aplicação.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</a:endParaRPr>
          </a:p>
        </p:txBody>
      </p:sp>
      <p:pic>
        <p:nvPicPr>
          <p:cNvPr id="168" name="Google Shape;16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5200" y="3726000"/>
            <a:ext cx="47625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1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11</a:t>
            </a:fld>
            <a:endParaRPr/>
          </a:p>
        </p:txBody>
      </p:sp>
      <p:sp>
        <p:nvSpPr>
          <p:cNvPr id="174" name="Google Shape;174;p21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5" name="Google Shape;175;p21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06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6" name="Google Shape;176;p21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Quando a aplicação estiver em produção, será possível consultar as credenciais inerentes a esse ambiente na área de CREDENCIAIS.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pic>
        <p:nvPicPr>
          <p:cNvPr id="177" name="Google Shape;17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0653" y="1441605"/>
            <a:ext cx="6757550" cy="350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2</a:t>
            </a:fld>
            <a:endParaRPr/>
          </a:p>
        </p:txBody>
      </p:sp>
      <p:sp>
        <p:nvSpPr>
          <p:cNvPr id="59" name="Google Shape;59;p12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ACESSANDO PORTAL DEVELOPERS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0" name="Google Shape;60;p12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seu desenvolvedor e o (s) dirigente (s) devem acessar o portal BB Developers: https://developers.bb.com.br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61" name="Google Shape;61;p12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01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2" name="Google Shape;62;p12"/>
          <p:cNvSpPr txBox="1"/>
          <p:nvPr/>
        </p:nvSpPr>
        <p:spPr>
          <a:xfrm>
            <a:off x="863488" y="15304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Clicar no link “Cadastra-se”, canto superior direito, em amarelo, conforme a tela a seguir: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63" name="Google Shape;63;p12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02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4" name="Google Shape;64;p12"/>
          <p:cNvSpPr txBox="1"/>
          <p:nvPr/>
        </p:nvSpPr>
        <p:spPr>
          <a:xfrm>
            <a:off x="872563" y="41207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Na sequência, precisará criar a senha de acesso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65" name="Google Shape;65;p12"/>
          <p:cNvSpPr txBox="1"/>
          <p:nvPr/>
        </p:nvSpPr>
        <p:spPr>
          <a:xfrm>
            <a:off x="400638" y="404491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03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6" name="Google Shape;66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28850" y="1906400"/>
            <a:ext cx="4686300" cy="1914525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2"/>
          <p:cNvSpPr txBox="1"/>
          <p:nvPr/>
        </p:nvSpPr>
        <p:spPr>
          <a:xfrm>
            <a:off x="872563" y="44075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 cadastro já tenha sido efetuado e o usuário não se recorde de sua senha, clicar em LOGIN e depois em “Esqueceu? ” E proceder conforme orientações.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>
                <a:solidFill>
                  <a:schemeClr val="accent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Atenção: </a:t>
            </a: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só é possível um cadastro por CPF.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3</a:t>
            </a:fld>
            <a:endParaRPr/>
          </a:p>
        </p:txBody>
      </p:sp>
      <p:sp>
        <p:nvSpPr>
          <p:cNvPr id="73" name="Google Shape;73;p13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ACESSANDO PORTAL DEVELOPERS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4" name="Google Shape;74;p13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 tela seguinte solicitará o nome completo, nome da mãe e data de nascimento.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75" name="Google Shape;75;p13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04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6" name="Google Shape;76;p13"/>
          <p:cNvSpPr txBox="1"/>
          <p:nvPr/>
        </p:nvSpPr>
        <p:spPr>
          <a:xfrm>
            <a:off x="863488" y="15304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Em seguida, será solicitado e-mail e celular, será enviado um SMS no celular para confirmar o cadastro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77" name="Google Shape;77;p13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05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8" name="Google Shape;78;p13"/>
          <p:cNvSpPr txBox="1"/>
          <p:nvPr/>
        </p:nvSpPr>
        <p:spPr>
          <a:xfrm>
            <a:off x="872550" y="211296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Na sequência, precisará criar a senha de acesso:</a:t>
            </a: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999999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999999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rgbClr val="999999"/>
              </a:solidFill>
            </a:endParaRPr>
          </a:p>
        </p:txBody>
      </p:sp>
      <p:sp>
        <p:nvSpPr>
          <p:cNvPr id="79" name="Google Shape;79;p13"/>
          <p:cNvSpPr txBox="1"/>
          <p:nvPr/>
        </p:nvSpPr>
        <p:spPr>
          <a:xfrm>
            <a:off x="400625" y="203708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06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0" name="Google Shape;8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2925" y="2571738"/>
            <a:ext cx="5520334" cy="23804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4</a:t>
            </a:fld>
            <a:endParaRPr/>
          </a:p>
        </p:txBody>
      </p:sp>
      <p:sp>
        <p:nvSpPr>
          <p:cNvPr id="86" name="Google Shape;86;p14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ACESSANDO PORTAL DEVELOPERS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7" name="Google Shape;87;p14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Uma vez criada a senha, o usuário deverá retornar à tela principal e clicar em LOGIN no canto superior direito da tela, fornecer CPF e senha e </a:t>
            </a:r>
            <a:r>
              <a:rPr lang="pt-BR" sz="1000" dirty="0" err="1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logar</a:t>
            </a: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no Portal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88" name="Google Shape;88;p14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07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863488" y="15304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seja o primeiro acesso, será exibido o Termo de Uso da Plataforma DeveX Banco do Brasil. É necessário rolar até o final do documento para que o botão de assinatura seja habilitado.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90" name="Google Shape;90;p14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08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1" name="Google Shape;91;p14"/>
          <p:cNvSpPr txBox="1"/>
          <p:nvPr/>
        </p:nvSpPr>
        <p:spPr>
          <a:xfrm>
            <a:off x="863488" y="20371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Atenção: </a:t>
            </a: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este termo NÃO É O TERMO DA API DE COBRANÇA, é apenas um termo de utilização do Portal. Portanto, a assinatura dele é obrigatória para todos os usuários do Portal e não substitui a necessidade de assinatura do Termo da API quando forem solicitadas as credenciais de produção.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pic>
        <p:nvPicPr>
          <p:cNvPr id="92" name="Google Shape;9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5300" y="2684400"/>
            <a:ext cx="4552950" cy="1609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7075" y="3262125"/>
            <a:ext cx="4819650" cy="16954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4"/>
          <p:cNvSpPr txBox="1"/>
          <p:nvPr/>
        </p:nvSpPr>
        <p:spPr>
          <a:xfrm>
            <a:off x="247469" y="4483875"/>
            <a:ext cx="37929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Atenção: </a:t>
            </a: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Essa é a parte do cadastramento tanto do desenvolvedor como do dirigente (s), depois disso, o seu desenvolvedor deve iniciar o processo de IMPLANTAÇÃO.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5</a:t>
            </a:fld>
            <a:endParaRPr/>
          </a:p>
        </p:txBody>
      </p:sp>
      <p:sp>
        <p:nvSpPr>
          <p:cNvPr id="100" name="Google Shape;100;p15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Uma vez criada a aplicação, o cliente deverá clicar sobre a mesma.: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02" name="Google Shape;102;p15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01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03" name="Google Shape;10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7650" y="1446588"/>
            <a:ext cx="4819650" cy="18002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/>
        </p:nvSpPr>
        <p:spPr>
          <a:xfrm>
            <a:off x="913863" y="34586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Será aberta uma tela para cadastro da aplicação, e o desenvolvedor preencherá os dados e criará a aplicação.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913863" y="374548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Orientações para preenchimento dos campos:</a:t>
            </a:r>
            <a:endParaRPr sz="1000" b="1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1. Nome da Aplicação: com 20 caracteres. Critério livre. Ex. Aplicação de Teste 1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2. Descrição: com 200 caracteres. Critério livre. Ex. Aplicação n1 para teste do piloto do portal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3. URL do Ícone: </a:t>
            </a:r>
            <a:r>
              <a:rPr lang="pt-BR" sz="1000" b="1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(não obrigatório)</a:t>
            </a: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conforme indicação do cliente, preferencialmente contendo a logomarca da empresa que possui o convênio. Caso não haja nenhuma, colocar um fictício. Ex. https://logoteste.com.br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4. URI de </a:t>
            </a:r>
            <a:r>
              <a:rPr lang="pt-BR" sz="1000" dirty="0" err="1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Callback</a:t>
            </a: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: este campo poderá ter um valor fictício, como por exemplo: https://callbackteste.com.br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6</a:t>
            </a:fld>
            <a:endParaRPr/>
          </a:p>
        </p:txBody>
      </p:sp>
      <p:sp>
        <p:nvSpPr>
          <p:cNvPr id="111" name="Google Shape;111;p16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2" name="Google Shape;112;p16"/>
          <p:cNvSpPr txBox="1"/>
          <p:nvPr/>
        </p:nvSpPr>
        <p:spPr>
          <a:xfrm>
            <a:off x="863499" y="947925"/>
            <a:ext cx="4081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Uma vez criada a aplicação, o cliente deverá clicar sobre a mesma.: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113" name="Google Shape;113;p16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02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14" name="Google Shape;11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3575" y="1446588"/>
            <a:ext cx="5076825" cy="301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7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7</a:t>
            </a:fld>
            <a:endParaRPr/>
          </a:p>
        </p:txBody>
      </p:sp>
      <p:sp>
        <p:nvSpPr>
          <p:cNvPr id="120" name="Google Shape;120;p17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03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Dentro da aplicação, será exibida uma barra lateral amarela, à esquerda. O 5º ícone, de cima para baixo, corresponde à área de credenciais. As de homologação (Teste) serão automaticamente geradas.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pic>
        <p:nvPicPr>
          <p:cNvPr id="123" name="Google Shape;12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775" y="1519338"/>
            <a:ext cx="5553075" cy="344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7"/>
          <p:cNvSpPr txBox="1"/>
          <p:nvPr/>
        </p:nvSpPr>
        <p:spPr>
          <a:xfrm>
            <a:off x="6234167" y="1608475"/>
            <a:ext cx="26772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Lembramos que, neste momento, todos os dados de TESTE são fictícios. A orientações sobre como proceder para conseguir realizar chamadas, bem como o Swagger, estão no Portal, item APIs da Barra Amarela à esquerda.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8</a:t>
            </a:fld>
            <a:endParaRPr/>
          </a:p>
        </p:txBody>
      </p:sp>
      <p:sp>
        <p:nvSpPr>
          <p:cNvPr id="130" name="Google Shape;130;p18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1" name="Google Shape;131;p18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!!!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Caso ocorra alguma dúvida ao longo do processo, o desenvolvedor poderá:</a:t>
            </a: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dirty="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 dirty="0">
              <a:solidFill>
                <a:schemeClr val="tx1"/>
              </a:solidFill>
            </a:endParaRPr>
          </a:p>
        </p:txBody>
      </p:sp>
      <p:sp>
        <p:nvSpPr>
          <p:cNvPr id="133" name="Google Shape;133;p18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A)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4" name="Google Shape;134;p18"/>
          <p:cNvSpPr txBox="1"/>
          <p:nvPr/>
        </p:nvSpPr>
        <p:spPr>
          <a:xfrm>
            <a:off x="872550" y="211296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Consultar a FAQ (no canto superior direito, primeiro ícone da direita, clicar para abrir o menu lateral. A FAQ é o terceiro item de cima para baixo)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35" name="Google Shape;135;p18"/>
          <p:cNvSpPr txBox="1"/>
          <p:nvPr/>
        </p:nvSpPr>
        <p:spPr>
          <a:xfrm>
            <a:off x="400625" y="203708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B)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6" name="Google Shape;136;p18"/>
          <p:cNvSpPr txBox="1"/>
          <p:nvPr/>
        </p:nvSpPr>
        <p:spPr>
          <a:xfrm>
            <a:off x="863500" y="15597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Consultar / enviar mensagens pelo FÓRUM (no canto superior direito do cabeçalho azul, terceiro ícone da direita para a esquerda)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pic>
        <p:nvPicPr>
          <p:cNvPr id="137" name="Google Shape;13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7100" y="2571738"/>
            <a:ext cx="4249788" cy="2438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9"/>
          <p:cNvSpPr txBox="1">
            <a:spLocks noGrp="1"/>
          </p:cNvSpPr>
          <p:nvPr>
            <p:ph type="sldNum" idx="12"/>
          </p:nvPr>
        </p:nvSpPr>
        <p:spPr>
          <a:xfrm>
            <a:off x="7888203" y="238550"/>
            <a:ext cx="6939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9</a:t>
            </a:fld>
            <a:endParaRPr/>
          </a:p>
        </p:txBody>
      </p:sp>
      <p:sp>
        <p:nvSpPr>
          <p:cNvPr id="143" name="Google Shape;143;p19"/>
          <p:cNvSpPr txBox="1"/>
          <p:nvPr/>
        </p:nvSpPr>
        <p:spPr>
          <a:xfrm>
            <a:off x="581775" y="224750"/>
            <a:ext cx="70914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b="1">
                <a:solidFill>
                  <a:srgbClr val="403B37"/>
                </a:solidFill>
                <a:latin typeface="Tahoma"/>
                <a:ea typeface="Tahoma"/>
                <a:cs typeface="Tahoma"/>
                <a:sym typeface="Tahoma"/>
              </a:rPr>
              <a:t>IMPLANTAÇÃO DO PIX</a:t>
            </a:r>
            <a:endParaRPr sz="2400" b="1">
              <a:solidFill>
                <a:srgbClr val="403B37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4" name="Google Shape;144;p19"/>
          <p:cNvSpPr txBox="1"/>
          <p:nvPr/>
        </p:nvSpPr>
        <p:spPr>
          <a:xfrm>
            <a:off x="391563" y="87203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04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5" name="Google Shape;145;p19"/>
          <p:cNvSpPr txBox="1"/>
          <p:nvPr/>
        </p:nvSpPr>
        <p:spPr>
          <a:xfrm>
            <a:off x="863488" y="94791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Ao entender que os testes foram suficientes, o desenvolvedor deverá submeter à PRODUÇÃO a aplicação criada. Para isso, será necessário: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46" name="Google Shape;146;p19"/>
          <p:cNvSpPr txBox="1"/>
          <p:nvPr/>
        </p:nvSpPr>
        <p:spPr>
          <a:xfrm>
            <a:off x="391563" y="14545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A)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7" name="Google Shape;147;p19"/>
          <p:cNvSpPr txBox="1"/>
          <p:nvPr/>
        </p:nvSpPr>
        <p:spPr>
          <a:xfrm>
            <a:off x="872550" y="2112963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Fornecer o CNPJ da empresa que utilizará a solução (com convênio de cobrança) e mandar PESQUISAR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48" name="Google Shape;148;p19"/>
          <p:cNvSpPr txBox="1"/>
          <p:nvPr/>
        </p:nvSpPr>
        <p:spPr>
          <a:xfrm>
            <a:off x="400625" y="2037088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B)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9" name="Google Shape;149;p19"/>
          <p:cNvSpPr txBox="1"/>
          <p:nvPr/>
        </p:nvSpPr>
        <p:spPr>
          <a:xfrm>
            <a:off x="863500" y="1559700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Clicar no item “Produção” na barra lateral amarela (4º item de cima para baixo)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50" name="Google Shape;150;p19"/>
          <p:cNvSpPr txBox="1"/>
          <p:nvPr/>
        </p:nvSpPr>
        <p:spPr>
          <a:xfrm>
            <a:off x="872563" y="29187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Clicar em “Próximo” e submeter.</a:t>
            </a: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tx1"/>
              </a:solidFill>
              <a:highlight>
                <a:srgbClr val="FFFFFF"/>
              </a:highlight>
              <a:latin typeface="Tahoma"/>
              <a:ea typeface="Tahoma"/>
              <a:cs typeface="Tahoma"/>
              <a:sym typeface="Tahoma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 </a:t>
            </a:r>
            <a:endParaRPr sz="1000">
              <a:solidFill>
                <a:schemeClr val="tx1"/>
              </a:solidFill>
            </a:endParaRPr>
          </a:p>
        </p:txBody>
      </p:sp>
      <p:sp>
        <p:nvSpPr>
          <p:cNvPr id="151" name="Google Shape;151;p19"/>
          <p:cNvSpPr txBox="1"/>
          <p:nvPr/>
        </p:nvSpPr>
        <p:spPr>
          <a:xfrm>
            <a:off x="400638" y="2842863"/>
            <a:ext cx="522300" cy="4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000" b="1">
                <a:solidFill>
                  <a:schemeClr val="accent1"/>
                </a:solidFill>
                <a:latin typeface="Tahoma"/>
                <a:ea typeface="Tahoma"/>
                <a:cs typeface="Tahoma"/>
                <a:sym typeface="Tahoma"/>
              </a:rPr>
              <a:t>D)</a:t>
            </a:r>
            <a:endParaRPr sz="2000" b="1">
              <a:solidFill>
                <a:schemeClr val="accen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2" name="Google Shape;152;p19"/>
          <p:cNvSpPr txBox="1"/>
          <p:nvPr/>
        </p:nvSpPr>
        <p:spPr>
          <a:xfrm>
            <a:off x="863500" y="2428338"/>
            <a:ext cx="7870800" cy="2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 b="1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C) </a:t>
            </a:r>
            <a:r>
              <a:rPr lang="pt-BR" sz="1000">
                <a:solidFill>
                  <a:schemeClr val="tx1"/>
                </a:solidFill>
                <a:highlight>
                  <a:srgbClr val="FFFFFF"/>
                </a:highlight>
                <a:latin typeface="Tahoma"/>
                <a:ea typeface="Tahoma"/>
                <a:cs typeface="Tahoma"/>
                <a:sym typeface="Tahoma"/>
              </a:rPr>
              <a:t>O nome da empresa aparecerá na tela abaixo para confirmação. </a:t>
            </a:r>
            <a:endParaRPr sz="1000">
              <a:solidFill>
                <a:schemeClr val="tx1"/>
              </a:solidFill>
            </a:endParaRPr>
          </a:p>
        </p:txBody>
      </p:sp>
      <p:pic>
        <p:nvPicPr>
          <p:cNvPr id="153" name="Google Shape;15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10800" y="2743725"/>
            <a:ext cx="4632575" cy="229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934</Words>
  <Application>Microsoft Office PowerPoint</Application>
  <PresentationFormat>Apresentação na tela (16:9)</PresentationFormat>
  <Paragraphs>156</Paragraphs>
  <Slides>11</Slides>
  <Notes>11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4" baseType="lpstr">
      <vt:lpstr>Arial</vt:lpstr>
      <vt:lpstr>Tahoma</vt:lpstr>
      <vt:lpstr>Simple Light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Barbara Perez Steganho</dc:creator>
  <cp:lastModifiedBy>Barbara Perez Steganho</cp:lastModifiedBy>
  <cp:revision>3</cp:revision>
  <dcterms:modified xsi:type="dcterms:W3CDTF">2021-06-21T18:50:05Z</dcterms:modified>
</cp:coreProperties>
</file>