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50" r:id="rId6"/>
    <p:sldMasterId id="2147483656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</p:sldIdLst>
  <p:sldSz cy="13716000" cx="24382400"/>
  <p:notesSz cx="6858000" cy="9144000"/>
  <p:embeddedFontLst>
    <p:embeddedFont>
      <p:font typeface="Roboto"/>
      <p:regular r:id="rId62"/>
      <p:bold r:id="rId63"/>
      <p:italic r:id="rId64"/>
      <p:boldItalic r:id="rId65"/>
    </p:embeddedFont>
    <p:embeddedFont>
      <p:font typeface="Tahoma"/>
      <p:regular r:id="rId66"/>
      <p:bold r:id="rId6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320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  <p:ext uri="GoogleSlidesCustomDataVersion2">
      <go:slidesCustomData xmlns:go="http://customooxmlschemas.google.com/" r:id="rId68" roundtripDataSignature="AMtx7mhaMs1ihyPCvAn1XoReBDg1uhBe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0DAF11B-EFCE-4C12-B9D2-FEBDCD9E6C14}">
  <a:tblStyle styleId="{D0DAF11B-EFCE-4C12-B9D2-FEBDCD9E6C14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13788F9-1E06-4516-9A99-A65AA446677E}" styleName="Table_1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320" orient="horz"/>
        <p:guide pos="76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9" Type="http://schemas.openxmlformats.org/officeDocument/2006/relationships/slide" Target="slides/slide41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62" Type="http://schemas.openxmlformats.org/officeDocument/2006/relationships/font" Target="fonts/Roboto-regular.fntdata"/><Relationship Id="rId61" Type="http://schemas.openxmlformats.org/officeDocument/2006/relationships/slide" Target="slides/slide53.xml"/><Relationship Id="rId20" Type="http://schemas.openxmlformats.org/officeDocument/2006/relationships/slide" Target="slides/slide12.xml"/><Relationship Id="rId64" Type="http://schemas.openxmlformats.org/officeDocument/2006/relationships/font" Target="fonts/Roboto-italic.fntdata"/><Relationship Id="rId63" Type="http://schemas.openxmlformats.org/officeDocument/2006/relationships/font" Target="fonts/Roboto-bold.fntdata"/><Relationship Id="rId22" Type="http://schemas.openxmlformats.org/officeDocument/2006/relationships/slide" Target="slides/slide14.xml"/><Relationship Id="rId66" Type="http://schemas.openxmlformats.org/officeDocument/2006/relationships/font" Target="fonts/Tahoma-regular.fntdata"/><Relationship Id="rId21" Type="http://schemas.openxmlformats.org/officeDocument/2006/relationships/slide" Target="slides/slide13.xml"/><Relationship Id="rId65" Type="http://schemas.openxmlformats.org/officeDocument/2006/relationships/font" Target="fonts/Roboto-boldItalic.fntdata"/><Relationship Id="rId24" Type="http://schemas.openxmlformats.org/officeDocument/2006/relationships/slide" Target="slides/slide16.xml"/><Relationship Id="rId68" Type="http://customschemas.google.com/relationships/presentationmetadata" Target="metadata"/><Relationship Id="rId23" Type="http://schemas.openxmlformats.org/officeDocument/2006/relationships/slide" Target="slides/slide15.xml"/><Relationship Id="rId67" Type="http://schemas.openxmlformats.org/officeDocument/2006/relationships/font" Target="fonts/Tahoma-bold.fntdata"/><Relationship Id="rId60" Type="http://schemas.openxmlformats.org/officeDocument/2006/relationships/slide" Target="slides/slide52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11" Type="http://schemas.openxmlformats.org/officeDocument/2006/relationships/slide" Target="slides/slide3.xml"/><Relationship Id="rId55" Type="http://schemas.openxmlformats.org/officeDocument/2006/relationships/slide" Target="slides/slide47.xml"/><Relationship Id="rId10" Type="http://schemas.openxmlformats.org/officeDocument/2006/relationships/slide" Target="slides/slide2.xml"/><Relationship Id="rId54" Type="http://schemas.openxmlformats.org/officeDocument/2006/relationships/slide" Target="slides/slide46.xml"/><Relationship Id="rId13" Type="http://schemas.openxmlformats.org/officeDocument/2006/relationships/slide" Target="slides/slide5.xml"/><Relationship Id="rId57" Type="http://schemas.openxmlformats.org/officeDocument/2006/relationships/slide" Target="slides/slide49.xml"/><Relationship Id="rId12" Type="http://schemas.openxmlformats.org/officeDocument/2006/relationships/slide" Target="slides/slide4.xml"/><Relationship Id="rId56" Type="http://schemas.openxmlformats.org/officeDocument/2006/relationships/slide" Target="slides/slide48.xml"/><Relationship Id="rId15" Type="http://schemas.openxmlformats.org/officeDocument/2006/relationships/slide" Target="slides/slide7.xml"/><Relationship Id="rId59" Type="http://schemas.openxmlformats.org/officeDocument/2006/relationships/slide" Target="slides/slide51.xml"/><Relationship Id="rId14" Type="http://schemas.openxmlformats.org/officeDocument/2006/relationships/slide" Target="slides/slide6.xml"/><Relationship Id="rId58" Type="http://schemas.openxmlformats.org/officeDocument/2006/relationships/slide" Target="slides/slide5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" name="Google Shape;142;p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p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p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e5e8e730a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g1e5e8e730a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ec406fc6b9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g1ec406fc6b9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5" name="Google Shape;255;g1ec406fc6b9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0" name="Google Shape;260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9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2" name="Google Shape;272;p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" name="Google Shape;88;p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ec406fc6b9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g1ec406fc6b9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9" name="Google Shape;279;g1ec406fc6b9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b1eca883e_2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1eb1eca883e_2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5" name="Google Shape;285;g1eb1eca883e_2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ec40f364da_8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g1ec40f364da_8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4" name="Google Shape;294;g1ec40f364da_8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ec40f364da_8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1ec40f364da_8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g1ec40f364da_8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ec40f364da_9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1ec40f364da_9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g1ec40f364da_9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ec40f364da_9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g1ec40f364da_9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4" name="Google Shape;314;g1ec40f364da_9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ec40f364da_9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g1ec40f364da_9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1" name="Google Shape;321;g1ec40f364da_9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ec40f364da_9_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g1ec40f364da_9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8" name="Google Shape;328;g1ec40f364da_9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ec40f364da_8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g1ec40f364da_8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5" name="Google Shape;335;g1ec40f364da_8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ec40f364da_9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g1ec40f364da_9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2" name="Google Shape;342;g1ec40f364da_9_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ec40f364da_9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8" name="Google Shape;348;g1ec40f364da_9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9" name="Google Shape;349;g1ec40f364da_9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ec40f364da_8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g1ec40f364da_8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6" name="Google Shape;356;g1ec40f364da_8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ec406fc6b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g1ec406fc6b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3" name="Google Shape;363;g1ec406fc6b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1e6bff9672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g1e6bff9672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9" name="Google Shape;369;g1e6bff9672c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bb943726ab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7" name="Google Shape;377;g2bb943726ab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8" name="Google Shape;378;g2bb943726ab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e6bff9672c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g1e6bff9672c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7" name="Google Shape;387;g1e6bff9672c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9df605844d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g29df605844d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5" name="Google Shape;395;g29df605844d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9df605844d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" name="Google Shape;402;g29df605844d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3" name="Google Shape;403;g29df605844d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9df605844d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0" name="Google Shape;410;g29df605844d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1" name="Google Shape;411;g29df605844d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9df605844d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g29df605844d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9" name="Google Shape;419;g29df605844d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p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eb1eca883e_2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6" name="Google Shape;426;g1eb1eca883e_2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ec406fc6b9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2" name="Google Shape;432;g1ec406fc6b9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ec406fc6b9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6" name="Google Shape;496;g1ec406fc6b9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a0b969ee50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2" name="Google Shape;502;g2a0b969ee50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a0b969ee50_2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8" name="Google Shape;508;g2a0b969ee50_2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bbca32ab3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1" name="Google Shape;571;g2bbca32ab3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2bbca32ab33_0_14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2" name="Google Shape;612;g2bbca32ab33_0_14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a0b969ee50_2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1" name="Google Shape;661;g2a0b969ee50_2_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1f212fbed9c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1f212fbed9c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0" name="Google Shape;710;g1f212fbed9c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2a0b969ee50_2_1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8" name="Google Shape;718;g2a0b969ee50_2_1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g2a0b969ee50_2_1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6" name="Google Shape;726;g2a0b969ee50_2_1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2a0b969ee50_2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3" name="Google Shape;733;g2a0b969ee50_2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2a0b969ee50_2_1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41" name="Google Shape;741;g2a0b969ee50_2_1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a0b969ee50_2_1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49" name="Google Shape;749;g2a0b969ee50_2_1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2" name="Google Shape;112;p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p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p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g"/><Relationship Id="rId3" Type="http://schemas.openxmlformats.org/officeDocument/2006/relationships/image" Target="../media/image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jpg"/><Relationship Id="rId3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1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9.jpg"/><Relationship Id="rId3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">
  <p:cSld name="Cap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9"/>
          <p:cNvSpPr txBox="1"/>
          <p:nvPr/>
        </p:nvSpPr>
        <p:spPr>
          <a:xfrm>
            <a:off x="12411441" y="10888817"/>
            <a:ext cx="1467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39"/>
          <p:cNvSpPr txBox="1"/>
          <p:nvPr>
            <p:ph type="title"/>
          </p:nvPr>
        </p:nvSpPr>
        <p:spPr>
          <a:xfrm>
            <a:off x="12411450" y="2323871"/>
            <a:ext cx="104235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400"/>
              <a:buFont typeface="Verdana"/>
              <a:buNone/>
              <a:defRPr b="1" i="0" sz="7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9"/>
          <p:cNvSpPr txBox="1"/>
          <p:nvPr>
            <p:ph idx="2" type="title"/>
          </p:nvPr>
        </p:nvSpPr>
        <p:spPr>
          <a:xfrm>
            <a:off x="12411450" y="8904019"/>
            <a:ext cx="9504300" cy="14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dana"/>
              <a:buNone/>
              <a:defRPr b="0" i="0" sz="4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39"/>
          <p:cNvSpPr txBox="1"/>
          <p:nvPr>
            <p:ph idx="3" type="title"/>
          </p:nvPr>
        </p:nvSpPr>
        <p:spPr>
          <a:xfrm>
            <a:off x="12589075" y="10834300"/>
            <a:ext cx="95043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030">
          <p15:clr>
            <a:srgbClr val="FBAE40"/>
          </p15:clr>
        </p15:guide>
        <p15:guide id="3" orient="horz" pos="1621">
          <p15:clr>
            <a:srgbClr val="FBAE40"/>
          </p15:clr>
        </p15:guide>
        <p15:guide id="4" orient="horz" pos="4365">
          <p15:clr>
            <a:srgbClr val="FA7B17"/>
          </p15:clr>
        </p15:guide>
        <p15:guide id="5" orient="horz" pos="450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Separata_1">
  <p:cSld name="12_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3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9" name="Google Shape;69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5832" y="494677"/>
            <a:ext cx="760528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70;p53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1" name="Google Shape;71;p53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b="1" i="0" sz="7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53"/>
          <p:cNvSpPr txBox="1"/>
          <p:nvPr>
            <p:ph idx="2" type="title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b="0" i="0" sz="3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Separata_1">
  <p:cSld name="13_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4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5" name="Google Shape;75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5832" y="494677"/>
            <a:ext cx="760528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" name="Google Shape;76;p54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7" name="Google Shape;77;p54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b="1" i="0" sz="7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54"/>
          <p:cNvSpPr txBox="1"/>
          <p:nvPr>
            <p:ph idx="2" type="title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b="0" i="0" sz="3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3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2" name="Google Shape;22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5832" y="494677"/>
            <a:ext cx="760528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Google Shape;23;p93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" name="Google Shape;24;p93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b="1" i="0" sz="7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93"/>
          <p:cNvSpPr txBox="1"/>
          <p:nvPr>
            <p:ph idx="2" type="title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b="0" i="0" sz="3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nteúdo_Laptop_2" showMasterSp="0">
  <p:cSld name="3_Conteúdo_Laptop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6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" name="Google Shape;28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Google Shape;29;p76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" name="Google Shape;30;p76"/>
          <p:cNvSpPr txBox="1"/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0"/>
              <a:buFont typeface="Verdana"/>
              <a:buNone/>
              <a:defRPr b="1" i="0" sz="90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b="0" i="0" sz="1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1">
  <p:cSld name="Conteúdo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8"/>
          <p:cNvPicPr preferRelativeResize="0"/>
          <p:nvPr/>
        </p:nvPicPr>
        <p:blipFill rotWithShape="1">
          <a:blip r:embed="rId2">
            <a:alphaModFix/>
          </a:blip>
          <a:srcRect b="0" l="50000" r="0" t="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8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Verdana"/>
              <a:buNone/>
              <a:defRPr b="1" i="0" sz="38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Separata_1">
  <p:cSld name="12_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2a0b969ee50_2_179"/>
          <p:cNvSpPr txBox="1"/>
          <p:nvPr/>
        </p:nvSpPr>
        <p:spPr>
          <a:xfrm>
            <a:off x="22196460" y="661702"/>
            <a:ext cx="12591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6" name="Google Shape;36;g2a0b969ee50_2_1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5832" y="494677"/>
            <a:ext cx="760528" cy="794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g2a0b969ee50_2_179"/>
          <p:cNvCxnSpPr/>
          <p:nvPr/>
        </p:nvCxnSpPr>
        <p:spPr>
          <a:xfrm>
            <a:off x="22785050" y="682055"/>
            <a:ext cx="0" cy="41970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" name="Google Shape;38;g2a0b969ee50_2_179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b="1" i="0" sz="7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g2a0b969ee50_2_179"/>
          <p:cNvSpPr txBox="1"/>
          <p:nvPr>
            <p:ph idx="2" type="title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b="0" i="0" sz="3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">
  <p:cSld name="Encerramen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a0b969ee50_2_185"/>
          <p:cNvSpPr/>
          <p:nvPr/>
        </p:nvSpPr>
        <p:spPr>
          <a:xfrm>
            <a:off x="-1" y="12142033"/>
            <a:ext cx="24382500" cy="1574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g2a0b969ee50_2_185"/>
          <p:cNvSpPr/>
          <p:nvPr>
            <p:ph idx="2" type="pic"/>
          </p:nvPr>
        </p:nvSpPr>
        <p:spPr>
          <a:xfrm>
            <a:off x="5412803" y="5130920"/>
            <a:ext cx="2321100" cy="2321100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43" name="Google Shape;43;g2a0b969ee50_2_185"/>
          <p:cNvGrpSpPr/>
          <p:nvPr/>
        </p:nvGrpSpPr>
        <p:grpSpPr>
          <a:xfrm>
            <a:off x="7343188" y="12608079"/>
            <a:ext cx="8418020" cy="561506"/>
            <a:chOff x="7343188" y="12608079"/>
            <a:chExt cx="8418020" cy="561506"/>
          </a:xfrm>
        </p:grpSpPr>
        <p:pic>
          <p:nvPicPr>
            <p:cNvPr id="44" name="Google Shape;44;g2a0b969ee50_2_18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627843" y="12608079"/>
              <a:ext cx="1864250" cy="5240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Google Shape;45;g2a0b969ee50_2_185"/>
            <p:cNvSpPr txBox="1"/>
            <p:nvPr/>
          </p:nvSpPr>
          <p:spPr>
            <a:xfrm>
              <a:off x="12554808" y="12707885"/>
              <a:ext cx="32064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400"/>
                <a:buFont typeface="Verdana"/>
                <a:buNone/>
              </a:pPr>
              <a:r>
                <a:rPr b="0" i="0" lang="pt-BR" sz="2400" u="none" cap="none" strike="noStrike">
                  <a:solidFill>
                    <a:schemeClr val="dk2"/>
                  </a:solidFill>
                  <a:latin typeface="Verdana"/>
                  <a:ea typeface="Verdana"/>
                  <a:cs typeface="Verdana"/>
                  <a:sym typeface="Verdana"/>
                </a:rPr>
                <a:t>/dimensatecnologia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g2a0b969ee50_2_185"/>
            <p:cNvSpPr txBox="1"/>
            <p:nvPr/>
          </p:nvSpPr>
          <p:spPr>
            <a:xfrm>
              <a:off x="7343188" y="12659869"/>
              <a:ext cx="24723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400"/>
                <a:buFont typeface="Verdana"/>
                <a:buNone/>
              </a:pPr>
              <a:r>
                <a:rPr b="1" i="0" lang="pt-BR" sz="2400" u="none" cap="none" strike="noStrike">
                  <a:solidFill>
                    <a:schemeClr val="dk2"/>
                  </a:solidFill>
                  <a:latin typeface="Verdana"/>
                  <a:ea typeface="Verdana"/>
                  <a:cs typeface="Verdana"/>
                  <a:sym typeface="Verdana"/>
                </a:rPr>
                <a:t>dimensa.com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" name="Google Shape;47;g2a0b969ee50_2_185"/>
          <p:cNvSpPr txBox="1"/>
          <p:nvPr>
            <p:ph type="title"/>
          </p:nvPr>
        </p:nvSpPr>
        <p:spPr>
          <a:xfrm>
            <a:off x="8192906" y="5017802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b="1" i="0" sz="3200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g2a0b969ee50_2_185"/>
          <p:cNvSpPr txBox="1"/>
          <p:nvPr>
            <p:ph idx="3" type="title"/>
          </p:nvPr>
        </p:nvSpPr>
        <p:spPr>
          <a:xfrm>
            <a:off x="8192906" y="568959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b="0" i="0" sz="3200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g2a0b969ee50_2_185"/>
          <p:cNvSpPr txBox="1"/>
          <p:nvPr>
            <p:ph idx="4" type="title"/>
          </p:nvPr>
        </p:nvSpPr>
        <p:spPr>
          <a:xfrm>
            <a:off x="8192906" y="6361389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b="0" i="0" sz="3200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g2a0b969ee50_2_185"/>
          <p:cNvSpPr txBox="1"/>
          <p:nvPr>
            <p:ph idx="5" type="title"/>
          </p:nvPr>
        </p:nvSpPr>
        <p:spPr>
          <a:xfrm>
            <a:off x="8192906" y="6939677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b="0" i="0" sz="3200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1">
  <p:cSld name="Conteúdo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4"/>
          <p:cNvPicPr preferRelativeResize="0"/>
          <p:nvPr/>
        </p:nvPicPr>
        <p:blipFill rotWithShape="1">
          <a:blip r:embed="rId2">
            <a:alphaModFix/>
          </a:blip>
          <a:srcRect b="0" l="50000" r="0" t="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4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800"/>
              <a:buFont typeface="Verdana"/>
              <a:buNone/>
              <a:defRPr b="1" i="0" sz="38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parata_1">
  <p:cSld name="1_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5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7" name="Google Shape;57;p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95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9" name="Google Shape;59;p95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b="1" i="0" sz="7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95"/>
          <p:cNvSpPr txBox="1"/>
          <p:nvPr>
            <p:ph idx="2" type="title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b="0" i="0" sz="3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Separata_1">
  <p:cSld name="10_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1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3" name="Google Shape;6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51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5" name="Google Shape;65;p51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Font typeface="Verdana"/>
              <a:buNone/>
              <a:defRPr b="1" i="0" sz="7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51"/>
          <p:cNvSpPr txBox="1"/>
          <p:nvPr>
            <p:ph idx="2" type="title"/>
          </p:nvPr>
        </p:nvSpPr>
        <p:spPr>
          <a:xfrm>
            <a:off x="6420400" y="7771798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Verdana"/>
              <a:buNone/>
              <a:defRPr b="0" i="0" sz="3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7921" y="2383437"/>
            <a:ext cx="6176360" cy="136410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6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pt-BR" sz="2400" u="none" cap="none" strike="noStrik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b="0" i="0" sz="2400" u="none" cap="none" strike="noStrik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" name="Google Shape;18;p5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1586041" y="494677"/>
            <a:ext cx="760109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56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2"/>
    <p:sldLayoutId id="2147483652" r:id="rId3"/>
    <p:sldLayoutId id="2147483653" r:id="rId4"/>
    <p:sldLayoutId id="2147483654" r:id="rId5"/>
    <p:sldLayoutId id="2147483655" r:id="rId6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8.png"/><Relationship Id="rId4" Type="http://schemas.openxmlformats.org/officeDocument/2006/relationships/image" Target="../media/image2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9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0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7.png"/><Relationship Id="rId4" Type="http://schemas.openxmlformats.org/officeDocument/2006/relationships/image" Target="../media/image33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"/>
          <p:cNvSpPr txBox="1"/>
          <p:nvPr>
            <p:ph idx="3" type="title"/>
          </p:nvPr>
        </p:nvSpPr>
        <p:spPr>
          <a:xfrm>
            <a:off x="12589075" y="10834300"/>
            <a:ext cx="95043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pt-BR">
                <a:latin typeface="Tahoma"/>
                <a:ea typeface="Tahoma"/>
                <a:cs typeface="Tahoma"/>
                <a:sym typeface="Tahoma"/>
              </a:rPr>
              <a:t>2024/Fevereiro</a:t>
            </a:r>
            <a:endParaRPr/>
          </a:p>
        </p:txBody>
      </p:sp>
      <p:sp>
        <p:nvSpPr>
          <p:cNvPr id="84" name="Google Shape;84;p1"/>
          <p:cNvSpPr txBox="1"/>
          <p:nvPr>
            <p:ph type="title"/>
          </p:nvPr>
        </p:nvSpPr>
        <p:spPr>
          <a:xfrm>
            <a:off x="12411450" y="2323871"/>
            <a:ext cx="104235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</a:pPr>
            <a:r>
              <a:rPr lang="pt-BR"/>
              <a:t>CONVERGÊNCIA IFRS 9</a:t>
            </a:r>
            <a:endParaRPr/>
          </a:p>
        </p:txBody>
      </p:sp>
      <p:sp>
        <p:nvSpPr>
          <p:cNvPr id="85" name="Google Shape;85;p1"/>
          <p:cNvSpPr txBox="1"/>
          <p:nvPr>
            <p:ph idx="2" type="title"/>
          </p:nvPr>
        </p:nvSpPr>
        <p:spPr>
          <a:xfrm>
            <a:off x="12411450" y="8904019"/>
            <a:ext cx="9504300" cy="14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pt-BR"/>
              <a:t>REGULATÓRIOS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4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139" name="Google Shape;139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4240" y="2434503"/>
            <a:ext cx="21639455" cy="8815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5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145" name="Google Shape;145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75" y="2215428"/>
            <a:ext cx="21891015" cy="8729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6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151" name="Google Shape;151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8884" y="1468147"/>
            <a:ext cx="20599618" cy="10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7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ALTERAÇÕES</a:t>
            </a:r>
            <a:endParaRPr/>
          </a:p>
        </p:txBody>
      </p:sp>
      <p:pic>
        <p:nvPicPr>
          <p:cNvPr id="157" name="Google Shape;157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0834" y="1812781"/>
            <a:ext cx="22038607" cy="5668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"/>
          <p:cNvSpPr/>
          <p:nvPr/>
        </p:nvSpPr>
        <p:spPr>
          <a:xfrm>
            <a:off x="692711" y="3969069"/>
            <a:ext cx="2980304" cy="245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b="1" i="0" lang="pt-BR" sz="15339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4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PRODUTOS DIMENSA</a:t>
            </a:r>
            <a:endParaRPr/>
          </a:p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REFINAMENTOS DE NEGÓCIO E IMPACTO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e5e8e730a9_0_0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PRODUTOS DE CORE BANKING X </a:t>
            </a:r>
            <a:r>
              <a:rPr lang="pt-BR" u="sng"/>
              <a:t>IMPACTO IFRS9</a:t>
            </a:r>
            <a:endParaRPr u="sng"/>
          </a:p>
        </p:txBody>
      </p:sp>
      <p:sp>
        <p:nvSpPr>
          <p:cNvPr id="169" name="Google Shape;169;g1e5e8e730a9_0_0"/>
          <p:cNvSpPr/>
          <p:nvPr/>
        </p:nvSpPr>
        <p:spPr>
          <a:xfrm>
            <a:off x="14877749" y="1105080"/>
            <a:ext cx="8389800" cy="5061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38761D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1e5e8e730a9_0_0"/>
          <p:cNvSpPr/>
          <p:nvPr/>
        </p:nvSpPr>
        <p:spPr>
          <a:xfrm>
            <a:off x="15302645" y="1440506"/>
            <a:ext cx="7597200" cy="14859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DIGITAL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1e5e8e730a9_0_0"/>
          <p:cNvSpPr/>
          <p:nvPr/>
        </p:nvSpPr>
        <p:spPr>
          <a:xfrm>
            <a:off x="6089834" y="3119420"/>
            <a:ext cx="3292200" cy="4819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BÁSICO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1e5e8e730a9_0_0"/>
          <p:cNvSpPr/>
          <p:nvPr/>
        </p:nvSpPr>
        <p:spPr>
          <a:xfrm>
            <a:off x="873675" y="2659472"/>
            <a:ext cx="3292200" cy="40491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DE ANÁLISE DE CRÉDITO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1e5e8e730a9_0_0"/>
          <p:cNvSpPr/>
          <p:nvPr/>
        </p:nvSpPr>
        <p:spPr>
          <a:xfrm>
            <a:off x="1693599" y="1431743"/>
            <a:ext cx="1645800" cy="620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2B2B2D"/>
                </a:solidFill>
                <a:latin typeface="Arial"/>
                <a:ea typeface="Arial"/>
                <a:cs typeface="Arial"/>
                <a:sym typeface="Arial"/>
              </a:rPr>
              <a:t>BUREAUS EXTERNOS</a:t>
            </a:r>
            <a:endParaRPr b="0" i="0" sz="1600" u="none" cap="none" strike="noStrike">
              <a:solidFill>
                <a:srgbClr val="2B2B2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1e5e8e730a9_0_0"/>
          <p:cNvSpPr/>
          <p:nvPr/>
        </p:nvSpPr>
        <p:spPr>
          <a:xfrm>
            <a:off x="1083757" y="3428734"/>
            <a:ext cx="28722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ANÁLISE DE CRÉDITO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1e5e8e730a9_0_0"/>
          <p:cNvSpPr/>
          <p:nvPr/>
        </p:nvSpPr>
        <p:spPr>
          <a:xfrm>
            <a:off x="1083759" y="4278878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MOTOR DE CRÉDITO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1e5e8e730a9_0_0"/>
          <p:cNvSpPr/>
          <p:nvPr/>
        </p:nvSpPr>
        <p:spPr>
          <a:xfrm>
            <a:off x="6296656" y="4548286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GERADOR RELATÓRIOS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1e5e8e730a9_0_0"/>
          <p:cNvSpPr/>
          <p:nvPr/>
        </p:nvSpPr>
        <p:spPr>
          <a:xfrm>
            <a:off x="6316847" y="6232683"/>
            <a:ext cx="28722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SEGURANÇA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g1e5e8e730a9_0_0"/>
          <p:cNvCxnSpPr>
            <a:stCxn id="172" idx="0"/>
            <a:endCxn id="173" idx="2"/>
          </p:cNvCxnSpPr>
          <p:nvPr/>
        </p:nvCxnSpPr>
        <p:spPr>
          <a:xfrm flipH="1" rot="5400000">
            <a:off x="2214675" y="2354372"/>
            <a:ext cx="606900" cy="3300"/>
          </a:xfrm>
          <a:prstGeom prst="bentConnector3">
            <a:avLst>
              <a:gd fmla="val 49988" name="adj1"/>
            </a:avLst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9" name="Google Shape;179;g1e5e8e730a9_0_0"/>
          <p:cNvSpPr/>
          <p:nvPr/>
        </p:nvSpPr>
        <p:spPr>
          <a:xfrm>
            <a:off x="6316847" y="5380664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PARÂMETROS GLOBAIS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e5e8e730a9_0_0"/>
          <p:cNvSpPr/>
          <p:nvPr/>
        </p:nvSpPr>
        <p:spPr>
          <a:xfrm>
            <a:off x="6316847" y="3696272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CADASTRO DE CLIENTE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1e5e8e730a9_0_0"/>
          <p:cNvSpPr/>
          <p:nvPr/>
        </p:nvSpPr>
        <p:spPr>
          <a:xfrm>
            <a:off x="6316847" y="7048117"/>
            <a:ext cx="28722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TRILHA DE AUDITORIA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2" name="Google Shape;182;g1e5e8e730a9_0_0"/>
          <p:cNvCxnSpPr>
            <a:stCxn id="171" idx="0"/>
          </p:cNvCxnSpPr>
          <p:nvPr/>
        </p:nvCxnSpPr>
        <p:spPr>
          <a:xfrm rot="-5400000">
            <a:off x="8521334" y="1455320"/>
            <a:ext cx="878700" cy="2449500"/>
          </a:xfrm>
          <a:prstGeom prst="bentConnector2">
            <a:avLst/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3" name="Google Shape;183;g1e5e8e730a9_0_0"/>
          <p:cNvCxnSpPr>
            <a:stCxn id="171" idx="2"/>
          </p:cNvCxnSpPr>
          <p:nvPr/>
        </p:nvCxnSpPr>
        <p:spPr>
          <a:xfrm flipH="1" rot="-5400000">
            <a:off x="9011684" y="6663470"/>
            <a:ext cx="551700" cy="3103200"/>
          </a:xfrm>
          <a:prstGeom prst="bentConnector2">
            <a:avLst/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4" name="Google Shape;184;g1e5e8e730a9_0_0"/>
          <p:cNvCxnSpPr>
            <a:stCxn id="185" idx="0"/>
          </p:cNvCxnSpPr>
          <p:nvPr/>
        </p:nvCxnSpPr>
        <p:spPr>
          <a:xfrm rot="-5400000">
            <a:off x="2460428" y="6332128"/>
            <a:ext cx="3822600" cy="3435900"/>
          </a:xfrm>
          <a:prstGeom prst="bentConnector3">
            <a:avLst>
              <a:gd fmla="val 6036" name="adj1"/>
            </a:avLst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6" name="Google Shape;186;g1e5e8e730a9_0_0"/>
          <p:cNvSpPr/>
          <p:nvPr/>
        </p:nvSpPr>
        <p:spPr>
          <a:xfrm>
            <a:off x="1086066" y="5157205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ESTEIRA DE CRÉDITO (FLOW)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1e5e8e730a9_0_0"/>
          <p:cNvSpPr/>
          <p:nvPr/>
        </p:nvSpPr>
        <p:spPr>
          <a:xfrm>
            <a:off x="1007678" y="9961378"/>
            <a:ext cx="3292200" cy="20424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API / WS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e5e8e730a9_0_0"/>
          <p:cNvSpPr/>
          <p:nvPr/>
        </p:nvSpPr>
        <p:spPr>
          <a:xfrm>
            <a:off x="1197569" y="10435516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INTEGRADOR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1e5e8e730a9_0_0"/>
          <p:cNvSpPr/>
          <p:nvPr/>
        </p:nvSpPr>
        <p:spPr>
          <a:xfrm>
            <a:off x="1202567" y="11219585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APIs CORE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1e5e8e730a9_0_0"/>
          <p:cNvSpPr/>
          <p:nvPr/>
        </p:nvSpPr>
        <p:spPr>
          <a:xfrm>
            <a:off x="1386526" y="12252473"/>
            <a:ext cx="2259900" cy="620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03D37"/>
                </a:solidFill>
                <a:latin typeface="Arial"/>
                <a:ea typeface="Arial"/>
                <a:cs typeface="Arial"/>
                <a:sym typeface="Arial"/>
              </a:rPr>
              <a:t>CANAIS EXTERNOS</a:t>
            </a:r>
            <a:endParaRPr b="1" i="0" sz="1600" u="none" cap="none" strike="noStrike">
              <a:solidFill>
                <a:srgbClr val="403D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g1e5e8e730a9_0_0"/>
          <p:cNvCxnSpPr>
            <a:endCxn id="189" idx="0"/>
          </p:cNvCxnSpPr>
          <p:nvPr/>
        </p:nvCxnSpPr>
        <p:spPr>
          <a:xfrm flipH="1">
            <a:off x="2516476" y="12061373"/>
            <a:ext cx="4200" cy="191100"/>
          </a:xfrm>
          <a:prstGeom prst="straightConnector1">
            <a:avLst/>
          </a:prstGeom>
          <a:noFill/>
          <a:ln cap="flat" cmpd="sng" w="9525">
            <a:solidFill>
              <a:srgbClr val="38761D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91" name="Google Shape;191;g1e5e8e730a9_0_0"/>
          <p:cNvSpPr/>
          <p:nvPr/>
        </p:nvSpPr>
        <p:spPr>
          <a:xfrm>
            <a:off x="10839275" y="6981551"/>
            <a:ext cx="12685200" cy="28203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DE CRÉDITO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1e5e8e730a9_0_0"/>
          <p:cNvSpPr/>
          <p:nvPr/>
        </p:nvSpPr>
        <p:spPr>
          <a:xfrm>
            <a:off x="20395441" y="7552617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REPASSES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e5e8e730a9_0_0"/>
          <p:cNvSpPr/>
          <p:nvPr/>
        </p:nvSpPr>
        <p:spPr>
          <a:xfrm>
            <a:off x="14247663" y="7564029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BENS E GARANTIAS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1e5e8e730a9_0_0"/>
          <p:cNvSpPr/>
          <p:nvPr/>
        </p:nvSpPr>
        <p:spPr>
          <a:xfrm>
            <a:off x="14247663" y="8281382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COBRANÇA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1e5e8e730a9_0_0"/>
          <p:cNvSpPr/>
          <p:nvPr/>
        </p:nvSpPr>
        <p:spPr>
          <a:xfrm>
            <a:off x="14247663" y="9026224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MICROCRÉDITO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1e5e8e730a9_0_0"/>
          <p:cNvSpPr/>
          <p:nvPr/>
        </p:nvSpPr>
        <p:spPr>
          <a:xfrm>
            <a:off x="17314057" y="7564029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LEASING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1e5e8e730a9_0_0"/>
          <p:cNvSpPr/>
          <p:nvPr/>
        </p:nvSpPr>
        <p:spPr>
          <a:xfrm>
            <a:off x="11194614" y="8311954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AVAIS E FIANÇA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1e5e8e730a9_0_0"/>
          <p:cNvSpPr/>
          <p:nvPr/>
        </p:nvSpPr>
        <p:spPr>
          <a:xfrm>
            <a:off x="20403290" y="8279579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INTERVENIÊNCIA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1e5e8e730a9_0_0"/>
          <p:cNvSpPr/>
          <p:nvPr/>
        </p:nvSpPr>
        <p:spPr>
          <a:xfrm>
            <a:off x="17313645" y="8309557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ANTECIPAÇÃO RECEBÍVEIS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1e5e8e730a9_0_0"/>
          <p:cNvSpPr/>
          <p:nvPr/>
        </p:nvSpPr>
        <p:spPr>
          <a:xfrm>
            <a:off x="11194614" y="7564029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701C7F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EMPRÉSTIMOS &amp; FINANCIAMENTO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1e5e8e730a9_0_0"/>
          <p:cNvSpPr/>
          <p:nvPr/>
        </p:nvSpPr>
        <p:spPr>
          <a:xfrm>
            <a:off x="11194614" y="9026224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701C7F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CRÉDITO BACKOFFICE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1e5e8e730a9_0_0"/>
          <p:cNvSpPr/>
          <p:nvPr/>
        </p:nvSpPr>
        <p:spPr>
          <a:xfrm>
            <a:off x="17314057" y="9026224"/>
            <a:ext cx="2871300" cy="626100"/>
          </a:xfrm>
          <a:prstGeom prst="roundRect">
            <a:avLst>
              <a:gd fmla="val 16667" name="adj"/>
            </a:avLst>
          </a:prstGeom>
          <a:solidFill>
            <a:srgbClr val="701C7F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GESTÃO DE INADIMPLENTES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1e5e8e730a9_0_0"/>
          <p:cNvSpPr/>
          <p:nvPr/>
        </p:nvSpPr>
        <p:spPr>
          <a:xfrm>
            <a:off x="20396265" y="9026224"/>
            <a:ext cx="2871300" cy="6261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CESSÃO DE CRÉDITO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1e5e8e730a9_0_0"/>
          <p:cNvSpPr/>
          <p:nvPr/>
        </p:nvSpPr>
        <p:spPr>
          <a:xfrm>
            <a:off x="5277288" y="10142054"/>
            <a:ext cx="18167400" cy="26784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PLATAFORMA DE COMPLIANCE, LEGAL E MANDATÓRIO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1e5e8e730a9_0_0"/>
          <p:cNvSpPr/>
          <p:nvPr/>
        </p:nvSpPr>
        <p:spPr>
          <a:xfrm>
            <a:off x="21275461" y="10719277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701C7F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RATING (SCR)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1e5e8e730a9_0_0"/>
          <p:cNvSpPr/>
          <p:nvPr/>
        </p:nvSpPr>
        <p:spPr>
          <a:xfrm>
            <a:off x="16660610" y="10747176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CCS/JUD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1e5e8e730a9_0_0"/>
          <p:cNvSpPr/>
          <p:nvPr/>
        </p:nvSpPr>
        <p:spPr>
          <a:xfrm>
            <a:off x="9937779" y="11401873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CONTAB. METADADOS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1e5e8e730a9_0_0"/>
          <p:cNvSpPr/>
          <p:nvPr/>
        </p:nvSpPr>
        <p:spPr>
          <a:xfrm>
            <a:off x="9937779" y="10747176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STA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1e5e8e730a9_0_0"/>
          <p:cNvSpPr/>
          <p:nvPr/>
        </p:nvSpPr>
        <p:spPr>
          <a:xfrm>
            <a:off x="12188611" y="11401873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DIRF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1e5e8e730a9_0_0"/>
          <p:cNvSpPr/>
          <p:nvPr/>
        </p:nvSpPr>
        <p:spPr>
          <a:xfrm>
            <a:off x="12188611" y="10747176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NPC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1e5e8e730a9_0_0"/>
          <p:cNvSpPr/>
          <p:nvPr/>
        </p:nvSpPr>
        <p:spPr>
          <a:xfrm>
            <a:off x="16647471" y="11401873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E-FINANCEIRA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1e5e8e730a9_0_0"/>
          <p:cNvSpPr/>
          <p:nvPr/>
        </p:nvSpPr>
        <p:spPr>
          <a:xfrm>
            <a:off x="18878133" y="10747176"/>
            <a:ext cx="22611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AUTORIZADOR B3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1e5e8e730a9_0_0"/>
          <p:cNvSpPr/>
          <p:nvPr/>
        </p:nvSpPr>
        <p:spPr>
          <a:xfrm>
            <a:off x="18884805" y="11401873"/>
            <a:ext cx="2249400" cy="539700"/>
          </a:xfrm>
          <a:prstGeom prst="roundRect">
            <a:avLst>
              <a:gd fmla="val 16667" name="adj"/>
            </a:avLst>
          </a:prstGeom>
          <a:solidFill>
            <a:srgbClr val="701C7F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CONTABILIDADE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1e5e8e730a9_0_0"/>
          <p:cNvSpPr/>
          <p:nvPr/>
        </p:nvSpPr>
        <p:spPr>
          <a:xfrm>
            <a:off x="5477308" y="10747176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BASILÉIA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1e5e8e730a9_0_0"/>
          <p:cNvSpPr/>
          <p:nvPr/>
        </p:nvSpPr>
        <p:spPr>
          <a:xfrm>
            <a:off x="7720688" y="11401871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CENSO / FGC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1e5e8e730a9_0_0"/>
          <p:cNvSpPr/>
          <p:nvPr/>
        </p:nvSpPr>
        <p:spPr>
          <a:xfrm>
            <a:off x="5477308" y="11401873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BNDES ONLINE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1e5e8e730a9_0_0"/>
          <p:cNvSpPr/>
          <p:nvPr/>
        </p:nvSpPr>
        <p:spPr>
          <a:xfrm>
            <a:off x="14400283" y="10747176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SPED (ECD, ECF E EFD CONT)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1e5e8e730a9_0_0"/>
          <p:cNvSpPr/>
          <p:nvPr/>
        </p:nvSpPr>
        <p:spPr>
          <a:xfrm>
            <a:off x="7735553" y="10747176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BASILEIA S5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1e5e8e730a9_0_0"/>
          <p:cNvSpPr/>
          <p:nvPr/>
        </p:nvSpPr>
        <p:spPr>
          <a:xfrm>
            <a:off x="21287814" y="11401873"/>
            <a:ext cx="2104800" cy="5397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INTEGRADOR ERP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1e5e8e730a9_0_0"/>
          <p:cNvSpPr/>
          <p:nvPr/>
        </p:nvSpPr>
        <p:spPr>
          <a:xfrm>
            <a:off x="5479044" y="12089870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INTEGRADOR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SPI (PIX) / SPB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1e5e8e730a9_0_0"/>
          <p:cNvSpPr/>
          <p:nvPr/>
        </p:nvSpPr>
        <p:spPr>
          <a:xfrm>
            <a:off x="14405831" y="11401871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SICOR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1e5e8e730a9_0_0"/>
          <p:cNvSpPr/>
          <p:nvPr/>
        </p:nvSpPr>
        <p:spPr>
          <a:xfrm>
            <a:off x="7735441" y="12101347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CADASTRO POSITIVO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1e5e8e730a9_0_0"/>
          <p:cNvSpPr/>
          <p:nvPr/>
        </p:nvSpPr>
        <p:spPr>
          <a:xfrm>
            <a:off x="9947113" y="12101347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PORTABILIDADE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1e5e8e730a9_0_0"/>
          <p:cNvSpPr/>
          <p:nvPr/>
        </p:nvSpPr>
        <p:spPr>
          <a:xfrm>
            <a:off x="10185351" y="1640223"/>
            <a:ext cx="3676800" cy="37404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DISPONIBILIDADES / DIGITAL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1e5e8e730a9_0_0"/>
          <p:cNvSpPr/>
          <p:nvPr/>
        </p:nvSpPr>
        <p:spPr>
          <a:xfrm>
            <a:off x="10579676" y="2905989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 CORRENTE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1e5e8e730a9_0_0"/>
          <p:cNvSpPr/>
          <p:nvPr/>
        </p:nvSpPr>
        <p:spPr>
          <a:xfrm>
            <a:off x="10579676" y="3731065"/>
            <a:ext cx="28722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 CAPITAL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1e5e8e730a9_0_0"/>
          <p:cNvSpPr/>
          <p:nvPr/>
        </p:nvSpPr>
        <p:spPr>
          <a:xfrm>
            <a:off x="10579676" y="4520290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DEPÓSITO A PRAZO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1e5e8e730a9_0_0"/>
          <p:cNvSpPr/>
          <p:nvPr/>
        </p:nvSpPr>
        <p:spPr>
          <a:xfrm>
            <a:off x="10564283" y="2116768"/>
            <a:ext cx="28722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 PAGAMENTO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1e5e8e730a9_0_0"/>
          <p:cNvSpPr/>
          <p:nvPr/>
        </p:nvSpPr>
        <p:spPr>
          <a:xfrm>
            <a:off x="15613262" y="2031781"/>
            <a:ext cx="28722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 DIGITAL</a:t>
            </a:r>
            <a:endParaRPr b="0" i="0" sz="14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(WEB/APP)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g1e5e8e730a9_0_0"/>
          <p:cNvCxnSpPr>
            <a:stCxn id="224" idx="2"/>
            <a:endCxn id="191" idx="0"/>
          </p:cNvCxnSpPr>
          <p:nvPr/>
        </p:nvCxnSpPr>
        <p:spPr>
          <a:xfrm flipH="1" rot="-5400000">
            <a:off x="13802451" y="3601923"/>
            <a:ext cx="1600800" cy="5158200"/>
          </a:xfrm>
          <a:prstGeom prst="bentConnector3">
            <a:avLst>
              <a:gd fmla="val 75762" name="adj1"/>
            </a:avLst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31" name="Google Shape;231;g1e5e8e730a9_0_0"/>
          <p:cNvCxnSpPr>
            <a:stCxn id="191" idx="2"/>
          </p:cNvCxnSpPr>
          <p:nvPr/>
        </p:nvCxnSpPr>
        <p:spPr>
          <a:xfrm>
            <a:off x="17181875" y="9801851"/>
            <a:ext cx="0" cy="340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32" name="Google Shape;232;g1e5e8e730a9_0_0"/>
          <p:cNvSpPr/>
          <p:nvPr/>
        </p:nvSpPr>
        <p:spPr>
          <a:xfrm>
            <a:off x="15317876" y="3460697"/>
            <a:ext cx="3422400" cy="24603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FULL ONBOARDING DIGITAL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1e5e8e730a9_0_0"/>
          <p:cNvSpPr/>
          <p:nvPr/>
        </p:nvSpPr>
        <p:spPr>
          <a:xfrm>
            <a:off x="15575294" y="4044510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APIs ONBOARDING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1e5e8e730a9_0_0"/>
          <p:cNvSpPr/>
          <p:nvPr/>
        </p:nvSpPr>
        <p:spPr>
          <a:xfrm>
            <a:off x="15572882" y="4979167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BACKGROUND CHECK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" name="Google Shape;235;g1e5e8e730a9_0_0"/>
          <p:cNvCxnSpPr/>
          <p:nvPr/>
        </p:nvCxnSpPr>
        <p:spPr>
          <a:xfrm>
            <a:off x="18319654" y="6166082"/>
            <a:ext cx="0" cy="815400"/>
          </a:xfrm>
          <a:prstGeom prst="straightConnector1">
            <a:avLst/>
          </a:prstGeom>
          <a:noFill/>
          <a:ln cap="flat" cmpd="sng" w="9525">
            <a:solidFill>
              <a:srgbClr val="38761D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36" name="Google Shape;236;g1e5e8e730a9_0_0"/>
          <p:cNvCxnSpPr/>
          <p:nvPr/>
        </p:nvCxnSpPr>
        <p:spPr>
          <a:xfrm>
            <a:off x="13862024" y="3119420"/>
            <a:ext cx="1015800" cy="0"/>
          </a:xfrm>
          <a:prstGeom prst="straightConnector1">
            <a:avLst/>
          </a:prstGeom>
          <a:noFill/>
          <a:ln cap="flat" cmpd="sng" w="9525">
            <a:solidFill>
              <a:srgbClr val="38761D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37" name="Google Shape;237;g1e5e8e730a9_0_0"/>
          <p:cNvSpPr/>
          <p:nvPr/>
        </p:nvSpPr>
        <p:spPr>
          <a:xfrm>
            <a:off x="1061306" y="5945576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GESTÃO DE LIMITES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8" name="Google Shape;238;g1e5e8e730a9_0_0"/>
          <p:cNvCxnSpPr/>
          <p:nvPr/>
        </p:nvCxnSpPr>
        <p:spPr>
          <a:xfrm>
            <a:off x="4165961" y="4929867"/>
            <a:ext cx="6665400" cy="4235400"/>
          </a:xfrm>
          <a:prstGeom prst="bentConnector3">
            <a:avLst>
              <a:gd fmla="val 15518" name="adj1"/>
            </a:avLst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39" name="Google Shape;239;g1e5e8e730a9_0_0"/>
          <p:cNvSpPr/>
          <p:nvPr/>
        </p:nvSpPr>
        <p:spPr>
          <a:xfrm>
            <a:off x="12199968" y="12111089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EFD REINF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1e5e8e730a9_0_0"/>
          <p:cNvSpPr/>
          <p:nvPr/>
        </p:nvSpPr>
        <p:spPr>
          <a:xfrm>
            <a:off x="938683" y="7222551"/>
            <a:ext cx="3292200" cy="20424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SEGURO E CARTÕES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1e5e8e730a9_0_0"/>
          <p:cNvSpPr/>
          <p:nvPr/>
        </p:nvSpPr>
        <p:spPr>
          <a:xfrm>
            <a:off x="1128574" y="7696689"/>
            <a:ext cx="2912400" cy="628500"/>
          </a:xfrm>
          <a:prstGeom prst="roundRect">
            <a:avLst>
              <a:gd fmla="val 16667" name="adj"/>
            </a:avLst>
          </a:prstGeom>
          <a:solidFill>
            <a:srgbClr val="403D37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GER. DE CARTÕES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1e5e8e730a9_0_0"/>
          <p:cNvSpPr/>
          <p:nvPr/>
        </p:nvSpPr>
        <p:spPr>
          <a:xfrm>
            <a:off x="1133572" y="8480758"/>
            <a:ext cx="2912400" cy="628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MOTOR DE SEGUROS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3" name="Google Shape;243;g1e5e8e730a9_0_0"/>
          <p:cNvCxnSpPr/>
          <p:nvPr/>
        </p:nvCxnSpPr>
        <p:spPr>
          <a:xfrm flipH="1" rot="10800000">
            <a:off x="4191330" y="6241917"/>
            <a:ext cx="1876500" cy="1776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44" name="Google Shape;244;g1e5e8e730a9_0_0"/>
          <p:cNvSpPr/>
          <p:nvPr/>
        </p:nvSpPr>
        <p:spPr>
          <a:xfrm>
            <a:off x="19275853" y="2011901"/>
            <a:ext cx="28722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AUTO CONTRATAÇÃO CRÉDITO (WEB/APP)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1e5e8e730a9_0_0"/>
          <p:cNvSpPr/>
          <p:nvPr/>
        </p:nvSpPr>
        <p:spPr>
          <a:xfrm>
            <a:off x="19477385" y="3441191"/>
            <a:ext cx="3422400" cy="1294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ASSINATURA DIGITAL</a:t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1e5e8e730a9_0_0"/>
          <p:cNvSpPr/>
          <p:nvPr/>
        </p:nvSpPr>
        <p:spPr>
          <a:xfrm>
            <a:off x="19734803" y="3950862"/>
            <a:ext cx="2912400" cy="628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rgbClr val="403D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DIMENSA SIGN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1e5e8e730a9_0_0"/>
          <p:cNvSpPr/>
          <p:nvPr/>
        </p:nvSpPr>
        <p:spPr>
          <a:xfrm>
            <a:off x="14432585" y="12089870"/>
            <a:ext cx="2104800" cy="539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350" lIns="182800" spcFirstLastPara="1" rIns="182800" wrap="square" tIns="91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REGTECH</a:t>
            </a:r>
            <a:endParaRPr b="1" i="0" sz="16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" name="Google Shape;248;g1e5e8e730a9_0_0"/>
          <p:cNvGrpSpPr/>
          <p:nvPr/>
        </p:nvGrpSpPr>
        <p:grpSpPr>
          <a:xfrm>
            <a:off x="15771900" y="13125300"/>
            <a:ext cx="7672800" cy="569400"/>
            <a:chOff x="2906775" y="13125100"/>
            <a:chExt cx="7672800" cy="569400"/>
          </a:xfrm>
        </p:grpSpPr>
        <p:sp>
          <p:nvSpPr>
            <p:cNvPr id="249" name="Google Shape;249;g1e5e8e730a9_0_0"/>
            <p:cNvSpPr txBox="1"/>
            <p:nvPr/>
          </p:nvSpPr>
          <p:spPr>
            <a:xfrm>
              <a:off x="2906775" y="13125100"/>
              <a:ext cx="7672800" cy="569400"/>
            </a:xfrm>
            <a:prstGeom prst="rect">
              <a:avLst/>
            </a:prstGeom>
            <a:noFill/>
            <a:ln cap="flat" cmpd="sng" w="9525">
              <a:solidFill>
                <a:srgbClr val="59695F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b="0" i="0" lang="pt-BR" sz="25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      Médio Impacto              Alto impacto + Infra</a:t>
              </a:r>
              <a:endParaRPr b="0" i="0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g1e5e8e730a9_0_0"/>
            <p:cNvSpPr/>
            <p:nvPr/>
          </p:nvSpPr>
          <p:spPr>
            <a:xfrm>
              <a:off x="3160200" y="13266850"/>
              <a:ext cx="285900" cy="285900"/>
            </a:xfrm>
            <a:prstGeom prst="ellipse">
              <a:avLst/>
            </a:prstGeom>
            <a:solidFill>
              <a:srgbClr val="59695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g1e5e8e730a9_0_0"/>
            <p:cNvSpPr/>
            <p:nvPr/>
          </p:nvSpPr>
          <p:spPr>
            <a:xfrm>
              <a:off x="6480750" y="13266850"/>
              <a:ext cx="285900" cy="285900"/>
            </a:xfrm>
            <a:prstGeom prst="ellipse">
              <a:avLst/>
            </a:prstGeom>
            <a:solidFill>
              <a:srgbClr val="9225A5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ec406fc6b9_0_10"/>
          <p:cNvSpPr txBox="1"/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indent="-457200" lvl="0" marL="45720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REGULATÓRIOS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SISTEMA CONTABILIDADE </a:t>
            </a:r>
            <a:endParaRPr/>
          </a:p>
        </p:txBody>
      </p:sp>
      <p:sp>
        <p:nvSpPr>
          <p:cNvPr id="263" name="Google Shape;263;p18"/>
          <p:cNvSpPr txBox="1"/>
          <p:nvPr/>
        </p:nvSpPr>
        <p:spPr>
          <a:xfrm>
            <a:off x="1868675" y="3394000"/>
            <a:ext cx="18317100" cy="68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4767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172B4D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Criação da nova carteira contábil para o plano IFRS9 (substituição ao FI);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Criação de nova máscara necessária contendo seis níveis (X.X.X.XX.XX.XX);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Atualmente o Sistema Contábil comporta até dez níveis e estamos atuando no aumento para quinze níveis (até 2027)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Importação do novo elenco de contas disponibilizado pelo Bacen conforme links incluídos no TDN –</a:t>
            </a: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Processo OK</a:t>
            </a: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;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Simulações com o novo plano contábil para avaliar os movimentos gerados;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Processo de DE/PARA para migração do saldo de 2024 para 2025 de forma que todos os clientes tenham autonomia na manutenção.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50"/>
              <a:buFont typeface="Roboto"/>
              <a:buChar char="-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Disponibilização da planilha para criação das contas analíticas (todos os clientes)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0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SISTEMA RATING</a:t>
            </a:r>
            <a:endParaRPr/>
          </a:p>
        </p:txBody>
      </p:sp>
      <p:sp>
        <p:nvSpPr>
          <p:cNvPr id="269" name="Google Shape;269;p90"/>
          <p:cNvSpPr txBox="1"/>
          <p:nvPr/>
        </p:nvSpPr>
        <p:spPr>
          <a:xfrm>
            <a:off x="3761400" y="2816700"/>
            <a:ext cx="15864600" cy="86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08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Itens para Fevereiro/24 e Março/24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Definição das alterações no layout de Entrada (NCR)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Definição dos novos campos de Integração (tabelas) para integração em tabelas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Montagem do desenho final das integrações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Definição completa do modelo de Cálculo Simplificado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Definição do modelo de Cálculo Completo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Definição dos novos serviços de Entrada e Consulta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Integração de Garantias (nova rotina)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Análise da nova Rotina de Processamento (convivência entre os modelos)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Desenvolvimento da Integração via arquivo XML 3040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Desenho Técnico da solução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2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AGUARDANDO DEFINIÇÕES</a:t>
            </a:r>
            <a:endParaRPr/>
          </a:p>
        </p:txBody>
      </p:sp>
      <p:sp>
        <p:nvSpPr>
          <p:cNvPr id="275" name="Google Shape;275;p92"/>
          <p:cNvSpPr txBox="1"/>
          <p:nvPr/>
        </p:nvSpPr>
        <p:spPr>
          <a:xfrm>
            <a:off x="3761400" y="2816700"/>
            <a:ext cx="15864600" cy="100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08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Sistemas da Receita Federal (ECD, ECF, etc) - Aguardando a manifestação da Receita Federal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Produtos que importam 3040 e 4010/4060 - Planejamento dos ajustes para o 3040 (para o 4010 </a:t>
            </a: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aguardando</a:t>
            </a: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publicação do BC) - Basileia, FGC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Basileia S5 - Aguardando publicação do BC com novo elenco de contas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FGC/Censo - Aguardando publicação do BC e FGC com novo elenco de contas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44767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450"/>
              <a:buFont typeface="Roboto"/>
              <a:buChar char="●"/>
            </a:pPr>
            <a:r>
              <a:rPr lang="pt-BR" sz="3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Metadados - em Testes - Aguardando alterações do sistema Parâmetros (Esquemas contábeis)</a:t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4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77"/>
          <p:cNvSpPr/>
          <p:nvPr/>
        </p:nvSpPr>
        <p:spPr>
          <a:xfrm>
            <a:off x="692712" y="3969069"/>
            <a:ext cx="2980303" cy="245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b="1" i="0" lang="pt-BR" sz="15339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77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IFRS 9</a:t>
            </a:r>
            <a:endParaRPr/>
          </a:p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INFORMAÇÕES GERAIS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ec406fc6b9_0_15"/>
          <p:cNvSpPr txBox="1"/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indent="-457200" lvl="0" marL="45720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CRÉDITOS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b1eca883e_2_21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CRÉDITOS</a:t>
            </a:r>
            <a:endParaRPr/>
          </a:p>
        </p:txBody>
      </p:sp>
      <p:sp>
        <p:nvSpPr>
          <p:cNvPr id="288" name="Google Shape;288;g1eb1eca883e_2_21"/>
          <p:cNvSpPr txBox="1"/>
          <p:nvPr/>
        </p:nvSpPr>
        <p:spPr>
          <a:xfrm>
            <a:off x="750675" y="1453800"/>
            <a:ext cx="20162700" cy="12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Impactos: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Classificação de Ativos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 Amortizado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no Resultado (VJR)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por Meio do PL (VJORA)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Reclassificação de Ativos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Alocação em Estágios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Primeiro Estágio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Segundo Estágio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Terceiro Estágio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Ativo Problemático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Contrato Específico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Arrasto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Marcação Não Arrasto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 Accrual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Taxa Efetiva de Juros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Taxa Efetiva de Juros - Pré (JEC / SAC / PRICE / e Derivados)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Taxa Efetiva de Juros - Pós (JEC / SAC / PRICE / e Derivados)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Accrual Juros pela TEJ (JEC / SAC / PRICE / e Derivados)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Custos de Transação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Proporcionar Inclusão Custos (Receita)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Proporcionar Inclusão Custos (Despesas)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1eb1eca883e_2_21"/>
          <p:cNvSpPr/>
          <p:nvPr/>
        </p:nvSpPr>
        <p:spPr>
          <a:xfrm>
            <a:off x="11335275" y="2327200"/>
            <a:ext cx="9156300" cy="37482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1eb1eca883e_2_21"/>
          <p:cNvSpPr txBox="1"/>
          <p:nvPr/>
        </p:nvSpPr>
        <p:spPr>
          <a:xfrm>
            <a:off x="12007575" y="2759650"/>
            <a:ext cx="8484000" cy="28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1" i="0" lang="pt-BR" sz="3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Foco da Apresentação</a:t>
            </a:r>
            <a:endParaRPr b="1" i="0" sz="3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t/>
            </a:r>
            <a:endParaRPr b="1" i="0" sz="3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-"/>
            </a:pPr>
            <a:r>
              <a:rPr b="0" i="0" lang="pt-BR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Renegociação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-"/>
            </a:pPr>
            <a:r>
              <a:rPr b="0" i="0" lang="pt-BR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Reestruturação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(Metodologias Diferenciada e Pura)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ec40f364da_8_35"/>
          <p:cNvSpPr txBox="1"/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indent="-457200" lvl="0" marL="45720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CONTA CORRENTE</a:t>
            </a:r>
            <a:endParaRPr/>
          </a:p>
          <a:p>
            <a:pPr indent="-457200" lvl="0" marL="45720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DP</a:t>
            </a:r>
            <a:endParaRPr/>
          </a:p>
          <a:p>
            <a:pPr indent="-457200" lvl="0" marL="45720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BÁSICO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ec40f364da_8_45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303" name="Google Shape;303;g1ec40f364da_8_45"/>
          <p:cNvSpPr txBox="1"/>
          <p:nvPr/>
        </p:nvSpPr>
        <p:spPr>
          <a:xfrm>
            <a:off x="750675" y="1453800"/>
            <a:ext cx="22118400" cy="135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Para atender à necessidade do produto de Conta Corrente, serão executadas as seguintes alterações: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b="0" i="0" lang="pt-BR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Ativo Problemático - Stop Accrual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-  Criação de tabela para incluir as contas em ativo problemático.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-  Inclusão de novos campos na tabela de modalidade. 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-  Desenvolvimento de um serviço para permitir marcar a conta como ativo problemático.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-  Desenvolvimento na tela de alteração da conta corrente para permitir marcar a conta como ativo problemático.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-  Desenvolvimento na tela de modalidade para incluir a data de início da IFRS9.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-  Desenvolvimento de relatório para listar as contas que entraram em ativo problemático.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>
                <a:solidFill>
                  <a:schemeClr val="dk1"/>
                </a:solidFill>
              </a:rPr>
              <a:t>         </a:t>
            </a:r>
            <a:endParaRPr sz="3000">
              <a:solidFill>
                <a:schemeClr val="dk1"/>
              </a:solidFill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Processamento Encargos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Taxa Efetiva de Juros (CADOC 3040)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Contas contábeis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Alteração Rotinas Circular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ec40f364da_9_16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310" name="Google Shape;310;g1ec40f364da_9_16"/>
          <p:cNvSpPr txBox="1"/>
          <p:nvPr/>
        </p:nvSpPr>
        <p:spPr>
          <a:xfrm>
            <a:off x="750675" y="1453800"/>
            <a:ext cx="21691800" cy="12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080DD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080DD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Ativo Problemático - Stop Accrual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sng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3000" u="sng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sng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Configuração do Stop Accrual</a:t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Na tela de configuração de Modalidade, serão disponibilizados novos parâmetros para gerenciar o funcionamento do IFRS9. Inicialmente teremos as seguintes configurações: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Ativar IFRS 9: Informar o dia em que a nova funcionalidade entrou em produção.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     ·      Dias para Stop Accrual: Quantidades de dias para que uma operação passe de forma automática, a ser considerada um ativo financeiro com problema de recuperação, este parâmetro será utilizado no processamento dos encargos, enquadrando assim as operações. Com a entrada do IFRS 9 inicialmente serão 90 dias para ser considerado como ativo problemático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ec40f364da_9_9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317" name="Google Shape;317;g1ec40f364da_9_9"/>
          <p:cNvSpPr txBox="1"/>
          <p:nvPr/>
        </p:nvSpPr>
        <p:spPr>
          <a:xfrm>
            <a:off x="750675" y="1453800"/>
            <a:ext cx="22118400" cy="110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sng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Stop Accrual Manual</a:t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Com a nova legislação, teremos a possibilidade de inclusão de uma operação(Conta) como ativo problemático de forma manual. Para atender essa necessidade, será disponibilizado uma nova tela/serviço, onde o usuário poderá executar essa atividade.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A operação marcada como Ativo Problemático terá a mesma regra do stop accrual para processamento dos encargos. Transferência do ativo para outra modalidade, deixando assim de apropriar juros.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O módulo de conta corrente não irá retirar automaticamente a operação de ativo problemático, quando a mesma voltar a ficar adimplente. Com isso cabe ao usuário executar a troca para a modalidade padrão.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ec40f364da_9_71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324" name="Google Shape;324;g1ec40f364da_9_71"/>
          <p:cNvSpPr txBox="1"/>
          <p:nvPr/>
        </p:nvSpPr>
        <p:spPr>
          <a:xfrm>
            <a:off x="750675" y="1453800"/>
            <a:ext cx="22118400" cy="16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Processamento Encargos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No processamento do módulo conta corrente, são executadas rotinas necessárias para o fechamento do dia. Uma dessas rotinas é a de processamento de encargos, que é responsável pelo cálculo dos encargos parciais e finais, controle de quantidade de dias negativos da conta, e cobrança dos encargos. Essa rotina será adaptada para executar a troca de modalidade de uma conta de forma automática, deixando assim de apropriar juros.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Taxa Efetiva de Juros (CADOC 3040).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O módulo de conta corrente é obrigado a enviar um reporte mensal denominado CADOC 3040, contendo informações relativo às contas dos clientes. Com a entrada do IFRS 9, será necessário o envio de uma nova informação “Taxa Efetiva de Juros”. Essa é uma informação que não existe hoje no sistema, com isso deveremos calcular a taxa para os contratos que tiverem encargos com correção monetária. Esse cálculo ocorre no processamento do dia.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b="0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      4.    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Contas contábeis.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Hoje temos uma interface de saída, responsável por gerar um arquivo com os dados contábeis a ser importado no módulo contábil da Dimensa ou outro sistema legado. Inicialmente teremos a alteração do tamanho do número da conta contábil em tela, arquivos e relatórios, conforme a nova definição de contas contábeis COSIF.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ec40f364da_9_54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CONTA CORRENTE</a:t>
            </a:r>
            <a:endParaRPr/>
          </a:p>
        </p:txBody>
      </p:sp>
      <p:sp>
        <p:nvSpPr>
          <p:cNvPr id="331" name="Google Shape;331;g1ec40f364da_9_54"/>
          <p:cNvSpPr txBox="1"/>
          <p:nvPr/>
        </p:nvSpPr>
        <p:spPr>
          <a:xfrm>
            <a:off x="750675" y="1453800"/>
            <a:ext cx="22118400" cy="98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Alteração Rotinas Circular.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Inclusões e retirada de informações para integrar ao novo layout do SCR (CADOC 3040). Informações ainda em avaliação.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ec40f364da_8_52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DEPÓSITO À PRAZO</a:t>
            </a:r>
            <a:endParaRPr/>
          </a:p>
        </p:txBody>
      </p:sp>
      <p:sp>
        <p:nvSpPr>
          <p:cNvPr id="338" name="Google Shape;338;g1ec40f364da_8_52"/>
          <p:cNvSpPr txBox="1"/>
          <p:nvPr/>
        </p:nvSpPr>
        <p:spPr>
          <a:xfrm>
            <a:off x="750675" y="1453800"/>
            <a:ext cx="20162700" cy="86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Para atender à necessidade do produto de Depósito a Prazo, serão executadas as seguintes alterações: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sng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Depósito a Prazo</a:t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sng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Custo Operação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</a:t>
            </a:r>
            <a:r>
              <a:rPr b="0" i="0" lang="pt-BR" sz="30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Contas contábeis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ec40f364da_9_88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DEPÓSITO À PRAZO</a:t>
            </a:r>
            <a:endParaRPr/>
          </a:p>
        </p:txBody>
      </p:sp>
      <p:sp>
        <p:nvSpPr>
          <p:cNvPr id="345" name="Google Shape;345;g1ec40f364da_9_88"/>
          <p:cNvSpPr txBox="1"/>
          <p:nvPr/>
        </p:nvSpPr>
        <p:spPr>
          <a:xfrm>
            <a:off x="750675" y="1453800"/>
            <a:ext cx="20162700" cy="142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Custo Operação.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Na tela de configuração, serão disponibilizados novos parâmetros para gerenciar o funcionamento do IFRS9. Inicialmente teremos as seguintes configurações: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FF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Ativar IFRS 9: Informar o dia em que a nova funcionalidade entrou em produção.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Data de Início do IFRS 9: Informar o dia que a nova funcionalidade irá trabalhar com as novas operações.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747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FF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Para operações que possuem o repasse de comissões para representantes, alterações nas seguintes regras: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Calcular o valor total da comissão a ser repassada para o representante diariamente, e apropriar esse valor a cada processamento do sistema.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8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IFRS 9 </a:t>
            </a:r>
            <a:endParaRPr/>
          </a:p>
        </p:txBody>
      </p:sp>
      <p:pic>
        <p:nvPicPr>
          <p:cNvPr id="97" name="Google Shape;97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8531" y="1928812"/>
            <a:ext cx="20599796" cy="10748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1ec40f364da_9_96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DEPÓSITO À PRAZO</a:t>
            </a:r>
            <a:endParaRPr/>
          </a:p>
        </p:txBody>
      </p:sp>
      <p:sp>
        <p:nvSpPr>
          <p:cNvPr id="352" name="Google Shape;352;g1ec40f364da_9_96"/>
          <p:cNvSpPr txBox="1"/>
          <p:nvPr/>
        </p:nvSpPr>
        <p:spPr>
          <a:xfrm>
            <a:off x="750675" y="1453800"/>
            <a:ext cx="20162700" cy="109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Contas contábeis.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Hoje temos uma interface de saída, responsável por gerar um arquivo com os dados contábeis a ser importado no módulo contábil da Dimensa ou outro sistema legado. Inicialmente teremos a alteração do tamanho do número da conta contábil em tela, arquivos e relatórios, conforme a nova definição de contas contábeis COSIF.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ec40f364da_8_59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BÁSICO</a:t>
            </a:r>
            <a:endParaRPr/>
          </a:p>
        </p:txBody>
      </p:sp>
      <p:sp>
        <p:nvSpPr>
          <p:cNvPr id="359" name="Google Shape;359;g1ec40f364da_8_59"/>
          <p:cNvSpPr txBox="1"/>
          <p:nvPr/>
        </p:nvSpPr>
        <p:spPr>
          <a:xfrm>
            <a:off x="750675" y="1453800"/>
            <a:ext cx="20162700" cy="103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BR" sz="3000" u="sng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Parâmetros (Configuração contábil)</a:t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Ajuste nas telas de configuração contábil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b="0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pt-BR" sz="3000" u="none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Parâmetros (Configuração contábil)</a:t>
            </a:r>
            <a:endParaRPr b="1" i="0" sz="3000" u="none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000" u="sng" cap="none" strike="noStrike">
                <a:solidFill>
                  <a:srgbClr val="7F7A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3000" u="sng" cap="none" strike="noStrike">
              <a:solidFill>
                <a:srgbClr val="7F7A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Com a mudança no tamanho das contas contábeis, haverá a necessidade de adequação do sistema onde são feitos esses cadastros. Hoje é feito no módulo de parâmetros, cadastro de esquemas. Inicialmente teremos as seguintes configurações: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546100" lvl="0" marL="0" marR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0033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·       Número conta: Aumento do número máximo da conta</a:t>
            </a:r>
            <a:endParaRPr b="0" i="0" sz="10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ec406fc6b9_0_0"/>
          <p:cNvSpPr txBox="1"/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pt-BR"/>
              <a:t>IMPACTOS PRODUTOS</a:t>
            </a:r>
            <a:endParaRPr/>
          </a:p>
          <a:p>
            <a:pPr indent="-457200" lvl="0" marL="45720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000"/>
              <a:buChar char="❏"/>
            </a:pPr>
            <a:r>
              <a:rPr lang="pt-BR"/>
              <a:t>CARTÕES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e6bff9672c_0_0"/>
          <p:cNvSpPr txBox="1"/>
          <p:nvPr>
            <p:ph type="title"/>
          </p:nvPr>
        </p:nvSpPr>
        <p:spPr>
          <a:xfrm>
            <a:off x="873675" y="6595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72" name="Google Shape;372;g1e6bff9672c_0_0"/>
          <p:cNvSpPr txBox="1"/>
          <p:nvPr/>
        </p:nvSpPr>
        <p:spPr>
          <a:xfrm>
            <a:off x="957675" y="1774725"/>
            <a:ext cx="20415600" cy="24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0" i="0" lang="pt-BR" sz="32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a entrada da IFRS 9, será necessário realizarmos inovações regulatórias nas seguintes rotinas: Apropriação e Provisão, Lucros e Perdas, Contábil, Informes Legais, Taxas de Operação, Renegociação e Relatórios.</a:t>
            </a:r>
            <a:endParaRPr b="0" i="0" sz="32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Escopo / Alterações que serão realizadas:</a:t>
            </a:r>
            <a:endParaRPr b="1" i="0" sz="3250" u="none" cap="none" strike="noStrike">
              <a:solidFill>
                <a:srgbClr val="B9E5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1e6bff9672c_0_0"/>
          <p:cNvSpPr txBox="1"/>
          <p:nvPr/>
        </p:nvSpPr>
        <p:spPr>
          <a:xfrm>
            <a:off x="750675" y="3925025"/>
            <a:ext cx="21650700" cy="11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Stop Accrual: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Passará a ocorrer quando a operação for classificada como um Ativo Problemático;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Ativo Problemático</a:t>
            </a:r>
            <a:r>
              <a:rPr b="0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Criação de novo parâmetro global para indicar a quantidade de dias na qual uma operação passará automaticamente a ser considerada um ativo financeiro com problema de recuperação de crédito. Seguindo a Res 4966 Art 3 Parágrafo I - Atraso superior a 90 dias no pagamento do principal ou encargos;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instituição poderá classificar ou desclassificar de acordo com seu modelo de negócio, uma operação como Ativo Problemático manualmente, diante disso, teremos uma interface/API para o usuário classificar ou desclassificar as operações como Ativo problemático de forma manual;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criado um parâmetro global para indicar se as demais operações serão arrastadas quando a primeira operação entrar em Ativo Problemático;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>
                <a:solidFill>
                  <a:schemeClr val="dk1"/>
                </a:solidFill>
              </a:rPr>
              <a:t>O cliente terá uma flag que indicará se as demais operações serão arrastadas quando a sua primeira operação entrar em Ativo Problemático. Haverá uma parametrização no cadastro do cliente que deverá ser realizada de forma manual. Caso não houver a informação, será buscado do parâmetro global;</a:t>
            </a:r>
            <a:endParaRPr sz="3000">
              <a:solidFill>
                <a:schemeClr val="dk1"/>
              </a:solidFill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A operação que estiver como Ativo problemático deverá parar de acruar juros e passará a realizar a provisão das operações nos mesmos moldes feitos atualmente na regra do Atraso 60 (Stop Accrual); </a:t>
            </a:r>
            <a:endParaRPr sz="3000">
              <a:solidFill>
                <a:schemeClr val="dk1"/>
              </a:solidFill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Gerenciador de Cartões não irá retirar automaticamente a operação de Ativo Problemático quando a mesma voltar a ficar adimplente;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172B4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g1e6bff9672c_0_0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bb943726ab_0_3"/>
          <p:cNvSpPr txBox="1"/>
          <p:nvPr>
            <p:ph type="title"/>
          </p:nvPr>
        </p:nvSpPr>
        <p:spPr>
          <a:xfrm>
            <a:off x="873675" y="6595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81" name="Google Shape;381;g2bb943726ab_0_3"/>
          <p:cNvSpPr txBox="1"/>
          <p:nvPr/>
        </p:nvSpPr>
        <p:spPr>
          <a:xfrm>
            <a:off x="957675" y="1774725"/>
            <a:ext cx="20415600" cy="24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1" i="0" sz="3250" u="none" cap="none" strike="noStrike">
              <a:solidFill>
                <a:srgbClr val="B9E5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2bb943726ab_0_3"/>
          <p:cNvSpPr txBox="1"/>
          <p:nvPr/>
        </p:nvSpPr>
        <p:spPr>
          <a:xfrm>
            <a:off x="873675" y="1755450"/>
            <a:ext cx="21650700" cy="64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Ativo Problemático</a:t>
            </a:r>
            <a:r>
              <a:rPr b="0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Contrato de Empréstimo Rotativo (ER) já nascerá classificado como um Ativo Problemático quando a operação original já estiver classificada como um Ativo Problemático antes da baixa para o ER.</a:t>
            </a:r>
            <a:endParaRPr sz="3000">
              <a:solidFill>
                <a:schemeClr val="dk1"/>
              </a:solidFill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Parcelamento de Fatura gera um novo contrato (PC) e não nascerá classificado como um Ativo Problemático quando a operação original já estiver classificada como um Ativo Problemático.</a:t>
            </a:r>
            <a:endParaRPr sz="3000">
              <a:solidFill>
                <a:schemeClr val="dk1"/>
              </a:solidFill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Renegociação gera um novo contrato (RN) e não nascerá classificado como um Ativo Problemático quando a operação original já estiver classificada como um Ativo Problemático.</a:t>
            </a:r>
            <a:endParaRPr sz="3000">
              <a:solidFill>
                <a:schemeClr val="dk1"/>
              </a:solidFill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Nova Rotina para incluir as operações que já estão provisionando em Ativo Problemático;</a:t>
            </a:r>
            <a:endParaRPr sz="30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172B4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g2bb943726ab_0_3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e6bff9672c_0_9"/>
          <p:cNvSpPr txBox="1"/>
          <p:nvPr>
            <p:ph type="title"/>
          </p:nvPr>
        </p:nvSpPr>
        <p:spPr>
          <a:xfrm>
            <a:off x="750675" y="60635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90" name="Google Shape;390;g1e6bff9672c_0_9"/>
          <p:cNvSpPr txBox="1"/>
          <p:nvPr/>
        </p:nvSpPr>
        <p:spPr>
          <a:xfrm>
            <a:off x="466475" y="1637750"/>
            <a:ext cx="22470000" cy="1020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Classificação de Ativos Financeiros: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lang="pt-BR" sz="3000">
                <a:solidFill>
                  <a:schemeClr val="dk1"/>
                </a:solidFill>
              </a:rPr>
              <a:t>Teremos um novo parâmetro para indicar qual classificação será a padrão para cada modalidade cadastrada no sistema;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contratos terão uma flag indicando a classificação do ativo;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a classificação da operação no CADOC 3040;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 amortizado (Quando não há intenção de negociar o instrumento financeiro)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realizado alterações no módulo contábil para ser possível realizar as devidas parametrizações contábeis;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(Valor na qual o Instrumento Financeiro vale atualmente no mercado)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Cálculo do Valor Justo não será feito pelo Gerenciador de Cartões. Se a instituição possuir este tipo de operação, deve informar ao GC mensalmente para que o mesmo calcule a diferença entre Taxa Nominal x Valor Justo. O valor da diferença será contabilizado pelo sistema conforme parametrização, sendo: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4" marL="2286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por meio do PL - VJORA (Quando existe a intenção de negociar o instrumento financeiro futuramente)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5" marL="2743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VJORA: Patrimônio Líquido.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4" marL="2286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○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Valor Justo no Resultado - VJR (Quando existe a intenção de negociar o instrumento financeiro atualmente)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5" marL="2743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VJR: Resultado.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incluído uma nova etapa na malha batch que rodará no último dia útil de cada mês, a mesma terá o propósito de ler um arquivo no formato TXT disponibilizado pelo cliente com o Valor Justo mensal dos instrumentos financeiros classificados como VJR ou VJORA. A etapa irá calcular a diferença entre Taxa Nominal x Valor Justo, lançando o valor no sistema para posteriormente ser contabilizado.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Teremos novas sub carteiras e operações contábeis para realizar as devidas parametrizações do Valor Justo.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1e6bff9672c_0_9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9df605844d_0_13"/>
          <p:cNvSpPr txBox="1"/>
          <p:nvPr>
            <p:ph type="title"/>
          </p:nvPr>
        </p:nvSpPr>
        <p:spPr>
          <a:xfrm>
            <a:off x="750675" y="60635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398" name="Google Shape;398;g29df605844d_0_13"/>
          <p:cNvSpPr txBox="1"/>
          <p:nvPr/>
        </p:nvSpPr>
        <p:spPr>
          <a:xfrm>
            <a:off x="466475" y="1637750"/>
            <a:ext cx="22470000" cy="11267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Reclassificação de Ativos Financeiros: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O sistema não irá realizar de forma automática a reclassificação dos ativos pois conforme descrito na legislação a classificação e/ou reclassificação depende da intenção da instituição financeira;</a:t>
            </a:r>
            <a:endParaRPr sz="3000">
              <a:solidFill>
                <a:schemeClr val="dk1"/>
              </a:solidFill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criado uma rotina/interface para o usuário realizar a reclassificação dos ativos manualmente;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■"/>
            </a:pPr>
            <a:r>
              <a:rPr lang="pt-BR" sz="3000">
                <a:solidFill>
                  <a:schemeClr val="dk1"/>
                </a:solidFill>
              </a:rPr>
              <a:t>Será criado uma API para o usuário realizar a reclassificação dos ativos manualmente;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Custos de Transação: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Alteração para contabilizar os custos de transação vinculados a operação;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realizado alterações no módulo contábil para ser possível realizar as devidas parametrizações contábeis;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os custos de transação no CADOC 3040;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Valor Contábil Bruto: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Alteração no relatório de carteira para passar a informar o Valor Contábil Bruto (t496padf);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o Valor Contábil Bruto no CADOC 3040;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Obs: O valor Contábil Bruto da operação será calculado da seguinte forma: Valor Atual(Principal + tx nominal) + Despesa Custo Transação a apropriar - Receita Custo Transação a apropriar (até a presente data).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Taxa Efetiva de Juros: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Gerenciador de Cartões trabalha apenas com taxa pré-fixada, desta forma faremos somente a regra para taxa pré-fixada;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base para cálculo da Taxa de Juros Efetiva deverá ser o Valor Contábil Bruto;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Alteração para contabilizar diariamente e por parcela a Taxa de Juros Efetiva das operações;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Será realizado alterações no módulo contábil para ser possível realizar as devidas parametrizações contábeis;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irá reportar a TEJ no CADOC 3040;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g29df605844d_0_13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9df605844d_0_25"/>
          <p:cNvSpPr txBox="1"/>
          <p:nvPr>
            <p:ph type="title"/>
          </p:nvPr>
        </p:nvSpPr>
        <p:spPr>
          <a:xfrm>
            <a:off x="750675" y="60635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406" name="Google Shape;406;g29df605844d_0_25"/>
          <p:cNvSpPr txBox="1"/>
          <p:nvPr/>
        </p:nvSpPr>
        <p:spPr>
          <a:xfrm>
            <a:off x="466475" y="1637750"/>
            <a:ext cx="22470000" cy="1020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Metodologia Pura e Diferenciada: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Conceito: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Metodologia Pura: Contabiliza na mesma conta contábil a apropriação da Taxa de Juros Efetiva e a apropriação dos Custos de Transação;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Metodologia Diferenciada: Contabiliza em uma conta contábil a apropriação dos juros nominais e em outra conta contábil o diferimento dos Custos de Transação;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Não haverá alterações no sistema, visto que a mudança será atendida com alterações nas parametrizações contábeis.</a:t>
            </a:r>
            <a:endParaRPr b="0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1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Char char="○"/>
            </a:pPr>
            <a:r>
              <a:rPr b="1" i="0" lang="pt-BR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Alocação em Estágios:</a:t>
            </a:r>
            <a:endParaRPr b="1" i="0" sz="3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operações passarão a ser classificadas no sistema de acordo com os estágios abaixo: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Primeiro Estágio;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Segundo Estágio;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Terceiro Estágio;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definição do estágio de uma operação conforme a IFRS9, depende da intenção e do modelo de negócio da instituição financeira. Desta forma, o Gerenciador de Cartões não irá informar ou alterar os estágios automaticamente, salvo quando a operação entrar em Ativo Problemático, que será classificada pelo sistema como ‘Terceiro Estágio‘.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sistema terá uma rotina que atualiza o estágio das operações (Leitura de arquivo via malha batch ou API), porém a instituição que deverá informar qual a operação e estágio deve ser alterado.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contratos terão uma flag indicando o seu estágio.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estágio da operação passará a ser informado no CADOC 3040.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29df605844d_0_25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9df605844d_0_6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414" name="Google Shape;414;g29df605844d_0_6"/>
          <p:cNvSpPr txBox="1"/>
          <p:nvPr/>
        </p:nvSpPr>
        <p:spPr>
          <a:xfrm>
            <a:off x="750675" y="1453800"/>
            <a:ext cx="22071000" cy="130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Lucros e Perdas: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Nova funcionalidade para incluir manualmente contrato em perda e, possíveis alterações para PDD;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Mensuração de Perda - Alterações referente a classificação em estágios. Operações em curso normal, operações com aumento significativo em risco de crédito e ativos problemáticos.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Contábil: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Novo Arquivo - Arquivo contábil com informações/layout de acordo com o sistema/ERP Dimensa;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Contas Contábeis - Atender o aumento na quantidade de números das contas contábeis COSIF;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Básico - Possíveis impactos a partir de mudanças no módulo de parametrização contábil do Básico.</a:t>
            </a:r>
            <a:endParaRPr b="1" i="0" sz="3250" u="none" cap="none" strike="noStrike">
              <a:solidFill>
                <a:srgbClr val="B9E5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Informes Legais: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CADOC 3040 - Alteração nas informações geradas para integrar ao SCR, considerando fluxo atual e novo;</a:t>
            </a:r>
            <a:endParaRPr b="0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Renegociação: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fluxo de inclusão de Renegociação, será adicionado um parâmetro de entrada para informar se a operação será uma Renegociação ou Reestruturação.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Renegociação: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*Stop Accrual - Stop Accrual pelos originais, passar a contar a quantidade de dias em atraso para entrar em ativo problemático a partir dos contratos originais da renegociação;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Recálculo do Valor Contábil - Recálculo do valor contábil bruto do ativo;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CADOC 3040, o sistema não informará a baixa dos contratos originais da Renegociação;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CADOC 3040, o sistema passará a informar que o tipo de operação é uma Renegociação;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Reestruturação: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Recálculo do Valor Contábil - Recálculo do valor contábil bruto do ativo;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CADOC 3040, o sistema passará a informar que o tipo de operação é uma Reestruturação;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3" marL="18288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Novas parametrizações contábeis;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g29df605844d_0_6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9df605844d_0_36"/>
          <p:cNvSpPr txBox="1"/>
          <p:nvPr>
            <p:ph type="title"/>
          </p:nvPr>
        </p:nvSpPr>
        <p:spPr>
          <a:xfrm>
            <a:off x="873675" y="6595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Gerenciador de Cartões</a:t>
            </a:r>
            <a:endParaRPr/>
          </a:p>
        </p:txBody>
      </p:sp>
      <p:sp>
        <p:nvSpPr>
          <p:cNvPr id="422" name="Google Shape;422;g29df605844d_0_36"/>
          <p:cNvSpPr txBox="1"/>
          <p:nvPr/>
        </p:nvSpPr>
        <p:spPr>
          <a:xfrm>
            <a:off x="750675" y="1453800"/>
            <a:ext cx="214980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Fatura: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Ajustes - Adequação da fatura contemplando renegociação, CADOC 3040, baixa para Creliq e parcelamento de fatura.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Relatórios: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2" marL="13716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■"/>
            </a:pP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Possíveis impactos nos relatórios IF.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b="1" i="0" lang="pt-BR" sz="3250" u="none" cap="none" strike="noStrike">
                <a:solidFill>
                  <a:srgbClr val="B9E500"/>
                </a:solidFill>
                <a:latin typeface="Arial"/>
                <a:ea typeface="Arial"/>
                <a:cs typeface="Arial"/>
                <a:sym typeface="Arial"/>
              </a:rPr>
              <a:t>Fora do Escopo:</a:t>
            </a:r>
            <a:r>
              <a:rPr b="0" i="0" lang="pt-BR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Todos os demais pontos do produto aqui não relacionados e regras de negócios específicas.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g29df605844d_0_36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9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IFRS 9 - Impactos </a:t>
            </a:r>
            <a:endParaRPr/>
          </a:p>
        </p:txBody>
      </p:sp>
      <p:pic>
        <p:nvPicPr>
          <p:cNvPr id="103" name="Google Shape;103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4016" y="1897640"/>
            <a:ext cx="21724163" cy="10516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eb1eca883e_2_73"/>
          <p:cNvSpPr/>
          <p:nvPr/>
        </p:nvSpPr>
        <p:spPr>
          <a:xfrm>
            <a:off x="692711" y="3969069"/>
            <a:ext cx="2980200" cy="24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b="1" i="0" lang="pt-BR" sz="15339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g1eb1eca883e_2_73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REQUISITOS</a:t>
            </a:r>
            <a:endParaRPr/>
          </a:p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TÉCNICO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ec406fc6b9_0_20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>
                <a:solidFill>
                  <a:schemeClr val="dk1"/>
                </a:solidFill>
              </a:rPr>
              <a:t>PRÉVIA - </a:t>
            </a:r>
            <a:r>
              <a:rPr lang="pt-BR"/>
              <a:t>PREMISSAS GERAIS</a:t>
            </a:r>
            <a:endParaRPr/>
          </a:p>
        </p:txBody>
      </p:sp>
      <p:sp>
        <p:nvSpPr>
          <p:cNvPr id="435" name="Google Shape;435;g1ec406fc6b9_0_20"/>
          <p:cNvSpPr/>
          <p:nvPr/>
        </p:nvSpPr>
        <p:spPr>
          <a:xfrm flipH="1" rot="984838">
            <a:off x="17545724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g1ec406fc6b9_0_20"/>
          <p:cNvSpPr/>
          <p:nvPr/>
        </p:nvSpPr>
        <p:spPr>
          <a:xfrm rot="-984838">
            <a:off x="14819269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g1ec406fc6b9_0_20"/>
          <p:cNvSpPr/>
          <p:nvPr/>
        </p:nvSpPr>
        <p:spPr>
          <a:xfrm flipH="1" rot="984838">
            <a:off x="12059968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g1ec406fc6b9_0_20"/>
          <p:cNvSpPr/>
          <p:nvPr/>
        </p:nvSpPr>
        <p:spPr>
          <a:xfrm rot="-984838">
            <a:off x="9333513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1ec406fc6b9_0_20"/>
          <p:cNvSpPr/>
          <p:nvPr/>
        </p:nvSpPr>
        <p:spPr>
          <a:xfrm flipH="1" rot="984838">
            <a:off x="6585188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3D3D3D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0" name="Google Shape;440;g1ec406fc6b9_0_20"/>
          <p:cNvGrpSpPr/>
          <p:nvPr/>
        </p:nvGrpSpPr>
        <p:grpSpPr>
          <a:xfrm>
            <a:off x="12651883" y="9077564"/>
            <a:ext cx="4566915" cy="3281702"/>
            <a:chOff x="4734203" y="2543425"/>
            <a:chExt cx="1712700" cy="1230715"/>
          </a:xfrm>
        </p:grpSpPr>
        <p:sp>
          <p:nvSpPr>
            <p:cNvPr id="441" name="Google Shape;441;g1ec406fc6b9_0_20"/>
            <p:cNvSpPr/>
            <p:nvPr/>
          </p:nvSpPr>
          <p:spPr>
            <a:xfrm rot="-1789476">
              <a:off x="5510320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g1ec406fc6b9_0_20"/>
            <p:cNvSpPr txBox="1"/>
            <p:nvPr/>
          </p:nvSpPr>
          <p:spPr>
            <a:xfrm>
              <a:off x="5234190" y="2737213"/>
              <a:ext cx="9705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2024 - Setembro</a:t>
              </a:r>
              <a:endParaRPr b="1" i="0" sz="21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3" name="Google Shape;443;g1ec406fc6b9_0_20"/>
            <p:cNvSpPr/>
            <p:nvPr/>
          </p:nvSpPr>
          <p:spPr>
            <a:xfrm>
              <a:off x="4734203" y="307064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g1ec406fc6b9_0_20"/>
            <p:cNvSpPr txBox="1"/>
            <p:nvPr/>
          </p:nvSpPr>
          <p:spPr>
            <a:xfrm>
              <a:off x="4778453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Correções de Homologação + Convivência PRD.</a:t>
              </a:r>
              <a:b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Necessário ambiente exclusivo para IFRS9 </a:t>
              </a:r>
              <a:endParaRPr b="0" i="0" sz="21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5" name="Google Shape;445;g1ec406fc6b9_0_20"/>
            <p:cNvSpPr/>
            <p:nvPr/>
          </p:nvSpPr>
          <p:spPr>
            <a:xfrm>
              <a:off x="5545553" y="3005991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6" name="Google Shape;446;g1ec406fc6b9_0_20"/>
          <p:cNvSpPr/>
          <p:nvPr/>
        </p:nvSpPr>
        <p:spPr>
          <a:xfrm rot="-984838">
            <a:off x="3858733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3D3D3D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7" name="Google Shape;447;g1ec406fc6b9_0_20"/>
          <p:cNvGrpSpPr/>
          <p:nvPr/>
        </p:nvGrpSpPr>
        <p:grpSpPr>
          <a:xfrm>
            <a:off x="4406132" y="5552836"/>
            <a:ext cx="4566915" cy="3324463"/>
            <a:chOff x="1641853" y="1221570"/>
            <a:chExt cx="1712700" cy="1246752"/>
          </a:xfrm>
        </p:grpSpPr>
        <p:sp>
          <p:nvSpPr>
            <p:cNvPr id="448" name="Google Shape;448;g1ec406fc6b9_0_20"/>
            <p:cNvSpPr/>
            <p:nvPr/>
          </p:nvSpPr>
          <p:spPr>
            <a:xfrm>
              <a:off x="1641853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g1ec406fc6b9_0_20"/>
            <p:cNvSpPr txBox="1"/>
            <p:nvPr/>
          </p:nvSpPr>
          <p:spPr>
            <a:xfrm>
              <a:off x="2148918" y="1986923"/>
              <a:ext cx="9705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2024 - Janeiro</a:t>
              </a:r>
              <a:endParaRPr b="1" i="0" sz="2100" u="none" cap="none" strike="noStrike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0" name="Google Shape;450;g1ec406fc6b9_0_20"/>
            <p:cNvSpPr/>
            <p:nvPr/>
          </p:nvSpPr>
          <p:spPr>
            <a:xfrm rot="10800000">
              <a:off x="2453178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g1ec406fc6b9_0_20"/>
            <p:cNvSpPr txBox="1"/>
            <p:nvPr/>
          </p:nvSpPr>
          <p:spPr>
            <a:xfrm>
              <a:off x="168610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b="0" i="0" sz="2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g1ec406fc6b9_0_20"/>
            <p:cNvSpPr/>
            <p:nvPr/>
          </p:nvSpPr>
          <p:spPr>
            <a:xfrm rot="-1789476">
              <a:off x="2415143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3D3D3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3" name="Google Shape;453;g1ec406fc6b9_0_20"/>
          <p:cNvGrpSpPr/>
          <p:nvPr/>
        </p:nvGrpSpPr>
        <p:grpSpPr>
          <a:xfrm>
            <a:off x="15358400" y="5552836"/>
            <a:ext cx="4566915" cy="3324463"/>
            <a:chOff x="5770307" y="1221570"/>
            <a:chExt cx="1712700" cy="1246752"/>
          </a:xfrm>
        </p:grpSpPr>
        <p:sp>
          <p:nvSpPr>
            <p:cNvPr id="454" name="Google Shape;454;g1ec406fc6b9_0_20"/>
            <p:cNvSpPr/>
            <p:nvPr/>
          </p:nvSpPr>
          <p:spPr>
            <a:xfrm rot="-1789476">
              <a:off x="6546711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g1ec406fc6b9_0_20"/>
            <p:cNvSpPr txBox="1"/>
            <p:nvPr/>
          </p:nvSpPr>
          <p:spPr>
            <a:xfrm>
              <a:off x="6290838" y="1986923"/>
              <a:ext cx="9705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2024 - Novembro</a:t>
              </a:r>
              <a:endParaRPr b="1" i="0" sz="21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6" name="Google Shape;456;g1ec406fc6b9_0_20"/>
            <p:cNvSpPr/>
            <p:nvPr/>
          </p:nvSpPr>
          <p:spPr>
            <a:xfrm>
              <a:off x="5770307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g1ec406fc6b9_0_20"/>
            <p:cNvSpPr/>
            <p:nvPr/>
          </p:nvSpPr>
          <p:spPr>
            <a:xfrm rot="10800000">
              <a:off x="6581632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g1ec406fc6b9_0_20"/>
            <p:cNvSpPr txBox="1"/>
            <p:nvPr/>
          </p:nvSpPr>
          <p:spPr>
            <a:xfrm>
              <a:off x="5814557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b="0" i="0" sz="2100" u="none" cap="none" strike="noStrik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9" name="Google Shape;459;g1ec406fc6b9_0_20"/>
          <p:cNvGrpSpPr/>
          <p:nvPr/>
        </p:nvGrpSpPr>
        <p:grpSpPr>
          <a:xfrm>
            <a:off x="9873390" y="5552836"/>
            <a:ext cx="4566915" cy="3324463"/>
            <a:chOff x="3692203" y="1221570"/>
            <a:chExt cx="1712700" cy="1246752"/>
          </a:xfrm>
        </p:grpSpPr>
        <p:sp>
          <p:nvSpPr>
            <p:cNvPr id="460" name="Google Shape;460;g1ec406fc6b9_0_20"/>
            <p:cNvSpPr/>
            <p:nvPr/>
          </p:nvSpPr>
          <p:spPr>
            <a:xfrm rot="-1789476">
              <a:off x="4468320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g1ec406fc6b9_0_20"/>
            <p:cNvSpPr txBox="1"/>
            <p:nvPr/>
          </p:nvSpPr>
          <p:spPr>
            <a:xfrm>
              <a:off x="4204628" y="1986923"/>
              <a:ext cx="90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2024 - Julho</a:t>
              </a:r>
              <a:endParaRPr b="1" i="0" sz="21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2" name="Google Shape;462;g1ec406fc6b9_0_20"/>
            <p:cNvSpPr/>
            <p:nvPr/>
          </p:nvSpPr>
          <p:spPr>
            <a:xfrm>
              <a:off x="3692203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g1ec406fc6b9_0_20"/>
            <p:cNvSpPr/>
            <p:nvPr/>
          </p:nvSpPr>
          <p:spPr>
            <a:xfrm rot="10800000">
              <a:off x="4503528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g1ec406fc6b9_0_20"/>
            <p:cNvSpPr txBox="1"/>
            <p:nvPr/>
          </p:nvSpPr>
          <p:spPr>
            <a:xfrm>
              <a:off x="373645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b="0" i="0" sz="2100" u="none" cap="none" strike="noStrik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5" name="Google Shape;465;g1ec406fc6b9_0_20"/>
          <p:cNvSpPr/>
          <p:nvPr/>
        </p:nvSpPr>
        <p:spPr>
          <a:xfrm flipH="1" rot="984838">
            <a:off x="17545724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g1ec406fc6b9_0_20"/>
          <p:cNvSpPr/>
          <p:nvPr/>
        </p:nvSpPr>
        <p:spPr>
          <a:xfrm rot="-984838">
            <a:off x="14819269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g1ec406fc6b9_0_20"/>
          <p:cNvSpPr/>
          <p:nvPr/>
        </p:nvSpPr>
        <p:spPr>
          <a:xfrm flipH="1" rot="984838">
            <a:off x="12059968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g1ec406fc6b9_0_20"/>
          <p:cNvSpPr/>
          <p:nvPr/>
        </p:nvSpPr>
        <p:spPr>
          <a:xfrm rot="-984838">
            <a:off x="9333513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g1ec406fc6b9_0_20"/>
          <p:cNvSpPr/>
          <p:nvPr/>
        </p:nvSpPr>
        <p:spPr>
          <a:xfrm flipH="1" rot="984838">
            <a:off x="6585188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3D3D3D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0" name="Google Shape;470;g1ec406fc6b9_0_20"/>
          <p:cNvGrpSpPr/>
          <p:nvPr/>
        </p:nvGrpSpPr>
        <p:grpSpPr>
          <a:xfrm>
            <a:off x="6963287" y="9224614"/>
            <a:ext cx="4970089" cy="3754865"/>
            <a:chOff x="2605417" y="2543425"/>
            <a:chExt cx="1863900" cy="1408162"/>
          </a:xfrm>
        </p:grpSpPr>
        <p:sp>
          <p:nvSpPr>
            <p:cNvPr id="471" name="Google Shape;471;g1ec406fc6b9_0_20"/>
            <p:cNvSpPr/>
            <p:nvPr/>
          </p:nvSpPr>
          <p:spPr>
            <a:xfrm rot="-1789476">
              <a:off x="3457142" y="2572699"/>
              <a:ext cx="160451" cy="160451"/>
            </a:xfrm>
            <a:prstGeom prst="ellipse">
              <a:avLst/>
            </a:prstGeom>
            <a:solidFill>
              <a:srgbClr val="7F2090"/>
            </a:solidFill>
            <a:ln cap="flat" cmpd="sng" w="38100">
              <a:solidFill>
                <a:srgbClr val="3D3D3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g1ec406fc6b9_0_20"/>
            <p:cNvSpPr txBox="1"/>
            <p:nvPr/>
          </p:nvSpPr>
          <p:spPr>
            <a:xfrm>
              <a:off x="2605417" y="3073487"/>
              <a:ext cx="1863900" cy="878100"/>
            </a:xfrm>
            <a:prstGeom prst="rect">
              <a:avLst/>
            </a:prstGeom>
            <a:solidFill>
              <a:srgbClr val="7F2090"/>
            </a:solidFill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Clientes devem ter nova INFRAESTRUTURA. As liberações de IFRS 9 serão disponibilizadas somente somente nas últimas versões.</a:t>
              </a:r>
              <a:endParaRPr b="0" i="0" sz="2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g1ec406fc6b9_0_20"/>
            <p:cNvSpPr/>
            <p:nvPr/>
          </p:nvSpPr>
          <p:spPr>
            <a:xfrm>
              <a:off x="3495153" y="3005991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7F2090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4" name="Google Shape;474;g1ec406fc6b9_0_20"/>
          <p:cNvSpPr/>
          <p:nvPr/>
        </p:nvSpPr>
        <p:spPr>
          <a:xfrm rot="-984838">
            <a:off x="3858733" y="89154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3D3D3D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5" name="Google Shape;475;g1ec406fc6b9_0_20"/>
          <p:cNvGrpSpPr/>
          <p:nvPr/>
        </p:nvGrpSpPr>
        <p:grpSpPr>
          <a:xfrm>
            <a:off x="15358400" y="5552836"/>
            <a:ext cx="4566915" cy="3324463"/>
            <a:chOff x="5770307" y="1221570"/>
            <a:chExt cx="1712700" cy="1246752"/>
          </a:xfrm>
        </p:grpSpPr>
        <p:sp>
          <p:nvSpPr>
            <p:cNvPr id="476" name="Google Shape;476;g1ec406fc6b9_0_20"/>
            <p:cNvSpPr/>
            <p:nvPr/>
          </p:nvSpPr>
          <p:spPr>
            <a:xfrm rot="-1789476">
              <a:off x="6546711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g1ec406fc6b9_0_20"/>
            <p:cNvSpPr/>
            <p:nvPr/>
          </p:nvSpPr>
          <p:spPr>
            <a:xfrm>
              <a:off x="5770307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g1ec406fc6b9_0_20"/>
            <p:cNvSpPr/>
            <p:nvPr/>
          </p:nvSpPr>
          <p:spPr>
            <a:xfrm rot="10800000">
              <a:off x="6581632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g1ec406fc6b9_0_20"/>
            <p:cNvSpPr txBox="1"/>
            <p:nvPr/>
          </p:nvSpPr>
          <p:spPr>
            <a:xfrm>
              <a:off x="5814557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Correções de Homologação + preparativos para entrada em produção.</a:t>
              </a:r>
              <a:b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Migrações de Infra congeladas.</a:t>
              </a:r>
              <a:endParaRPr b="0" i="0" sz="2100" u="none" cap="none" strike="noStrik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0" name="Google Shape;480;g1ec406fc6b9_0_20"/>
          <p:cNvGrpSpPr/>
          <p:nvPr/>
        </p:nvGrpSpPr>
        <p:grpSpPr>
          <a:xfrm>
            <a:off x="9873390" y="5552836"/>
            <a:ext cx="4566915" cy="3324463"/>
            <a:chOff x="3692203" y="1221570"/>
            <a:chExt cx="1712700" cy="1246752"/>
          </a:xfrm>
        </p:grpSpPr>
        <p:sp>
          <p:nvSpPr>
            <p:cNvPr id="481" name="Google Shape;481;g1ec406fc6b9_0_20"/>
            <p:cNvSpPr/>
            <p:nvPr/>
          </p:nvSpPr>
          <p:spPr>
            <a:xfrm rot="-1789476">
              <a:off x="4468320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g1ec406fc6b9_0_20"/>
            <p:cNvSpPr/>
            <p:nvPr/>
          </p:nvSpPr>
          <p:spPr>
            <a:xfrm>
              <a:off x="3692203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g1ec406fc6b9_0_20"/>
            <p:cNvSpPr/>
            <p:nvPr/>
          </p:nvSpPr>
          <p:spPr>
            <a:xfrm rot="10800000">
              <a:off x="4503528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g1ec406fc6b9_0_20"/>
            <p:cNvSpPr txBox="1"/>
            <p:nvPr/>
          </p:nvSpPr>
          <p:spPr>
            <a:xfrm>
              <a:off x="373645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ÚLTIMA JANELA                </a:t>
              </a:r>
              <a:r>
                <a:rPr b="0" i="0" lang="pt-BR" sz="21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   Apoio clientes atualização de versões.</a:t>
              </a:r>
              <a:endParaRPr b="0" i="0" sz="21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85" name="Google Shape;485;g1ec406fc6b9_0_20"/>
          <p:cNvGrpSpPr/>
          <p:nvPr/>
        </p:nvGrpSpPr>
        <p:grpSpPr>
          <a:xfrm>
            <a:off x="4406132" y="5552836"/>
            <a:ext cx="7880200" cy="3484457"/>
            <a:chOff x="1641853" y="1221570"/>
            <a:chExt cx="2955260" cy="1306753"/>
          </a:xfrm>
        </p:grpSpPr>
        <p:sp>
          <p:nvSpPr>
            <p:cNvPr id="486" name="Google Shape;486;g1ec406fc6b9_0_20"/>
            <p:cNvSpPr/>
            <p:nvPr/>
          </p:nvSpPr>
          <p:spPr>
            <a:xfrm>
              <a:off x="1641853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g1ec406fc6b9_0_20"/>
            <p:cNvSpPr txBox="1"/>
            <p:nvPr/>
          </p:nvSpPr>
          <p:spPr>
            <a:xfrm>
              <a:off x="3053913" y="2189323"/>
              <a:ext cx="1543200" cy="339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8" name="Google Shape;488;g1ec406fc6b9_0_20"/>
            <p:cNvSpPr/>
            <p:nvPr/>
          </p:nvSpPr>
          <p:spPr>
            <a:xfrm rot="10800000">
              <a:off x="2453178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g1ec406fc6b9_0_20"/>
            <p:cNvSpPr txBox="1"/>
            <p:nvPr/>
          </p:nvSpPr>
          <p:spPr>
            <a:xfrm>
              <a:off x="1686103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Liberação de versões considerando a última arquitetura de API e integrações</a:t>
              </a:r>
              <a:endParaRPr b="0" i="0" sz="2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g1ec406fc6b9_0_20"/>
            <p:cNvSpPr/>
            <p:nvPr/>
          </p:nvSpPr>
          <p:spPr>
            <a:xfrm rot="-1789476">
              <a:off x="2415143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3D3D3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1" name="Google Shape;491;g1ec406fc6b9_0_20"/>
          <p:cNvSpPr txBox="1"/>
          <p:nvPr/>
        </p:nvSpPr>
        <p:spPr>
          <a:xfrm>
            <a:off x="8084472" y="9934775"/>
            <a:ext cx="25878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243775" lIns="243775" spcFirstLastPara="1" rIns="243775" wrap="square" tIns="24377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BR" sz="2100" u="none" cap="none" strike="noStrike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rPr>
              <a:t>2024 - Março</a:t>
            </a:r>
            <a:endParaRPr b="1" i="0" sz="2100" u="none" cap="none" strike="noStrike">
              <a:solidFill>
                <a:srgbClr val="3D3D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" name="Google Shape;492;g1ec406fc6b9_0_20"/>
          <p:cNvSpPr txBox="1"/>
          <p:nvPr/>
        </p:nvSpPr>
        <p:spPr>
          <a:xfrm>
            <a:off x="873675" y="2958150"/>
            <a:ext cx="18854100" cy="27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b="1" i="0" lang="pt-BR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INFRAESTRUTURA NOVA</a:t>
            </a:r>
            <a:endParaRPr b="1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b="1" i="0" lang="pt-BR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Preparativos para integração em KAFKA/ Spring Boot. As integrações serão disponibilizadas em API REST, KAFKA ou arquivos.</a:t>
            </a:r>
            <a:endParaRPr b="1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b="1" i="0" lang="pt-BR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IMPLEMENTAÇÕES apenas na última versão - Após Janeiro/24</a:t>
            </a:r>
            <a:endParaRPr b="1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AutoNum type="arabicPeriod"/>
            </a:pPr>
            <a:r>
              <a:rPr b="1" i="0" lang="pt-BR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Possíveis migrações de tecnologia vinculadas às entregas da IFRS 9  (ainda em levantamento)</a:t>
            </a:r>
            <a:endParaRPr b="1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1ec406fc6b9_0_20"/>
          <p:cNvSpPr/>
          <p:nvPr/>
        </p:nvSpPr>
        <p:spPr>
          <a:xfrm>
            <a:off x="873675" y="1732350"/>
            <a:ext cx="13044900" cy="9894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LIBERAÇÃO DA V1 (DOCUMENTAÇÃO) - EM 15/12</a:t>
            </a:r>
            <a:endParaRPr b="1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ec406fc6b9_0_31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MAPA GERAL - INFRAESTRUTURA</a:t>
            </a:r>
            <a:endParaRPr/>
          </a:p>
        </p:txBody>
      </p:sp>
      <p:pic>
        <p:nvPicPr>
          <p:cNvPr id="499" name="Google Shape;499;g1ec406fc6b9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6250" y="1790149"/>
            <a:ext cx="21355452" cy="1156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2a0b969ee50_2_0"/>
          <p:cNvSpPr/>
          <p:nvPr/>
        </p:nvSpPr>
        <p:spPr>
          <a:xfrm>
            <a:off x="692711" y="3969069"/>
            <a:ext cx="2980200" cy="24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b="1" i="0" lang="pt-BR" sz="15339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g2a0b969ee50_2_0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CRONOGRAMA </a:t>
            </a:r>
            <a:endParaRPr/>
          </a:p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&amp; STATUS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a0b969ee50_2_5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CRONOGRAMA MACRO -  2023/2024</a:t>
            </a:r>
            <a:endParaRPr/>
          </a:p>
        </p:txBody>
      </p:sp>
      <p:grpSp>
        <p:nvGrpSpPr>
          <p:cNvPr id="511" name="Google Shape;511;g2a0b969ee50_2_5"/>
          <p:cNvGrpSpPr/>
          <p:nvPr/>
        </p:nvGrpSpPr>
        <p:grpSpPr>
          <a:xfrm>
            <a:off x="1037396" y="4733475"/>
            <a:ext cx="3609377" cy="4618378"/>
            <a:chOff x="3435870" y="1480977"/>
            <a:chExt cx="1353601" cy="1732000"/>
          </a:xfrm>
        </p:grpSpPr>
        <p:sp>
          <p:nvSpPr>
            <p:cNvPr id="512" name="Google Shape;512;g2a0b969ee50_2_5"/>
            <p:cNvSpPr/>
            <p:nvPr/>
          </p:nvSpPr>
          <p:spPr>
            <a:xfrm>
              <a:off x="3485721" y="3079477"/>
              <a:ext cx="1248900" cy="1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g2a0b969ee50_2_5"/>
            <p:cNvSpPr txBox="1"/>
            <p:nvPr/>
          </p:nvSpPr>
          <p:spPr>
            <a:xfrm>
              <a:off x="3528263" y="2660562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chemeClr val="accent3"/>
                  </a:solidFill>
                  <a:latin typeface="Roboto"/>
                  <a:ea typeface="Roboto"/>
                  <a:cs typeface="Roboto"/>
                  <a:sym typeface="Roboto"/>
                </a:rPr>
                <a:t>Jul/23</a:t>
              </a:r>
              <a:endParaRPr b="1" i="0" sz="3200" u="none" cap="none" strike="noStrik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14" name="Google Shape;514;g2a0b969ee50_2_5"/>
            <p:cNvSpPr txBox="1"/>
            <p:nvPr/>
          </p:nvSpPr>
          <p:spPr>
            <a:xfrm>
              <a:off x="3435871" y="1480977"/>
              <a:ext cx="1353600" cy="1221600"/>
            </a:xfrm>
            <a:prstGeom prst="rect">
              <a:avLst/>
            </a:prstGeom>
            <a:noFill/>
            <a:ln cap="flat" cmpd="sng" w="9525">
              <a:solidFill>
                <a:srgbClr val="5E5E5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ENTENDIMENTOS</a:t>
              </a:r>
              <a:endParaRPr b="1" i="0" sz="2100" u="none" cap="none" strike="noStrik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Total e 12 encontros com clientes (8 consolidados e 4 específicos) visando debater o entendimento e escopo da IFRS9.</a:t>
              </a:r>
              <a:endParaRPr b="1" i="0" sz="2100" u="none" cap="none" strike="noStrik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515" name="Google Shape;515;g2a0b969ee50_2_5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516" name="Google Shape;516;g2a0b969ee50_2_5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243775" lIns="243775" spcFirstLastPara="1" rIns="243775" wrap="square" tIns="2437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517" name="Google Shape;517;g2a0b969ee50_2_5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18" name="Google Shape;518;g2a0b969ee50_2_5"/>
          <p:cNvGrpSpPr/>
          <p:nvPr/>
        </p:nvGrpSpPr>
        <p:grpSpPr>
          <a:xfrm>
            <a:off x="4511890" y="8995850"/>
            <a:ext cx="4515203" cy="4272106"/>
            <a:chOff x="2149293" y="3079467"/>
            <a:chExt cx="1693307" cy="1602140"/>
          </a:xfrm>
        </p:grpSpPr>
        <p:sp>
          <p:nvSpPr>
            <p:cNvPr id="519" name="Google Shape;519;g2a0b969ee50_2_5"/>
            <p:cNvSpPr/>
            <p:nvPr/>
          </p:nvSpPr>
          <p:spPr>
            <a:xfrm>
              <a:off x="2191008" y="3079476"/>
              <a:ext cx="960900" cy="1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g2a0b969ee50_2_5"/>
            <p:cNvSpPr txBox="1"/>
            <p:nvPr/>
          </p:nvSpPr>
          <p:spPr>
            <a:xfrm>
              <a:off x="2215642" y="3259389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chemeClr val="accent3"/>
                  </a:solidFill>
                  <a:latin typeface="Roboto"/>
                  <a:ea typeface="Roboto"/>
                  <a:cs typeface="Roboto"/>
                  <a:sym typeface="Roboto"/>
                </a:rPr>
                <a:t>Set/23</a:t>
              </a:r>
              <a:endParaRPr b="1" i="0" sz="3200" u="none" cap="none" strike="noStrik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21" name="Google Shape;521;g2a0b969ee50_2_5"/>
            <p:cNvSpPr txBox="1"/>
            <p:nvPr/>
          </p:nvSpPr>
          <p:spPr>
            <a:xfrm>
              <a:off x="2159600" y="3677207"/>
              <a:ext cx="1683000" cy="100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CRONOGRAMA</a:t>
              </a:r>
              <a:endParaRPr b="1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MACRO</a:t>
              </a:r>
              <a:endParaRPr b="1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Publicação de cronograma inicial em Ago/23 com refinamento até final de Set/23 (após atualizações BC).</a:t>
              </a:r>
              <a:endParaRPr b="0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0" i="0" sz="21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522" name="Google Shape;522;g2a0b969ee50_2_5"/>
            <p:cNvGrpSpPr/>
            <p:nvPr/>
          </p:nvGrpSpPr>
          <p:grpSpPr>
            <a:xfrm rot="10800000">
              <a:off x="2149293" y="3079467"/>
              <a:ext cx="92400" cy="411825"/>
              <a:chOff x="2072481" y="2563700"/>
              <a:chExt cx="92400" cy="411825"/>
            </a:xfrm>
          </p:grpSpPr>
          <p:cxnSp>
            <p:nvCxnSpPr>
              <p:cNvPr id="523" name="Google Shape;523;g2a0b969ee50_2_5"/>
              <p:cNvCxnSpPr/>
              <p:nvPr/>
            </p:nvCxnSpPr>
            <p:spPr>
              <a:xfrm>
                <a:off x="2118681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24" name="Google Shape;524;g2a0b969ee50_2_5"/>
              <p:cNvSpPr/>
              <p:nvPr/>
            </p:nvSpPr>
            <p:spPr>
              <a:xfrm>
                <a:off x="2072481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243775" lIns="243775" spcFirstLastPara="1" rIns="243775" wrap="square" tIns="2437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25" name="Google Shape;525;g2a0b969ee50_2_5"/>
          <p:cNvGrpSpPr/>
          <p:nvPr/>
        </p:nvGrpSpPr>
        <p:grpSpPr>
          <a:xfrm>
            <a:off x="7942546" y="4033050"/>
            <a:ext cx="4675710" cy="5318798"/>
            <a:chOff x="3435870" y="1218301"/>
            <a:chExt cx="1753501" cy="1994674"/>
          </a:xfrm>
        </p:grpSpPr>
        <p:sp>
          <p:nvSpPr>
            <p:cNvPr id="526" name="Google Shape;526;g2a0b969ee50_2_5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g2a0b969ee50_2_5"/>
            <p:cNvSpPr txBox="1"/>
            <p:nvPr/>
          </p:nvSpPr>
          <p:spPr>
            <a:xfrm>
              <a:off x="3702039" y="2633049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chemeClr val="accent3"/>
                  </a:solidFill>
                  <a:latin typeface="Roboto"/>
                  <a:ea typeface="Roboto"/>
                  <a:cs typeface="Roboto"/>
                  <a:sym typeface="Roboto"/>
                </a:rPr>
                <a:t>Dez/23</a:t>
              </a:r>
              <a:endParaRPr b="1" i="0" sz="3200" u="none" cap="none" strike="noStrik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28" name="Google Shape;528;g2a0b969ee50_2_5"/>
            <p:cNvSpPr txBox="1"/>
            <p:nvPr/>
          </p:nvSpPr>
          <p:spPr>
            <a:xfrm>
              <a:off x="3435871" y="1218301"/>
              <a:ext cx="1753500" cy="14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IMPACTOS TÉCNICOS e INFRA</a:t>
              </a:r>
              <a:endParaRPr b="1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Publicação oficial dos impactos técnicos e data marco aos clientes para atualização da infraestrutura para nova arquitetura.</a:t>
              </a:r>
              <a:endParaRPr b="0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61950" lvl="0" marL="457200" marR="0" rtl="0" algn="l">
                <a:lnSpc>
                  <a:spcPct val="100000"/>
                </a:lnSpc>
                <a:spcBef>
                  <a:spcPts val="4300"/>
                </a:spcBef>
                <a:spcAft>
                  <a:spcPts val="0"/>
                </a:spcAft>
                <a:buClr>
                  <a:schemeClr val="accent2"/>
                </a:buClr>
                <a:buSzPts val="2100"/>
                <a:buFont typeface="Roboto"/>
                <a:buChar char="+"/>
              </a:pPr>
              <a:r>
                <a:rPr b="1" i="0" lang="pt-BR" sz="2100" u="none" cap="none" strike="noStrike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CRONOGRAMA ABERTO</a:t>
              </a:r>
              <a:endParaRPr b="1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0" i="0" sz="21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529" name="Google Shape;529;g2a0b969ee50_2_5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530" name="Google Shape;530;g2a0b969ee50_2_5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243775" lIns="243775" spcFirstLastPara="1" rIns="243775" wrap="square" tIns="2437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531" name="Google Shape;531;g2a0b969ee50_2_5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32" name="Google Shape;532;g2a0b969ee50_2_5"/>
          <p:cNvGrpSpPr/>
          <p:nvPr/>
        </p:nvGrpSpPr>
        <p:grpSpPr>
          <a:xfrm>
            <a:off x="11296751" y="8995850"/>
            <a:ext cx="4059746" cy="4550734"/>
            <a:chOff x="4665198" y="3079467"/>
            <a:chExt cx="1522500" cy="1706632"/>
          </a:xfrm>
        </p:grpSpPr>
        <p:sp>
          <p:nvSpPr>
            <p:cNvPr id="533" name="Google Shape;533;g2a0b969ee50_2_5"/>
            <p:cNvSpPr/>
            <p:nvPr/>
          </p:nvSpPr>
          <p:spPr>
            <a:xfrm>
              <a:off x="4783611" y="3079476"/>
              <a:ext cx="12114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34" name="Google Shape;534;g2a0b969ee50_2_5"/>
            <p:cNvGrpSpPr/>
            <p:nvPr/>
          </p:nvGrpSpPr>
          <p:grpSpPr>
            <a:xfrm rot="10800000">
              <a:off x="4737413" y="3079467"/>
              <a:ext cx="92400" cy="411825"/>
              <a:chOff x="2070100" y="2563700"/>
              <a:chExt cx="92400" cy="411825"/>
            </a:xfrm>
          </p:grpSpPr>
          <p:cxnSp>
            <p:nvCxnSpPr>
              <p:cNvPr id="535" name="Google Shape;535;g2a0b969ee50_2_5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36" name="Google Shape;536;g2a0b969ee50_2_5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243775" lIns="243775" spcFirstLastPara="1" rIns="243775" wrap="square" tIns="2437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37" name="Google Shape;537;g2a0b969ee50_2_5"/>
            <p:cNvSpPr txBox="1"/>
            <p:nvPr/>
          </p:nvSpPr>
          <p:spPr>
            <a:xfrm>
              <a:off x="4831198" y="3212975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Mar/24</a:t>
              </a:r>
              <a:endParaRPr b="1" i="0" sz="3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38" name="Google Shape;538;g2a0b969ee50_2_5"/>
            <p:cNvSpPr txBox="1"/>
            <p:nvPr/>
          </p:nvSpPr>
          <p:spPr>
            <a:xfrm>
              <a:off x="4665198" y="3502999"/>
              <a:ext cx="1522500" cy="128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DESENVOLVIMENTOS </a:t>
              </a:r>
              <a:endParaRPr b="1" i="0" sz="21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&amp; TESTES</a:t>
              </a:r>
              <a:endParaRPr b="1" i="0" sz="21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Início de TESTES INTEGRADOS internos Dimensa CB, visando unificar os desenvolvimentos realizados em 2023 e 2024.</a:t>
              </a:r>
              <a:endParaRPr b="1" i="0" sz="21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39" name="Google Shape;539;g2a0b969ee50_2_5"/>
          <p:cNvGrpSpPr/>
          <p:nvPr/>
        </p:nvGrpSpPr>
        <p:grpSpPr>
          <a:xfrm>
            <a:off x="14504879" y="5235502"/>
            <a:ext cx="4487720" cy="4116351"/>
            <a:chOff x="5896897" y="1669248"/>
            <a:chExt cx="1683000" cy="1543728"/>
          </a:xfrm>
        </p:grpSpPr>
        <p:sp>
          <p:nvSpPr>
            <p:cNvPr id="540" name="Google Shape;540;g2a0b969ee50_2_5"/>
            <p:cNvSpPr/>
            <p:nvPr/>
          </p:nvSpPr>
          <p:spPr>
            <a:xfrm>
              <a:off x="6049015" y="3079476"/>
              <a:ext cx="1095300" cy="133500"/>
            </a:xfrm>
            <a:prstGeom prst="rect">
              <a:avLst/>
            </a:prstGeom>
            <a:solidFill>
              <a:srgbClr val="7F2090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41" name="Google Shape;541;g2a0b969ee50_2_5"/>
            <p:cNvGrpSpPr/>
            <p:nvPr/>
          </p:nvGrpSpPr>
          <p:grpSpPr>
            <a:xfrm>
              <a:off x="6002817" y="2800065"/>
              <a:ext cx="92400" cy="411825"/>
              <a:chOff x="816998" y="2563700"/>
              <a:chExt cx="92400" cy="411825"/>
            </a:xfrm>
          </p:grpSpPr>
          <p:cxnSp>
            <p:nvCxnSpPr>
              <p:cNvPr id="542" name="Google Shape;542;g2a0b969ee50_2_5"/>
              <p:cNvCxnSpPr/>
              <p:nvPr/>
            </p:nvCxnSpPr>
            <p:spPr>
              <a:xfrm>
                <a:off x="863198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43" name="Google Shape;543;g2a0b969ee50_2_5"/>
              <p:cNvSpPr/>
              <p:nvPr/>
            </p:nvSpPr>
            <p:spPr>
              <a:xfrm>
                <a:off x="816998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243775" lIns="243775" spcFirstLastPara="1" rIns="243775" wrap="square" tIns="2437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44" name="Google Shape;544;g2a0b969ee50_2_5"/>
            <p:cNvSpPr txBox="1"/>
            <p:nvPr/>
          </p:nvSpPr>
          <p:spPr>
            <a:xfrm>
              <a:off x="6108310" y="2660562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Jul/24</a:t>
              </a:r>
              <a:endParaRPr b="1" i="0" sz="3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45" name="Google Shape;545;g2a0b969ee50_2_5"/>
            <p:cNvSpPr txBox="1"/>
            <p:nvPr/>
          </p:nvSpPr>
          <p:spPr>
            <a:xfrm>
              <a:off x="5896897" y="1669248"/>
              <a:ext cx="16830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INÍCIO HOMOLOGAÇÕES</a:t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Planejamento liberações de versões para que os clientes possam iniciar as homologações a partir de Jul/ Ago de 2024.</a:t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46" name="Google Shape;546;g2a0b969ee50_2_5"/>
          <p:cNvGrpSpPr/>
          <p:nvPr/>
        </p:nvGrpSpPr>
        <p:grpSpPr>
          <a:xfrm>
            <a:off x="17788100" y="8995876"/>
            <a:ext cx="4161340" cy="4110468"/>
            <a:chOff x="7471106" y="3079476"/>
            <a:chExt cx="1560600" cy="1541522"/>
          </a:xfrm>
        </p:grpSpPr>
        <p:sp>
          <p:nvSpPr>
            <p:cNvPr id="547" name="Google Shape;547;g2a0b969ee50_2_5"/>
            <p:cNvSpPr/>
            <p:nvPr/>
          </p:nvSpPr>
          <p:spPr>
            <a:xfrm>
              <a:off x="7534926" y="3079476"/>
              <a:ext cx="1095300" cy="133500"/>
            </a:xfrm>
            <a:prstGeom prst="rect">
              <a:avLst/>
            </a:prstGeom>
            <a:solidFill>
              <a:srgbClr val="551561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48" name="Google Shape;548;g2a0b969ee50_2_5"/>
            <p:cNvGrpSpPr/>
            <p:nvPr/>
          </p:nvGrpSpPr>
          <p:grpSpPr>
            <a:xfrm rot="10800000">
              <a:off x="7499682" y="3079476"/>
              <a:ext cx="92400" cy="411816"/>
              <a:chOff x="1898639" y="2563700"/>
              <a:chExt cx="92400" cy="411816"/>
            </a:xfrm>
          </p:grpSpPr>
          <p:cxnSp>
            <p:nvCxnSpPr>
              <p:cNvPr id="549" name="Google Shape;549;g2a0b969ee50_2_5"/>
              <p:cNvCxnSpPr/>
              <p:nvPr/>
            </p:nvCxnSpPr>
            <p:spPr>
              <a:xfrm>
                <a:off x="1955799" y="2616116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50" name="Google Shape;550;g2a0b969ee50_2_5"/>
              <p:cNvSpPr/>
              <p:nvPr/>
            </p:nvSpPr>
            <p:spPr>
              <a:xfrm>
                <a:off x="1898639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243775" lIns="243775" spcFirstLastPara="1" rIns="243775" wrap="square" tIns="2437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51" name="Google Shape;551;g2a0b969ee50_2_5"/>
            <p:cNvSpPr txBox="1"/>
            <p:nvPr/>
          </p:nvSpPr>
          <p:spPr>
            <a:xfrm>
              <a:off x="7549041" y="3259389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Set/24</a:t>
              </a:r>
              <a:endParaRPr b="1" i="0" sz="3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52" name="Google Shape;552;g2a0b969ee50_2_5"/>
            <p:cNvSpPr txBox="1"/>
            <p:nvPr/>
          </p:nvSpPr>
          <p:spPr>
            <a:xfrm>
              <a:off x="7471106" y="3677198"/>
              <a:ext cx="15606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chemeClr val="accent4"/>
                  </a:solidFill>
                  <a:latin typeface="Roboto"/>
                  <a:ea typeface="Roboto"/>
                  <a:cs typeface="Roboto"/>
                  <a:sym typeface="Roboto"/>
                </a:rPr>
                <a:t>ENTREGAS FINAIS</a:t>
              </a:r>
              <a:endParaRPr b="1" i="0" sz="2100" u="none" cap="none" strike="noStrik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chemeClr val="accent4"/>
                  </a:solidFill>
                  <a:latin typeface="Roboto"/>
                  <a:ea typeface="Roboto"/>
                  <a:cs typeface="Roboto"/>
                  <a:sym typeface="Roboto"/>
                </a:rPr>
                <a:t>Fases de homologação integrada, produtos Dimensa e Cliente (soluções integradas)</a:t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553" name="Google Shape;553;g2a0b969ee50_2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5000" y="7821838"/>
            <a:ext cx="957600" cy="9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g2a0b969ee50_2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4425" y="9505163"/>
            <a:ext cx="957600" cy="9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g2a0b969ee50_2_5"/>
          <p:cNvSpPr txBox="1"/>
          <p:nvPr/>
        </p:nvSpPr>
        <p:spPr>
          <a:xfrm>
            <a:off x="10591075" y="2200175"/>
            <a:ext cx="46758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pt-BR" sz="2500">
                <a:solidFill>
                  <a:schemeClr val="dk1"/>
                </a:solidFill>
              </a:rPr>
              <a:t>EM DESENVOLVIMENTO</a:t>
            </a:r>
            <a:endParaRPr b="1" sz="2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pt-BR" sz="2500">
                <a:solidFill>
                  <a:schemeClr val="dk1"/>
                </a:solidFill>
              </a:rPr>
              <a:t>(Atualização 20/2)</a:t>
            </a:r>
            <a:endParaRPr b="1" sz="2500">
              <a:solidFill>
                <a:schemeClr val="dk1"/>
              </a:solidFill>
            </a:endParaRPr>
          </a:p>
        </p:txBody>
      </p:sp>
      <p:grpSp>
        <p:nvGrpSpPr>
          <p:cNvPr id="556" name="Google Shape;556;g2a0b969ee50_2_5"/>
          <p:cNvGrpSpPr/>
          <p:nvPr/>
        </p:nvGrpSpPr>
        <p:grpSpPr>
          <a:xfrm>
            <a:off x="20807123" y="5235500"/>
            <a:ext cx="3445385" cy="4116353"/>
            <a:chOff x="7317356" y="1669247"/>
            <a:chExt cx="1292100" cy="1543729"/>
          </a:xfrm>
        </p:grpSpPr>
        <p:sp>
          <p:nvSpPr>
            <p:cNvPr id="557" name="Google Shape;557;g2a0b969ee50_2_5"/>
            <p:cNvSpPr/>
            <p:nvPr/>
          </p:nvSpPr>
          <p:spPr>
            <a:xfrm>
              <a:off x="7369841" y="3079476"/>
              <a:ext cx="1239600" cy="1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g2a0b969ee50_2_5"/>
            <p:cNvSpPr txBox="1"/>
            <p:nvPr/>
          </p:nvSpPr>
          <p:spPr>
            <a:xfrm>
              <a:off x="7337340" y="2702596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pt-BR" sz="3200" u="none" cap="none" strike="noStrik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Dez/24</a:t>
              </a:r>
              <a:endParaRPr b="1" i="0" sz="3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59" name="Google Shape;559;g2a0b969ee50_2_5"/>
            <p:cNvSpPr txBox="1"/>
            <p:nvPr/>
          </p:nvSpPr>
          <p:spPr>
            <a:xfrm>
              <a:off x="7317356" y="1669247"/>
              <a:ext cx="1292100" cy="76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1" i="0" lang="pt-BR" sz="2100" u="none" cap="none" strike="noStrik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PREPARATIVOS IMPLANTAÇÃO</a:t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b="0" i="0" lang="pt-BR" sz="2100" u="none" cap="none" strike="noStrike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Liberação FINAL de versões para implantação em Jan/25.</a:t>
              </a:r>
              <a:endParaRPr b="1" i="0" sz="2100" u="none" cap="none" strike="noStrik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60" name="Google Shape;560;g2a0b969ee50_2_5"/>
          <p:cNvGrpSpPr/>
          <p:nvPr/>
        </p:nvGrpSpPr>
        <p:grpSpPr>
          <a:xfrm>
            <a:off x="20807110" y="8250827"/>
            <a:ext cx="246385" cy="1098131"/>
            <a:chOff x="816998" y="2563700"/>
            <a:chExt cx="92400" cy="411825"/>
          </a:xfrm>
        </p:grpSpPr>
        <p:cxnSp>
          <p:nvCxnSpPr>
            <p:cNvPr id="561" name="Google Shape;561;g2a0b969ee50_2_5"/>
            <p:cNvCxnSpPr/>
            <p:nvPr/>
          </p:nvCxnSpPr>
          <p:spPr>
            <a:xfrm>
              <a:off x="863198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62" name="Google Shape;562;g2a0b969ee50_2_5"/>
            <p:cNvSpPr/>
            <p:nvPr/>
          </p:nvSpPr>
          <p:spPr>
            <a:xfrm>
              <a:off x="816998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63" name="Google Shape;563;g2a0b969ee50_2_5"/>
          <p:cNvPicPr preferRelativeResize="0"/>
          <p:nvPr/>
        </p:nvPicPr>
        <p:blipFill rotWithShape="1">
          <a:blip r:embed="rId4">
            <a:alphaModFix/>
          </a:blip>
          <a:srcRect b="39226" l="0" r="0" t="26866"/>
          <a:stretch/>
        </p:blipFill>
        <p:spPr>
          <a:xfrm>
            <a:off x="11037163" y="1649900"/>
            <a:ext cx="3936825" cy="645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4" name="Google Shape;564;g2a0b969ee50_2_5"/>
          <p:cNvCxnSpPr/>
          <p:nvPr/>
        </p:nvCxnSpPr>
        <p:spPr>
          <a:xfrm flipH="1">
            <a:off x="12935628" y="3450225"/>
            <a:ext cx="33600" cy="585510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5" name="Google Shape;565;g2a0b969ee50_2_5"/>
          <p:cNvSpPr/>
          <p:nvPr/>
        </p:nvSpPr>
        <p:spPr>
          <a:xfrm>
            <a:off x="7334948" y="8995850"/>
            <a:ext cx="622500" cy="356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g2a0b969ee50_2_5"/>
          <p:cNvSpPr/>
          <p:nvPr/>
        </p:nvSpPr>
        <p:spPr>
          <a:xfrm>
            <a:off x="12833864" y="3366025"/>
            <a:ext cx="246300" cy="2463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2a0b969ee50_2_5"/>
          <p:cNvSpPr/>
          <p:nvPr/>
        </p:nvSpPr>
        <p:spPr>
          <a:xfrm>
            <a:off x="11607113" y="8995850"/>
            <a:ext cx="1328400" cy="356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g2a0b969ee50_2_5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2bbca32ab33_0_0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CRONOGRAMA MACRO -  2023/2024</a:t>
            </a:r>
            <a:endParaRPr/>
          </a:p>
        </p:txBody>
      </p:sp>
      <p:sp>
        <p:nvSpPr>
          <p:cNvPr id="574" name="Google Shape;574;g2bbca32ab33_0_0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  <p:sp>
        <p:nvSpPr>
          <p:cNvPr id="575" name="Google Shape;575;g2bbca32ab33_0_0"/>
          <p:cNvSpPr/>
          <p:nvPr/>
        </p:nvSpPr>
        <p:spPr>
          <a:xfrm>
            <a:off x="4434162" y="7262265"/>
            <a:ext cx="942300" cy="98400"/>
          </a:xfrm>
          <a:prstGeom prst="roundRect">
            <a:avLst>
              <a:gd fmla="val 50000" name="adj"/>
            </a:avLst>
          </a:prstGeom>
          <a:solidFill>
            <a:srgbClr val="0B713F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6" name="Google Shape;576;g2bbca32ab33_0_0"/>
          <p:cNvGrpSpPr/>
          <p:nvPr/>
        </p:nvGrpSpPr>
        <p:grpSpPr>
          <a:xfrm>
            <a:off x="1386247" y="6453735"/>
            <a:ext cx="3494189" cy="5060950"/>
            <a:chOff x="519875" y="1948510"/>
            <a:chExt cx="1310403" cy="1897975"/>
          </a:xfrm>
        </p:grpSpPr>
        <p:sp>
          <p:nvSpPr>
            <p:cNvPr id="577" name="Google Shape;577;g2bbca32ab33_0_0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dk2"/>
            </a:solidFill>
            <a:ln cap="flat" cmpd="sng" w="38100">
              <a:solidFill>
                <a:srgbClr val="0B71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g2bbca32ab33_0_0"/>
            <p:cNvSpPr txBox="1"/>
            <p:nvPr/>
          </p:nvSpPr>
          <p:spPr>
            <a:xfrm>
              <a:off x="956697" y="2109685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79" name="Google Shape;579;g2bbca32ab33_0_0"/>
            <p:cNvSpPr txBox="1"/>
            <p:nvPr/>
          </p:nvSpPr>
          <p:spPr>
            <a:xfrm>
              <a:off x="519878" y="2652285"/>
              <a:ext cx="13104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7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Lorem Ipsum</a:t>
              </a:r>
              <a:endParaRPr b="1" sz="27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0" name="Google Shape;580;g2bbca32ab33_0_0"/>
            <p:cNvSpPr txBox="1"/>
            <p:nvPr/>
          </p:nvSpPr>
          <p:spPr>
            <a:xfrm>
              <a:off x="519875" y="3109085"/>
              <a:ext cx="13104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</a:t>
              </a:r>
              <a:endParaRPr sz="21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1" name="Google Shape;581;g2bbca32ab33_0_0"/>
          <p:cNvGrpSpPr/>
          <p:nvPr/>
        </p:nvGrpSpPr>
        <p:grpSpPr>
          <a:xfrm>
            <a:off x="4930199" y="6453735"/>
            <a:ext cx="3494182" cy="5060950"/>
            <a:chOff x="1848940" y="1948510"/>
            <a:chExt cx="1310400" cy="1897975"/>
          </a:xfrm>
        </p:grpSpPr>
        <p:sp>
          <p:nvSpPr>
            <p:cNvPr id="582" name="Google Shape;582;g2bbca32ab33_0_0"/>
            <p:cNvSpPr/>
            <p:nvPr/>
          </p:nvSpPr>
          <p:spPr>
            <a:xfrm>
              <a:off x="2206990" y="1948510"/>
              <a:ext cx="594300" cy="594300"/>
            </a:xfrm>
            <a:prstGeom prst="ellipse">
              <a:avLst/>
            </a:prstGeom>
            <a:solidFill>
              <a:schemeClr val="dk2"/>
            </a:solidFill>
            <a:ln cap="flat" cmpd="sng" w="38100">
              <a:solidFill>
                <a:srgbClr val="0B71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g2bbca32ab33_0_0"/>
            <p:cNvSpPr txBox="1"/>
            <p:nvPr/>
          </p:nvSpPr>
          <p:spPr>
            <a:xfrm>
              <a:off x="1848940" y="2652285"/>
              <a:ext cx="13104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7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Sit Amet</a:t>
              </a:r>
              <a:endParaRPr b="1" sz="27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4" name="Google Shape;584;g2bbca32ab33_0_0"/>
            <p:cNvSpPr txBox="1"/>
            <p:nvPr/>
          </p:nvSpPr>
          <p:spPr>
            <a:xfrm>
              <a:off x="1848940" y="3109085"/>
              <a:ext cx="13104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</a:t>
              </a:r>
              <a:endParaRPr sz="21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5" name="Google Shape;585;g2bbca32ab33_0_0"/>
            <p:cNvSpPr txBox="1"/>
            <p:nvPr/>
          </p:nvSpPr>
          <p:spPr>
            <a:xfrm>
              <a:off x="2285740" y="2109685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6" name="Google Shape;586;g2bbca32ab33_0_0"/>
          <p:cNvGrpSpPr/>
          <p:nvPr/>
        </p:nvGrpSpPr>
        <p:grpSpPr>
          <a:xfrm>
            <a:off x="8474229" y="6453735"/>
            <a:ext cx="3626177" cy="5060948"/>
            <a:chOff x="3178034" y="1948510"/>
            <a:chExt cx="1359902" cy="1897974"/>
          </a:xfrm>
        </p:grpSpPr>
        <p:sp>
          <p:nvSpPr>
            <p:cNvPr id="587" name="Google Shape;587;g2bbca32ab33_0_0"/>
            <p:cNvSpPr/>
            <p:nvPr/>
          </p:nvSpPr>
          <p:spPr>
            <a:xfrm>
              <a:off x="3560827" y="1948510"/>
              <a:ext cx="594300" cy="594300"/>
            </a:xfrm>
            <a:prstGeom prst="ellipse">
              <a:avLst/>
            </a:prstGeom>
            <a:solidFill>
              <a:srgbClr val="FF9900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g2bbca32ab33_0_0"/>
            <p:cNvSpPr txBox="1"/>
            <p:nvPr/>
          </p:nvSpPr>
          <p:spPr>
            <a:xfrm>
              <a:off x="3178034" y="2652285"/>
              <a:ext cx="13599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7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Donec Ultrices</a:t>
              </a:r>
              <a:endParaRPr b="1" sz="27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9" name="Google Shape;589;g2bbca32ab33_0_0"/>
            <p:cNvSpPr txBox="1"/>
            <p:nvPr/>
          </p:nvSpPr>
          <p:spPr>
            <a:xfrm>
              <a:off x="3178036" y="3109084"/>
              <a:ext cx="13599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</a:t>
              </a:r>
              <a:endParaRPr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0" name="Google Shape;590;g2bbca32ab33_0_0"/>
            <p:cNvSpPr txBox="1"/>
            <p:nvPr/>
          </p:nvSpPr>
          <p:spPr>
            <a:xfrm>
              <a:off x="3639577" y="2109685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91" name="Google Shape;591;g2bbca32ab33_0_0"/>
          <p:cNvGrpSpPr/>
          <p:nvPr/>
        </p:nvGrpSpPr>
        <p:grpSpPr>
          <a:xfrm>
            <a:off x="12152974" y="6453735"/>
            <a:ext cx="3494188" cy="5060950"/>
            <a:chOff x="4557650" y="1948510"/>
            <a:chExt cx="1310403" cy="1897975"/>
          </a:xfrm>
        </p:grpSpPr>
        <p:sp>
          <p:nvSpPr>
            <p:cNvPr id="592" name="Google Shape;592;g2bbca32ab33_0_0"/>
            <p:cNvSpPr/>
            <p:nvPr/>
          </p:nvSpPr>
          <p:spPr>
            <a:xfrm>
              <a:off x="4915703" y="194851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g2bbca32ab33_0_0"/>
            <p:cNvSpPr txBox="1"/>
            <p:nvPr/>
          </p:nvSpPr>
          <p:spPr>
            <a:xfrm>
              <a:off x="4557650" y="2652285"/>
              <a:ext cx="13104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7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Litora</a:t>
              </a:r>
              <a:endParaRPr b="1" sz="27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4" name="Google Shape;594;g2bbca32ab33_0_0"/>
            <p:cNvSpPr txBox="1"/>
            <p:nvPr/>
          </p:nvSpPr>
          <p:spPr>
            <a:xfrm>
              <a:off x="4557653" y="3109085"/>
              <a:ext cx="13104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</a:t>
              </a:r>
              <a:endParaRPr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5" name="Google Shape;595;g2bbca32ab33_0_0"/>
            <p:cNvSpPr txBox="1"/>
            <p:nvPr/>
          </p:nvSpPr>
          <p:spPr>
            <a:xfrm>
              <a:off x="4994453" y="2109685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96" name="Google Shape;596;g2bbca32ab33_0_0"/>
          <p:cNvGrpSpPr/>
          <p:nvPr/>
        </p:nvGrpSpPr>
        <p:grpSpPr>
          <a:xfrm>
            <a:off x="15699820" y="6453735"/>
            <a:ext cx="3626188" cy="5060950"/>
            <a:chOff x="5887800" y="1948510"/>
            <a:chExt cx="1359905" cy="1897975"/>
          </a:xfrm>
        </p:grpSpPr>
        <p:sp>
          <p:nvSpPr>
            <p:cNvPr id="597" name="Google Shape;597;g2bbca32ab33_0_0"/>
            <p:cNvSpPr/>
            <p:nvPr/>
          </p:nvSpPr>
          <p:spPr>
            <a:xfrm>
              <a:off x="6270606" y="194851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g2bbca32ab33_0_0"/>
            <p:cNvSpPr txBox="1"/>
            <p:nvPr/>
          </p:nvSpPr>
          <p:spPr>
            <a:xfrm>
              <a:off x="5887800" y="2652285"/>
              <a:ext cx="13599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7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Quis Diam</a:t>
              </a:r>
              <a:endParaRPr b="1" sz="27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9" name="Google Shape;599;g2bbca32ab33_0_0"/>
            <p:cNvSpPr txBox="1"/>
            <p:nvPr/>
          </p:nvSpPr>
          <p:spPr>
            <a:xfrm>
              <a:off x="5887806" y="3109085"/>
              <a:ext cx="13599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</a:t>
              </a:r>
              <a:endParaRPr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00" name="Google Shape;600;g2bbca32ab33_0_0"/>
            <p:cNvSpPr txBox="1"/>
            <p:nvPr/>
          </p:nvSpPr>
          <p:spPr>
            <a:xfrm>
              <a:off x="6349356" y="2109685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601" name="Google Shape;601;g2bbca32ab33_0_0"/>
          <p:cNvGrpSpPr/>
          <p:nvPr/>
        </p:nvGrpSpPr>
        <p:grpSpPr>
          <a:xfrm>
            <a:off x="19370023" y="6453735"/>
            <a:ext cx="3626188" cy="5060950"/>
            <a:chOff x="7264213" y="1948510"/>
            <a:chExt cx="1359905" cy="1897975"/>
          </a:xfrm>
        </p:grpSpPr>
        <p:sp>
          <p:nvSpPr>
            <p:cNvPr id="602" name="Google Shape;602;g2bbca32ab33_0_0"/>
            <p:cNvSpPr/>
            <p:nvPr/>
          </p:nvSpPr>
          <p:spPr>
            <a:xfrm>
              <a:off x="7647018" y="194851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g2bbca32ab33_0_0"/>
            <p:cNvSpPr txBox="1"/>
            <p:nvPr/>
          </p:nvSpPr>
          <p:spPr>
            <a:xfrm>
              <a:off x="7264213" y="2652285"/>
              <a:ext cx="13599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7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Quis Diam</a:t>
              </a:r>
              <a:endParaRPr b="1" sz="27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04" name="Google Shape;604;g2bbca32ab33_0_0"/>
            <p:cNvSpPr txBox="1"/>
            <p:nvPr/>
          </p:nvSpPr>
          <p:spPr>
            <a:xfrm>
              <a:off x="7264218" y="3109085"/>
              <a:ext cx="13599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</a:t>
              </a:r>
              <a:endParaRPr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05" name="Google Shape;605;g2bbca32ab33_0_0"/>
            <p:cNvSpPr txBox="1"/>
            <p:nvPr/>
          </p:nvSpPr>
          <p:spPr>
            <a:xfrm>
              <a:off x="7725768" y="2109685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606" name="Google Shape;606;g2bbca32ab33_0_0"/>
          <p:cNvSpPr/>
          <p:nvPr/>
        </p:nvSpPr>
        <p:spPr>
          <a:xfrm>
            <a:off x="8011094" y="7262265"/>
            <a:ext cx="942300" cy="984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g2bbca32ab33_0_0"/>
          <p:cNvSpPr/>
          <p:nvPr/>
        </p:nvSpPr>
        <p:spPr>
          <a:xfrm>
            <a:off x="11622490" y="7262265"/>
            <a:ext cx="942300" cy="984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g2bbca32ab33_0_0"/>
          <p:cNvSpPr/>
          <p:nvPr/>
        </p:nvSpPr>
        <p:spPr>
          <a:xfrm>
            <a:off x="15235253" y="7262265"/>
            <a:ext cx="942300" cy="984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g2bbca32ab33_0_0"/>
          <p:cNvSpPr/>
          <p:nvPr/>
        </p:nvSpPr>
        <p:spPr>
          <a:xfrm>
            <a:off x="18876781" y="7262265"/>
            <a:ext cx="942300" cy="984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2bbca32ab33_0_1492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CRONOGRAMA MACRO -  2023/2024</a:t>
            </a:r>
            <a:endParaRPr/>
          </a:p>
        </p:txBody>
      </p:sp>
      <p:sp>
        <p:nvSpPr>
          <p:cNvPr id="615" name="Google Shape;615;g2bbca32ab33_0_1492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  <p:sp>
        <p:nvSpPr>
          <p:cNvPr id="616" name="Google Shape;616;g2bbca32ab33_0_1492"/>
          <p:cNvSpPr/>
          <p:nvPr/>
        </p:nvSpPr>
        <p:spPr>
          <a:xfrm rot="-984838">
            <a:off x="18923862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g2bbca32ab33_0_1492"/>
          <p:cNvSpPr/>
          <p:nvPr/>
        </p:nvSpPr>
        <p:spPr>
          <a:xfrm flipH="1" rot="984838">
            <a:off x="16167647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g2bbca32ab33_0_1492"/>
          <p:cNvSpPr/>
          <p:nvPr/>
        </p:nvSpPr>
        <p:spPr>
          <a:xfrm rot="-984838">
            <a:off x="13430186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g2bbca32ab33_0_1492"/>
          <p:cNvSpPr/>
          <p:nvPr/>
        </p:nvSpPr>
        <p:spPr>
          <a:xfrm flipH="1" rot="984838">
            <a:off x="10681891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g2bbca32ab33_0_1492"/>
          <p:cNvSpPr/>
          <p:nvPr/>
        </p:nvSpPr>
        <p:spPr>
          <a:xfrm rot="-984838">
            <a:off x="7955437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g2bbca32ab33_0_1492"/>
          <p:cNvSpPr/>
          <p:nvPr/>
        </p:nvSpPr>
        <p:spPr>
          <a:xfrm flipH="1" rot="984838">
            <a:off x="5207111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0B713F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g2bbca32ab33_0_1492"/>
          <p:cNvSpPr/>
          <p:nvPr/>
        </p:nvSpPr>
        <p:spPr>
          <a:xfrm rot="-984838">
            <a:off x="2480657" y="8458205"/>
            <a:ext cx="2977967" cy="154335"/>
          </a:xfrm>
          <a:prstGeom prst="roundRect">
            <a:avLst>
              <a:gd fmla="val 50000" name="adj"/>
            </a:avLst>
          </a:prstGeom>
          <a:solidFill>
            <a:srgbClr val="0B713F"/>
          </a:solidFill>
          <a:ln>
            <a:noFill/>
          </a:ln>
        </p:spPr>
        <p:txBody>
          <a:bodyPr anchorCtr="0" anchor="ctr" bIns="243775" lIns="243775" spcFirstLastPara="1" rIns="243775" wrap="square" tIns="243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3" name="Google Shape;623;g2bbca32ab33_0_1492"/>
          <p:cNvGrpSpPr/>
          <p:nvPr/>
        </p:nvGrpSpPr>
        <p:grpSpPr>
          <a:xfrm>
            <a:off x="5806410" y="8620364"/>
            <a:ext cx="4566915" cy="3281702"/>
            <a:chOff x="2114740" y="2543425"/>
            <a:chExt cx="1712700" cy="1230715"/>
          </a:xfrm>
        </p:grpSpPr>
        <p:sp>
          <p:nvSpPr>
            <p:cNvPr id="624" name="Google Shape;624;g2bbca32ab33_0_1492"/>
            <p:cNvSpPr txBox="1"/>
            <p:nvPr/>
          </p:nvSpPr>
          <p:spPr>
            <a:xfrm>
              <a:off x="2622642" y="2737212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25" name="Google Shape;625;g2bbca32ab33_0_1492"/>
            <p:cNvSpPr/>
            <p:nvPr/>
          </p:nvSpPr>
          <p:spPr>
            <a:xfrm rot="-1789476">
              <a:off x="2888080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0B71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g2bbca32ab33_0_1492"/>
            <p:cNvSpPr/>
            <p:nvPr/>
          </p:nvSpPr>
          <p:spPr>
            <a:xfrm>
              <a:off x="2114740" y="307064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0B713F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</p:txBody>
        </p:sp>
        <p:sp>
          <p:nvSpPr>
            <p:cNvPr id="627" name="Google Shape;627;g2bbca32ab33_0_1492"/>
            <p:cNvSpPr txBox="1"/>
            <p:nvPr/>
          </p:nvSpPr>
          <p:spPr>
            <a:xfrm>
              <a:off x="2158990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>
                <a:solidFill>
                  <a:srgbClr val="FFFFFF"/>
                </a:solidFill>
              </a:endParaRPr>
            </a:p>
          </p:txBody>
        </p:sp>
        <p:sp>
          <p:nvSpPr>
            <p:cNvPr id="628" name="Google Shape;628;g2bbca32ab33_0_1492"/>
            <p:cNvSpPr/>
            <p:nvPr/>
          </p:nvSpPr>
          <p:spPr>
            <a:xfrm>
              <a:off x="2926090" y="3005991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0B713F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9" name="Google Shape;629;g2bbca32ab33_0_1492"/>
          <p:cNvGrpSpPr/>
          <p:nvPr/>
        </p:nvGrpSpPr>
        <p:grpSpPr>
          <a:xfrm>
            <a:off x="11273802" y="8620364"/>
            <a:ext cx="4566915" cy="3281702"/>
            <a:chOff x="4165140" y="2543425"/>
            <a:chExt cx="1712700" cy="1230715"/>
          </a:xfrm>
        </p:grpSpPr>
        <p:sp>
          <p:nvSpPr>
            <p:cNvPr id="630" name="Google Shape;630;g2bbca32ab33_0_1492"/>
            <p:cNvSpPr/>
            <p:nvPr/>
          </p:nvSpPr>
          <p:spPr>
            <a:xfrm rot="-1789476">
              <a:off x="4941257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g2bbca32ab33_0_1492"/>
            <p:cNvSpPr txBox="1"/>
            <p:nvPr/>
          </p:nvSpPr>
          <p:spPr>
            <a:xfrm>
              <a:off x="4665129" y="2737212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32" name="Google Shape;632;g2bbca32ab33_0_1492"/>
            <p:cNvSpPr/>
            <p:nvPr/>
          </p:nvSpPr>
          <p:spPr>
            <a:xfrm>
              <a:off x="4165140" y="307064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</p:txBody>
        </p:sp>
        <p:sp>
          <p:nvSpPr>
            <p:cNvPr id="633" name="Google Shape;633;g2bbca32ab33_0_1492"/>
            <p:cNvSpPr txBox="1"/>
            <p:nvPr/>
          </p:nvSpPr>
          <p:spPr>
            <a:xfrm>
              <a:off x="4209390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>
                <a:solidFill>
                  <a:srgbClr val="5E5E5E"/>
                </a:solidFill>
              </a:endParaRPr>
            </a:p>
          </p:txBody>
        </p:sp>
        <p:sp>
          <p:nvSpPr>
            <p:cNvPr id="634" name="Google Shape;634;g2bbca32ab33_0_1492"/>
            <p:cNvSpPr/>
            <p:nvPr/>
          </p:nvSpPr>
          <p:spPr>
            <a:xfrm>
              <a:off x="4976490" y="3005991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5" name="Google Shape;635;g2bbca32ab33_0_1492"/>
          <p:cNvGrpSpPr/>
          <p:nvPr/>
        </p:nvGrpSpPr>
        <p:grpSpPr>
          <a:xfrm>
            <a:off x="3040330" y="5095636"/>
            <a:ext cx="4566915" cy="3324468"/>
            <a:chOff x="1072790" y="1221570"/>
            <a:chExt cx="1712700" cy="1246754"/>
          </a:xfrm>
        </p:grpSpPr>
        <p:sp>
          <p:nvSpPr>
            <p:cNvPr id="636" name="Google Shape;636;g2bbca32ab33_0_1492"/>
            <p:cNvSpPr/>
            <p:nvPr/>
          </p:nvSpPr>
          <p:spPr>
            <a:xfrm>
              <a:off x="1072790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0B713F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</p:txBody>
        </p:sp>
        <p:sp>
          <p:nvSpPr>
            <p:cNvPr id="637" name="Google Shape;637;g2bbca32ab33_0_1492"/>
            <p:cNvSpPr txBox="1"/>
            <p:nvPr/>
          </p:nvSpPr>
          <p:spPr>
            <a:xfrm>
              <a:off x="1579860" y="198692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0B713F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0B713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38" name="Google Shape;638;g2bbca32ab33_0_1492"/>
            <p:cNvSpPr/>
            <p:nvPr/>
          </p:nvSpPr>
          <p:spPr>
            <a:xfrm rot="10800000">
              <a:off x="1884115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0B713F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g2bbca32ab33_0_1492"/>
            <p:cNvSpPr txBox="1"/>
            <p:nvPr/>
          </p:nvSpPr>
          <p:spPr>
            <a:xfrm>
              <a:off x="1117040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>
                <a:solidFill>
                  <a:srgbClr val="FFFFFF"/>
                </a:solidFill>
              </a:endParaRPr>
            </a:p>
          </p:txBody>
        </p:sp>
        <p:sp>
          <p:nvSpPr>
            <p:cNvPr id="640" name="Google Shape;640;g2bbca32ab33_0_1492"/>
            <p:cNvSpPr/>
            <p:nvPr/>
          </p:nvSpPr>
          <p:spPr>
            <a:xfrm rot="-1789476">
              <a:off x="1846080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0B71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1" name="Google Shape;641;g2bbca32ab33_0_1492"/>
          <p:cNvGrpSpPr/>
          <p:nvPr/>
        </p:nvGrpSpPr>
        <p:grpSpPr>
          <a:xfrm>
            <a:off x="8495309" y="5095636"/>
            <a:ext cx="4566915" cy="3324468"/>
            <a:chOff x="3123140" y="1221570"/>
            <a:chExt cx="1712700" cy="1246754"/>
          </a:xfrm>
        </p:grpSpPr>
        <p:sp>
          <p:nvSpPr>
            <p:cNvPr id="642" name="Google Shape;642;g2bbca32ab33_0_1492"/>
            <p:cNvSpPr/>
            <p:nvPr/>
          </p:nvSpPr>
          <p:spPr>
            <a:xfrm rot="-1789476">
              <a:off x="3899258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g2bbca32ab33_0_1492"/>
            <p:cNvSpPr txBox="1"/>
            <p:nvPr/>
          </p:nvSpPr>
          <p:spPr>
            <a:xfrm>
              <a:off x="3635571" y="198692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44" name="Google Shape;644;g2bbca32ab33_0_1492"/>
            <p:cNvSpPr/>
            <p:nvPr/>
          </p:nvSpPr>
          <p:spPr>
            <a:xfrm>
              <a:off x="3123140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</p:txBody>
        </p:sp>
        <p:sp>
          <p:nvSpPr>
            <p:cNvPr id="645" name="Google Shape;645;g2bbca32ab33_0_1492"/>
            <p:cNvSpPr/>
            <p:nvPr/>
          </p:nvSpPr>
          <p:spPr>
            <a:xfrm rot="10800000">
              <a:off x="3934465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g2bbca32ab33_0_1492"/>
            <p:cNvSpPr txBox="1"/>
            <p:nvPr/>
          </p:nvSpPr>
          <p:spPr>
            <a:xfrm>
              <a:off x="3167390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>
                <a:solidFill>
                  <a:srgbClr val="5E5E5E"/>
                </a:solidFill>
              </a:endParaRPr>
            </a:p>
          </p:txBody>
        </p:sp>
      </p:grpSp>
      <p:grpSp>
        <p:nvGrpSpPr>
          <p:cNvPr id="647" name="Google Shape;647;g2bbca32ab33_0_1492"/>
          <p:cNvGrpSpPr/>
          <p:nvPr/>
        </p:nvGrpSpPr>
        <p:grpSpPr>
          <a:xfrm>
            <a:off x="14008443" y="5095636"/>
            <a:ext cx="4566915" cy="3324468"/>
            <a:chOff x="5201245" y="1221570"/>
            <a:chExt cx="1712700" cy="1246754"/>
          </a:xfrm>
        </p:grpSpPr>
        <p:sp>
          <p:nvSpPr>
            <p:cNvPr id="648" name="Google Shape;648;g2bbca32ab33_0_1492"/>
            <p:cNvSpPr/>
            <p:nvPr/>
          </p:nvSpPr>
          <p:spPr>
            <a:xfrm rot="-1789476">
              <a:off x="5977648" y="2278597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g2bbca32ab33_0_1492"/>
            <p:cNvSpPr txBox="1"/>
            <p:nvPr/>
          </p:nvSpPr>
          <p:spPr>
            <a:xfrm>
              <a:off x="5721781" y="198692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50" name="Google Shape;650;g2bbca32ab33_0_1492"/>
            <p:cNvSpPr/>
            <p:nvPr/>
          </p:nvSpPr>
          <p:spPr>
            <a:xfrm>
              <a:off x="5201245" y="122157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</p:txBody>
        </p:sp>
        <p:sp>
          <p:nvSpPr>
            <p:cNvPr id="651" name="Google Shape;651;g2bbca32ab33_0_1492"/>
            <p:cNvSpPr/>
            <p:nvPr/>
          </p:nvSpPr>
          <p:spPr>
            <a:xfrm rot="10800000">
              <a:off x="6012570" y="1920663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g2bbca32ab33_0_1492"/>
            <p:cNvSpPr txBox="1"/>
            <p:nvPr/>
          </p:nvSpPr>
          <p:spPr>
            <a:xfrm>
              <a:off x="5245495" y="125877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>
                <a:solidFill>
                  <a:srgbClr val="5E5E5E"/>
                </a:solidFill>
              </a:endParaRPr>
            </a:p>
          </p:txBody>
        </p:sp>
      </p:grpSp>
      <p:grpSp>
        <p:nvGrpSpPr>
          <p:cNvPr id="653" name="Google Shape;653;g2bbca32ab33_0_1492"/>
          <p:cNvGrpSpPr/>
          <p:nvPr/>
        </p:nvGrpSpPr>
        <p:grpSpPr>
          <a:xfrm>
            <a:off x="16741230" y="8620364"/>
            <a:ext cx="4566915" cy="3281702"/>
            <a:chOff x="6282830" y="2543425"/>
            <a:chExt cx="1712700" cy="1230715"/>
          </a:xfrm>
        </p:grpSpPr>
        <p:sp>
          <p:nvSpPr>
            <p:cNvPr id="654" name="Google Shape;654;g2bbca32ab33_0_1492"/>
            <p:cNvSpPr/>
            <p:nvPr/>
          </p:nvSpPr>
          <p:spPr>
            <a:xfrm rot="-1789476">
              <a:off x="7058947" y="2572699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g2bbca32ab33_0_1492"/>
            <p:cNvSpPr txBox="1"/>
            <p:nvPr/>
          </p:nvSpPr>
          <p:spPr>
            <a:xfrm>
              <a:off x="6782819" y="2737212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b="1"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b="1" sz="21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56" name="Google Shape;656;g2bbca32ab33_0_1492"/>
            <p:cNvSpPr/>
            <p:nvPr/>
          </p:nvSpPr>
          <p:spPr>
            <a:xfrm>
              <a:off x="6282830" y="3070640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700"/>
            </a:p>
          </p:txBody>
        </p:sp>
        <p:sp>
          <p:nvSpPr>
            <p:cNvPr id="657" name="Google Shape;657;g2bbca32ab33_0_1492"/>
            <p:cNvSpPr txBox="1"/>
            <p:nvPr/>
          </p:nvSpPr>
          <p:spPr>
            <a:xfrm>
              <a:off x="6327080" y="3107840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None/>
              </a:pPr>
              <a:r>
                <a:rPr lang="pt-BR" sz="21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2100">
                <a:solidFill>
                  <a:srgbClr val="5E5E5E"/>
                </a:solidFill>
              </a:endParaRPr>
            </a:p>
          </p:txBody>
        </p:sp>
        <p:sp>
          <p:nvSpPr>
            <p:cNvPr id="658" name="Google Shape;658;g2bbca32ab33_0_1492"/>
            <p:cNvSpPr/>
            <p:nvPr/>
          </p:nvSpPr>
          <p:spPr>
            <a:xfrm>
              <a:off x="7094180" y="3005991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2a0b969ee50_2_65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PRÓXIMAS AGENDAS</a:t>
            </a:r>
            <a:endParaRPr/>
          </a:p>
        </p:txBody>
      </p:sp>
      <p:grpSp>
        <p:nvGrpSpPr>
          <p:cNvPr id="664" name="Google Shape;664;g2a0b969ee50_2_65"/>
          <p:cNvGrpSpPr/>
          <p:nvPr/>
        </p:nvGrpSpPr>
        <p:grpSpPr>
          <a:xfrm>
            <a:off x="1272984" y="2289064"/>
            <a:ext cx="10917451" cy="2296304"/>
            <a:chOff x="3562350" y="909418"/>
            <a:chExt cx="4094300" cy="765282"/>
          </a:xfrm>
        </p:grpSpPr>
        <p:sp>
          <p:nvSpPr>
            <p:cNvPr id="665" name="Google Shape;665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1" i="0" lang="pt-BR" sz="2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Fórum de Negócio</a:t>
              </a:r>
              <a:endParaRPr b="1" i="0" sz="2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66" name="Google Shape;666;g2a0b969ee50_2_65"/>
            <p:cNvSpPr txBox="1"/>
            <p:nvPr/>
          </p:nvSpPr>
          <p:spPr>
            <a:xfrm>
              <a:off x="4928450" y="1078719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pt-BR" sz="1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Refinamento do escopo Dimensa Core Banking junto aos clientes. Discussões sobre as modificações de virada da operação (entrada da IFRS9)</a:t>
              </a:r>
              <a:endParaRPr b="0" i="0" sz="1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67" name="Google Shape;667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pt-BR" sz="24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Nov/23 </a:t>
              </a:r>
              <a:endParaRPr b="1" i="0" sz="24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pt-BR" sz="24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 Dez/23</a:t>
              </a:r>
              <a:endParaRPr b="1" i="0" sz="24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68" name="Google Shape;668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69" name="Google Shape;669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cap="flat" cmpd="sng" w="9525">
              <a:solidFill>
                <a:srgbClr val="08563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70" name="Google Shape;670;g2a0b969ee50_2_65"/>
          <p:cNvGrpSpPr/>
          <p:nvPr/>
        </p:nvGrpSpPr>
        <p:grpSpPr>
          <a:xfrm>
            <a:off x="1272984" y="4069950"/>
            <a:ext cx="10917451" cy="2296305"/>
            <a:chOff x="3562350" y="909418"/>
            <a:chExt cx="4094300" cy="765282"/>
          </a:xfrm>
        </p:grpSpPr>
        <p:sp>
          <p:nvSpPr>
            <p:cNvPr id="671" name="Google Shape;671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1" i="0" lang="pt-BR" sz="2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Definições Técnicas</a:t>
              </a:r>
              <a:endParaRPr b="1" i="0" sz="2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72" name="Google Shape;672;g2a0b969ee50_2_65"/>
            <p:cNvSpPr txBox="1"/>
            <p:nvPr/>
          </p:nvSpPr>
          <p:spPr>
            <a:xfrm>
              <a:off x="4928450" y="110411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pt-BR" sz="1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Definições de premissas técnicas de integração, versões de desenvolvimento e INFRAESTRUTURA obrigatória para implantação das mudanças.</a:t>
              </a:r>
              <a:endParaRPr b="0" i="0" sz="1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73" name="Google Shape;673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pt-BR" sz="24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Dez/23</a:t>
              </a:r>
              <a:endParaRPr b="1" i="0" sz="24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74" name="Google Shape;674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75" name="Google Shape;675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cap="flat" cmpd="sng" w="9525">
              <a:solidFill>
                <a:srgbClr val="08563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76" name="Google Shape;676;g2a0b969ee50_2_65"/>
          <p:cNvGrpSpPr/>
          <p:nvPr/>
        </p:nvGrpSpPr>
        <p:grpSpPr>
          <a:xfrm>
            <a:off x="1272984" y="5850833"/>
            <a:ext cx="10917451" cy="2296304"/>
            <a:chOff x="3562350" y="909418"/>
            <a:chExt cx="4094300" cy="765282"/>
          </a:xfrm>
        </p:grpSpPr>
        <p:sp>
          <p:nvSpPr>
            <p:cNvPr id="677" name="Google Shape;677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1" lang="pt-BR" sz="29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Fóruns</a:t>
              </a:r>
              <a:r>
                <a:rPr b="1" i="0" lang="pt-BR" sz="2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b="1" lang="pt-BR" sz="29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Técnicos</a:t>
              </a:r>
              <a:endParaRPr b="1" sz="29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78" name="Google Shape;678;g2a0b969ee50_2_65"/>
            <p:cNvSpPr txBox="1"/>
            <p:nvPr/>
          </p:nvSpPr>
          <p:spPr>
            <a:xfrm>
              <a:off x="4928450" y="115490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pt-BR" sz="20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Conversas técnicas sobre as integrações, INFRAESTRUTURA e atualização de versões.</a:t>
              </a:r>
              <a:endParaRPr b="0" i="0" sz="20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79" name="Google Shape;679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Jan-24</a:t>
              </a:r>
              <a:endParaRPr b="1" sz="24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 Fev-24</a:t>
              </a:r>
              <a:endParaRPr b="1" sz="24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1" sz="24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80" name="Google Shape;680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81" name="Google Shape;681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82" name="Google Shape;682;g2a0b969ee50_2_65"/>
          <p:cNvGrpSpPr/>
          <p:nvPr/>
        </p:nvGrpSpPr>
        <p:grpSpPr>
          <a:xfrm>
            <a:off x="1272984" y="7631717"/>
            <a:ext cx="12622955" cy="2296400"/>
            <a:chOff x="3562350" y="909418"/>
            <a:chExt cx="4733904" cy="765314"/>
          </a:xfrm>
        </p:grpSpPr>
        <p:sp>
          <p:nvSpPr>
            <p:cNvPr id="683" name="Google Shape;683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1" i="0" lang="pt-BR" sz="2900" u="sng" cap="none" strike="noStrike">
                  <a:solidFill>
                    <a:srgbClr val="085631"/>
                  </a:solidFill>
                  <a:latin typeface="Roboto"/>
                  <a:ea typeface="Roboto"/>
                  <a:cs typeface="Roboto"/>
                  <a:sym typeface="Roboto"/>
                </a:rPr>
                <a:t>Preparativos entregáveis</a:t>
              </a:r>
              <a:endParaRPr b="1" i="0" sz="2900" u="sng" cap="none" strike="noStrike">
                <a:solidFill>
                  <a:srgbClr val="08563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84" name="Google Shape;684;g2a0b969ee50_2_65"/>
            <p:cNvSpPr txBox="1"/>
            <p:nvPr/>
          </p:nvSpPr>
          <p:spPr>
            <a:xfrm>
              <a:off x="4928454" y="1154904"/>
              <a:ext cx="33678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pt-BR" sz="2000" u="none" cap="none" strike="noStrik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Primeiros entregáveis disponibilizados, visando avaliar layout e liberar desenvolvimentos em paralelo dos cliente</a:t>
              </a:r>
              <a:r>
                <a:rPr lang="pt-BR" sz="2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. </a:t>
              </a:r>
              <a:r>
                <a:rPr b="1" lang="pt-BR" sz="2000">
                  <a:solidFill>
                    <a:srgbClr val="080DD6"/>
                  </a:solidFill>
                  <a:latin typeface="Roboto"/>
                  <a:ea typeface="Roboto"/>
                  <a:cs typeface="Roboto"/>
                  <a:sym typeface="Roboto"/>
                </a:rPr>
                <a:t>CONVERSAS COM CLIENTES SOBRE LAYOUTS DE INTEGRAÇÃO</a:t>
              </a:r>
              <a:r>
                <a:rPr b="0" i="0" lang="pt-BR" sz="2000" u="none" cap="none" strike="noStrik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430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85" name="Google Shape;685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pt-BR" sz="27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Mar-24</a:t>
              </a:r>
              <a:endParaRPr b="1" sz="2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pt-BR" sz="27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 Abr-24</a:t>
              </a:r>
              <a:endParaRPr b="1" sz="2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86" name="Google Shape;686;g2a0b969ee50_2_65"/>
            <p:cNvSpPr/>
            <p:nvPr/>
          </p:nvSpPr>
          <p:spPr>
            <a:xfrm>
              <a:off x="4517129" y="934032"/>
              <a:ext cx="133500" cy="740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87" name="Google Shape;687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88" name="Google Shape;688;g2a0b969ee50_2_65"/>
          <p:cNvGrpSpPr/>
          <p:nvPr/>
        </p:nvGrpSpPr>
        <p:grpSpPr>
          <a:xfrm>
            <a:off x="1272984" y="9486437"/>
            <a:ext cx="10917451" cy="2222468"/>
            <a:chOff x="3562350" y="934025"/>
            <a:chExt cx="4094300" cy="740675"/>
          </a:xfrm>
        </p:grpSpPr>
        <p:sp>
          <p:nvSpPr>
            <p:cNvPr id="689" name="Google Shape;689;g2a0b969ee50_2_65"/>
            <p:cNvSpPr txBox="1"/>
            <p:nvPr/>
          </p:nvSpPr>
          <p:spPr>
            <a:xfrm>
              <a:off x="4928450" y="985603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1" i="0" lang="pt-BR" sz="2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Atualização dos Clientes</a:t>
              </a:r>
              <a:endParaRPr b="1" i="0" sz="2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0" name="Google Shape;690;g2a0b969ee50_2_65"/>
            <p:cNvSpPr txBox="1"/>
            <p:nvPr/>
          </p:nvSpPr>
          <p:spPr>
            <a:xfrm>
              <a:off x="4928450" y="115490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pt-BR" sz="1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Todos os clientes devem ter HML disponível, equalização das últimas versões e arquitetura concluídas.</a:t>
              </a:r>
              <a:endParaRPr b="0" i="0" sz="1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1" name="Google Shape;691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Abr-24</a:t>
              </a:r>
              <a:endParaRPr b="1" sz="24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a Jul-24</a:t>
              </a:r>
              <a:endParaRPr b="1" sz="24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2" name="Google Shape;692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93" name="Google Shape;693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4" name="Google Shape;694;g2a0b969ee50_2_65"/>
          <p:cNvGrpSpPr/>
          <p:nvPr/>
        </p:nvGrpSpPr>
        <p:grpSpPr>
          <a:xfrm>
            <a:off x="1272984" y="11193486"/>
            <a:ext cx="10917451" cy="2296304"/>
            <a:chOff x="3562350" y="909418"/>
            <a:chExt cx="4094300" cy="765282"/>
          </a:xfrm>
        </p:grpSpPr>
        <p:sp>
          <p:nvSpPr>
            <p:cNvPr id="695" name="Google Shape;695;g2a0b969ee50_2_65"/>
            <p:cNvSpPr txBox="1"/>
            <p:nvPr/>
          </p:nvSpPr>
          <p:spPr>
            <a:xfrm>
              <a:off x="4928450" y="909418"/>
              <a:ext cx="2728200" cy="2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pt-BR" sz="2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Liberação de Versões</a:t>
              </a:r>
              <a:endParaRPr b="1" i="0" sz="2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t/>
              </a:r>
              <a:endParaRPr b="1" i="0" sz="2900" u="none" cap="none" strike="noStrike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6" name="Google Shape;696;g2a0b969ee50_2_65"/>
            <p:cNvSpPr txBox="1"/>
            <p:nvPr/>
          </p:nvSpPr>
          <p:spPr>
            <a:xfrm>
              <a:off x="4928450" y="1154904"/>
              <a:ext cx="27282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430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0" i="0" lang="pt-BR" sz="19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Início oficial das homologações e liberações de versões completas, uma vez que a partir de Março/24 tem liberações parciais.</a:t>
              </a:r>
              <a:endParaRPr b="0" i="0" sz="19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7" name="Google Shape;697;g2a0b969ee50_2_65"/>
            <p:cNvSpPr txBox="1"/>
            <p:nvPr/>
          </p:nvSpPr>
          <p:spPr>
            <a:xfrm>
              <a:off x="3562350" y="934025"/>
              <a:ext cx="7584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43775" lIns="243775" spcFirstLastPara="1" rIns="243775" wrap="square" tIns="243775">
              <a:noAutofit/>
            </a:bodyPr>
            <a:lstStyle/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Jul-24</a:t>
              </a:r>
              <a:endParaRPr b="1" sz="24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a Ago-24</a:t>
              </a:r>
              <a:endParaRPr b="1" sz="24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98" name="Google Shape;698;g2a0b969ee50_2_65"/>
            <p:cNvSpPr/>
            <p:nvPr/>
          </p:nvSpPr>
          <p:spPr>
            <a:xfrm>
              <a:off x="4517125" y="1086100"/>
              <a:ext cx="133500" cy="58860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</p:spPr>
          <p:txBody>
            <a:bodyPr anchorCtr="0" anchor="ctr" bIns="243775" lIns="243775" spcFirstLastPara="1" rIns="243775" wrap="square" tIns="2437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99" name="Google Shape;699;g2a0b969ee50_2_65"/>
            <p:cNvCxnSpPr/>
            <p:nvPr/>
          </p:nvCxnSpPr>
          <p:spPr>
            <a:xfrm rot="10800000">
              <a:off x="4318975" y="1083450"/>
              <a:ext cx="5298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700" name="Google Shape;700;g2a0b969ee50_2_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125" y="4274085"/>
            <a:ext cx="645900" cy="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g2a0b969ee50_2_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125" y="2697335"/>
            <a:ext cx="645900" cy="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g2a0b969ee50_2_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125" y="6265985"/>
            <a:ext cx="645900" cy="64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g2a0b969ee50_2_65"/>
          <p:cNvSpPr/>
          <p:nvPr/>
        </p:nvSpPr>
        <p:spPr>
          <a:xfrm>
            <a:off x="1078125" y="8160200"/>
            <a:ext cx="645900" cy="509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graphicFrame>
        <p:nvGraphicFramePr>
          <p:cNvPr id="704" name="Google Shape;704;g2a0b969ee50_2_65"/>
          <p:cNvGraphicFramePr/>
          <p:nvPr/>
        </p:nvGraphicFramePr>
        <p:xfrm>
          <a:off x="14736850" y="640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{D0DAF11B-EFCE-4C12-B9D2-FEBDCD9E6C14}</a:tableStyleId>
              </a:tblPr>
              <a:tblGrid>
                <a:gridCol w="1865775"/>
                <a:gridCol w="1429325"/>
                <a:gridCol w="1344125"/>
                <a:gridCol w="1025325"/>
                <a:gridCol w="2185150"/>
                <a:gridCol w="1445575"/>
              </a:tblGrid>
              <a:tr h="675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Meses</a:t>
                      </a:r>
                      <a:endParaRPr b="1" sz="17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Exclusivas</a:t>
                      </a:r>
                      <a:endParaRPr b="1" sz="17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Fóruns</a:t>
                      </a:r>
                      <a:endParaRPr b="1" sz="1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 negócio</a:t>
                      </a:r>
                      <a:endParaRPr b="1" sz="17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Fóruns</a:t>
                      </a:r>
                      <a:endParaRPr b="1" sz="1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 Infra</a:t>
                      </a:r>
                      <a:endParaRPr b="1" sz="17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Fóruns de</a:t>
                      </a:r>
                      <a:endParaRPr b="1" sz="1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 Integração (Layouts)</a:t>
                      </a:r>
                      <a:endParaRPr b="1" sz="17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Status</a:t>
                      </a:r>
                      <a:endParaRPr b="1" sz="17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jul/23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8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ago/23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4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set/23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3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out/23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5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1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nov/23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3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dez/23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1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4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jan/24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6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2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rgbClr val="5E5E5E"/>
                          </a:solidFill>
                        </a:rPr>
                        <a:t>fev/24</a:t>
                      </a:r>
                      <a:endParaRPr b="1"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7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1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5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0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700">
                          <a:solidFill>
                            <a:srgbClr val="5E5E5E"/>
                          </a:solidFill>
                        </a:rPr>
                        <a:t>Executados</a:t>
                      </a:r>
                      <a:endParaRPr sz="1700">
                        <a:solidFill>
                          <a:srgbClr val="5E5E5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mar/24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Previstos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abr/24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Previstos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mai/24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Previstos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jun/24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4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3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0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Previstos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chemeClr val="lt1"/>
                          </a:solidFill>
                        </a:rPr>
                        <a:t>Total Agendas</a:t>
                      </a:r>
                      <a:endParaRPr b="1" sz="17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chemeClr val="lt1"/>
                          </a:solidFill>
                        </a:rPr>
                        <a:t>52</a:t>
                      </a:r>
                      <a:endParaRPr b="1" sz="17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chemeClr val="lt1"/>
                          </a:solidFill>
                        </a:rPr>
                        <a:t>24</a:t>
                      </a:r>
                      <a:endParaRPr b="1" sz="17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chemeClr val="lt1"/>
                          </a:solidFill>
                        </a:rPr>
                        <a:t>17</a:t>
                      </a:r>
                      <a:endParaRPr b="1" sz="17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chemeClr val="lt1"/>
                          </a:solidFill>
                        </a:rPr>
                        <a:t>8</a:t>
                      </a:r>
                      <a:endParaRPr b="1" sz="17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856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>
                          <a:solidFill>
                            <a:schemeClr val="lt1"/>
                          </a:solidFill>
                        </a:rPr>
                        <a:t>101</a:t>
                      </a:r>
                      <a:endParaRPr b="1" sz="17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85631"/>
                    </a:solidFill>
                  </a:tcPr>
                </a:tc>
              </a:tr>
              <a:tr h="398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Executadas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36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15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11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0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700"/>
                        <a:t>62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2C2C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</a:tbl>
          </a:graphicData>
        </a:graphic>
      </p:graphicFrame>
      <p:sp>
        <p:nvSpPr>
          <p:cNvPr id="705" name="Google Shape;705;g2a0b969ee50_2_65"/>
          <p:cNvSpPr/>
          <p:nvPr/>
        </p:nvSpPr>
        <p:spPr>
          <a:xfrm>
            <a:off x="14736850" y="5850825"/>
            <a:ext cx="3324300" cy="415200"/>
          </a:xfrm>
          <a:prstGeom prst="roundRect">
            <a:avLst>
              <a:gd fmla="val 16667" name="adj"/>
            </a:avLst>
          </a:prstGeom>
          <a:solidFill>
            <a:srgbClr val="3D3D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solidFill>
                  <a:schemeClr val="lt1"/>
                </a:solidFill>
              </a:rPr>
              <a:t>Informativo Geral:</a:t>
            </a:r>
            <a:endParaRPr sz="2700">
              <a:solidFill>
                <a:schemeClr val="lt1"/>
              </a:solidFill>
            </a:endParaRPr>
          </a:p>
        </p:txBody>
      </p:sp>
      <p:sp>
        <p:nvSpPr>
          <p:cNvPr id="706" name="Google Shape;706;g2a0b969ee50_2_65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1f212fbed9c_0_7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DATAS DAS AGENDAS</a:t>
            </a:r>
            <a:endParaRPr/>
          </a:p>
        </p:txBody>
      </p:sp>
      <p:pic>
        <p:nvPicPr>
          <p:cNvPr id="713" name="Google Shape;713;g1f212fbed9c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2850" y="1595813"/>
            <a:ext cx="19916700" cy="9543425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g1f212fbed9c_0_7"/>
          <p:cNvSpPr/>
          <p:nvPr/>
        </p:nvSpPr>
        <p:spPr>
          <a:xfrm>
            <a:off x="2515600" y="11429675"/>
            <a:ext cx="19633800" cy="2210100"/>
          </a:xfrm>
          <a:prstGeom prst="foldedCorner">
            <a:avLst>
              <a:gd fmla="val 16250" name="adj"/>
            </a:avLst>
          </a:prstGeom>
          <a:solidFill>
            <a:schemeClr val="lt1"/>
          </a:solidFill>
          <a:ln cap="flat" cmpd="sng" w="9525">
            <a:solidFill>
              <a:srgbClr val="0E9453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pt-BR" sz="25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Importante:</a:t>
            </a:r>
            <a:endParaRPr b="1" i="0" sz="25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i="0" sz="25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➔"/>
            </a:pP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Dúvidas podem ser reportadas via FAQ</a:t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➔"/>
            </a:pP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Participação das agendas por link </a:t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Char char="➔"/>
            </a:pP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Todas as atualizações ocorrem via TDN: https://tdn.totvs.com.br/pages/releaseview.action?pageId=758501731</a:t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g1f212fbed9c_0_7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2a0b969ee50_2_106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CRONOGRAMA MACRO (POR FRENTE)</a:t>
            </a:r>
            <a:endParaRPr/>
          </a:p>
        </p:txBody>
      </p:sp>
      <p:graphicFrame>
        <p:nvGraphicFramePr>
          <p:cNvPr id="721" name="Google Shape;721;g2a0b969ee50_2_106"/>
          <p:cNvGraphicFramePr/>
          <p:nvPr/>
        </p:nvGraphicFramePr>
        <p:xfrm>
          <a:off x="692250" y="171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{413788F9-1E06-4516-9A99-A65AA446677E}</a:tableStyleId>
              </a:tblPr>
              <a:tblGrid>
                <a:gridCol w="1924825"/>
                <a:gridCol w="2625800"/>
                <a:gridCol w="2252350"/>
                <a:gridCol w="955075"/>
                <a:gridCol w="866900"/>
                <a:gridCol w="896275"/>
                <a:gridCol w="955075"/>
                <a:gridCol w="940375"/>
                <a:gridCol w="866900"/>
                <a:gridCol w="866900"/>
                <a:gridCol w="955075"/>
                <a:gridCol w="896275"/>
                <a:gridCol w="925675"/>
                <a:gridCol w="881600"/>
                <a:gridCol w="778725"/>
                <a:gridCol w="955075"/>
                <a:gridCol w="866900"/>
                <a:gridCol w="896275"/>
                <a:gridCol w="955075"/>
                <a:gridCol w="940375"/>
                <a:gridCol w="866900"/>
              </a:tblGrid>
              <a:tr h="647125">
                <a:tc grid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lt1"/>
                          </a:solidFill>
                        </a:rPr>
                        <a:t> Planejamento</a:t>
                      </a:r>
                      <a:endParaRPr b="1"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03D37"/>
                    </a:solidFill>
                  </a:tcPr>
                </a:tc>
                <a:tc hMerge="1"/>
                <a:tc hMerge="1"/>
                <a:tc gridSpan="8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lt1"/>
                          </a:solidFill>
                        </a:rPr>
                        <a:t>Desenvolvimentos Times</a:t>
                      </a:r>
                      <a:endParaRPr b="1"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lt1"/>
                          </a:solidFill>
                        </a:rPr>
                        <a:t>Teste Integrado CB</a:t>
                      </a:r>
                      <a:endParaRPr b="1"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4587"/>
                    </a:solidFill>
                  </a:tcPr>
                </a:tc>
                <a:tc hMerge="1"/>
                <a:tc hMerge="1"/>
                <a:tc gridSpan="5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lt1"/>
                          </a:solidFill>
                        </a:rPr>
                        <a:t>Homologação Cliente</a:t>
                      </a:r>
                      <a:endParaRPr b="1"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25A5"/>
                    </a:solidFill>
                  </a:tcPr>
                </a:tc>
                <a:tc hMerge="1"/>
                <a:tc hMerge="1"/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lt1"/>
                          </a:solidFill>
                        </a:rPr>
                        <a:t>Implantação</a:t>
                      </a:r>
                      <a:endParaRPr b="1"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51561"/>
                    </a:solidFill>
                  </a:tcPr>
                </a:tc>
                <a:tc hMerge="1"/>
              </a:tr>
              <a:tr h="723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lt1"/>
                          </a:solidFill>
                        </a:rPr>
                        <a:t>Tribos</a:t>
                      </a:r>
                      <a:endParaRPr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03D3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lt1"/>
                          </a:solidFill>
                        </a:rPr>
                        <a:t>Produtos</a:t>
                      </a:r>
                      <a:endParaRPr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03D3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lt1"/>
                          </a:solidFill>
                        </a:rPr>
                        <a:t>Data Alvo Entrega</a:t>
                      </a:r>
                      <a:endParaRPr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03D3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pt-BR" sz="1700" u="none" cap="none" strike="noStrike">
                          <a:solidFill>
                            <a:schemeClr val="lt1"/>
                          </a:solidFill>
                        </a:rPr>
                        <a:t>ago.-23</a:t>
                      </a:r>
                      <a:endParaRPr b="1"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AC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pt-BR" sz="1700" u="none" cap="none" strike="noStrike">
                          <a:solidFill>
                            <a:schemeClr val="lt1"/>
                          </a:solidFill>
                        </a:rPr>
                        <a:t>set.-23</a:t>
                      </a:r>
                      <a:endParaRPr b="1"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AC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out.-23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nov.-23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dez.-23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jan.-24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fev.-24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mar.-24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abr.-24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mai.-24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jun.-24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jul.-24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ago.-24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set.-24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out.-24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nov.-24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2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dez.-24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515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pt-BR" sz="1700" u="none" cap="none" strike="noStrike">
                          <a:solidFill>
                            <a:schemeClr val="lt1"/>
                          </a:solidFill>
                        </a:rPr>
                        <a:t>jan.-25</a:t>
                      </a:r>
                      <a:endParaRPr sz="17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51561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Geral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Solução negócio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set/23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 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Geral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Solução Técnica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out/23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Infraestrutura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Impactos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dez/23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RE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RE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68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</a:tr>
              <a:tr h="678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Regulatórios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Rating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jun/24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Créditos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Credmaster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abr./24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2E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Regulatórios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Basileia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jul./24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Disponibilidades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Conta Corrente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jul./24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5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Disponibilidades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Conta Pagamento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jul./24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Regulatórios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Censo FGC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mar./24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EAD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Regulatórios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Contabilidade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mar./24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64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Regulatórios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Metadados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jul./24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456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Básico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Cadastro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mar./24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 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439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Cartões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BR" sz="1800" u="none" cap="none" strike="noStrike"/>
                        <a:t>Gestão Cartões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 u="none" cap="none" strike="noStrike">
                          <a:solidFill>
                            <a:schemeClr val="dk1"/>
                          </a:solidFill>
                        </a:rPr>
                        <a:t>ul./24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AN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</a:t>
                      </a:r>
                      <a:r>
                        <a:rPr b="1" lang="pt-BR" sz="1800" u="none" cap="none" strike="noStrike">
                          <a:solidFill>
                            <a:schemeClr val="dk1"/>
                          </a:solidFill>
                        </a:rPr>
                        <a:t>PL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DEV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TI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pt-BR" sz="1800" u="none" cap="none" strike="noStrike"/>
                        <a:t> HML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722" name="Google Shape;722;g2a0b969ee50_2_106"/>
          <p:cNvSpPr txBox="1"/>
          <p:nvPr/>
        </p:nvSpPr>
        <p:spPr>
          <a:xfrm>
            <a:off x="2760875" y="12591775"/>
            <a:ext cx="21144000" cy="523200"/>
          </a:xfrm>
          <a:prstGeom prst="rect">
            <a:avLst/>
          </a:prstGeom>
          <a:noFill/>
          <a:ln cap="flat" cmpd="sng" w="9525">
            <a:solidFill>
              <a:srgbClr val="59695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0" i="1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AN) Análises e Orientações;    (PL) - Planejamento;     (DEV) Desenvolvimento Dimensa;     (TI) Teste integrado Dimensa;     (HML) Homologação Cliente</a:t>
            </a:r>
            <a:endParaRPr b="0" i="1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g2a0b969ee50_2_106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0"/>
          <p:cNvSpPr/>
          <p:nvPr/>
        </p:nvSpPr>
        <p:spPr>
          <a:xfrm>
            <a:off x="692711" y="3969069"/>
            <a:ext cx="2980304" cy="245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b="1" i="0" lang="pt-BR" sz="15339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80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Resoluções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2a0b969ee50_2_112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EXPEDIÇÕES x ENTREGÁVEIS</a:t>
            </a:r>
            <a:endParaRPr/>
          </a:p>
        </p:txBody>
      </p:sp>
      <p:pic>
        <p:nvPicPr>
          <p:cNvPr id="729" name="Google Shape;729;g2a0b969ee50_2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75" y="1965273"/>
            <a:ext cx="23084227" cy="644525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g2a0b969ee50_2_112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2a0b969ee50_2_117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EXPEDIÇÕES x ENTREGÁVEIS</a:t>
            </a:r>
            <a:endParaRPr/>
          </a:p>
        </p:txBody>
      </p:sp>
      <p:pic>
        <p:nvPicPr>
          <p:cNvPr id="736" name="Google Shape;736;g2a0b969ee50_2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75" y="1702598"/>
            <a:ext cx="22858052" cy="647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g2a0b969ee50_2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3675" y="8650475"/>
            <a:ext cx="22858049" cy="4027250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g2a0b969ee50_2_117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2a0b969ee50_2_123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PLANEJAMENTO EXPEDIÇÕES x ENTREGÁVEIS</a:t>
            </a:r>
            <a:endParaRPr/>
          </a:p>
        </p:txBody>
      </p:sp>
      <p:pic>
        <p:nvPicPr>
          <p:cNvPr id="744" name="Google Shape;744;g2a0b969ee50_2_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75" y="1848523"/>
            <a:ext cx="22869923" cy="500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g2a0b969ee50_2_1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3675" y="8498726"/>
            <a:ext cx="22869923" cy="3836159"/>
          </a:xfrm>
          <a:prstGeom prst="rect">
            <a:avLst/>
          </a:prstGeom>
          <a:noFill/>
          <a:ln>
            <a:noFill/>
          </a:ln>
        </p:spPr>
      </p:pic>
      <p:sp>
        <p:nvSpPr>
          <p:cNvPr id="746" name="Google Shape;746;g2a0b969ee50_2_123"/>
          <p:cNvSpPr/>
          <p:nvPr/>
        </p:nvSpPr>
        <p:spPr>
          <a:xfrm>
            <a:off x="541700" y="228600"/>
            <a:ext cx="3324300" cy="3954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</a:rPr>
              <a:t>ALTERADO EM 20/2/24</a:t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1" name="Google Shape;751;g2a0b969ee50_2_1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49" r="149" t="0"/>
          <a:stretch/>
        </p:blipFill>
        <p:spPr>
          <a:xfrm>
            <a:off x="5413052" y="5146675"/>
            <a:ext cx="2320800" cy="2320800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52" name="Google Shape;752;g2a0b969ee50_2_129"/>
          <p:cNvSpPr txBox="1"/>
          <p:nvPr/>
        </p:nvSpPr>
        <p:spPr>
          <a:xfrm>
            <a:off x="8192906" y="2830558"/>
            <a:ext cx="67137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b="1" i="0" lang="pt-BR" sz="82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OBRIGADO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3" name="Google Shape;753;g2a0b969ee50_2_129"/>
          <p:cNvSpPr txBox="1"/>
          <p:nvPr>
            <p:ph type="title"/>
          </p:nvPr>
        </p:nvSpPr>
        <p:spPr>
          <a:xfrm>
            <a:off x="8192906" y="5017802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/>
              <a:t>Time IFRS9</a:t>
            </a:r>
            <a:endParaRPr/>
          </a:p>
        </p:txBody>
      </p:sp>
      <p:sp>
        <p:nvSpPr>
          <p:cNvPr id="754" name="Google Shape;754;g2a0b969ee50_2_129"/>
          <p:cNvSpPr txBox="1"/>
          <p:nvPr>
            <p:ph idx="3" type="title"/>
          </p:nvPr>
        </p:nvSpPr>
        <p:spPr>
          <a:xfrm>
            <a:off x="8192906" y="568959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755" name="Google Shape;755;g2a0b969ee50_2_129"/>
          <p:cNvSpPr txBox="1"/>
          <p:nvPr>
            <p:ph idx="4" type="title"/>
          </p:nvPr>
        </p:nvSpPr>
        <p:spPr>
          <a:xfrm>
            <a:off x="8192906" y="6314633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/>
              <a:t> </a:t>
            </a:r>
            <a:endParaRPr/>
          </a:p>
        </p:txBody>
      </p:sp>
      <p:sp>
        <p:nvSpPr>
          <p:cNvPr id="756" name="Google Shape;756;g2a0b969ee50_2_129"/>
          <p:cNvSpPr txBox="1"/>
          <p:nvPr>
            <p:ph idx="5" type="title"/>
          </p:nvPr>
        </p:nvSpPr>
        <p:spPr>
          <a:xfrm>
            <a:off x="8192906" y="6939677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/>
              <a:t>r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81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Resolução CMN 4.966</a:t>
            </a:r>
            <a:endParaRPr/>
          </a:p>
        </p:txBody>
      </p:sp>
      <p:pic>
        <p:nvPicPr>
          <p:cNvPr id="115" name="Google Shape;115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3996" y="1963014"/>
            <a:ext cx="21159431" cy="106446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2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Resolução CMN 4.966</a:t>
            </a:r>
            <a:endParaRPr/>
          </a:p>
        </p:txBody>
      </p:sp>
      <p:pic>
        <p:nvPicPr>
          <p:cNvPr id="121" name="Google Shape;121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0204" y="2061296"/>
            <a:ext cx="17380689" cy="4228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3"/>
          <p:cNvSpPr txBox="1"/>
          <p:nvPr>
            <p:ph type="title"/>
          </p:nvPr>
        </p:nvSpPr>
        <p:spPr>
          <a:xfrm>
            <a:off x="873675" y="583304"/>
            <a:ext cx="199167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pt-BR"/>
              <a:t>Resolução BCB 309</a:t>
            </a:r>
            <a:endParaRPr/>
          </a:p>
        </p:txBody>
      </p:sp>
      <p:sp>
        <p:nvSpPr>
          <p:cNvPr id="127" name="Google Shape;127;p83"/>
          <p:cNvSpPr/>
          <p:nvPr/>
        </p:nvSpPr>
        <p:spPr>
          <a:xfrm>
            <a:off x="2852917" y="3126662"/>
            <a:ext cx="16792828" cy="37856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858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▪"/>
            </a:pPr>
            <a:r>
              <a:rPr b="0" i="0" lang="pt-BR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Complemento da Resolução CMN 4.966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▪"/>
            </a:pPr>
            <a:r>
              <a:rPr b="0" i="0" lang="pt-BR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Novas definições sobre procedimentos contábeis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▪"/>
            </a:pPr>
            <a:r>
              <a:rPr b="0" i="0" lang="pt-BR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Definições da Taxa de Juros Efetiva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▪"/>
            </a:pPr>
            <a:r>
              <a:rPr b="0" i="0" lang="pt-BR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Definições das Carteiras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▪"/>
            </a:pPr>
            <a:r>
              <a:rPr b="0" i="0" lang="pt-BR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Definições dos níveis e percentuais de provisão</a:t>
            </a:r>
            <a:endParaRPr b="0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2"/>
          <p:cNvSpPr/>
          <p:nvPr/>
        </p:nvSpPr>
        <p:spPr>
          <a:xfrm>
            <a:off x="692711" y="3969069"/>
            <a:ext cx="2980304" cy="245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339"/>
              <a:buFont typeface="Arial"/>
              <a:buNone/>
            </a:pPr>
            <a:r>
              <a:rPr b="1" i="0" lang="pt-BR" sz="15339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2"/>
          <p:cNvSpPr txBox="1"/>
          <p:nvPr>
            <p:ph type="title"/>
          </p:nvPr>
        </p:nvSpPr>
        <p:spPr>
          <a:xfrm>
            <a:off x="6420400" y="3499850"/>
            <a:ext cx="9932700" cy="23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pt-BR"/>
              <a:t>ALTERAÇÕES JÁ DEFINIDAS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eparatas">
  <a:themeElements>
    <a:clrScheme name="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apa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teúdos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Rogerio Costa de Oliveira</dc:creator>
</cp:coreProperties>
</file>