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1"/>
  </p:notesMasterIdLst>
  <p:sldIdLst>
    <p:sldId id="377" r:id="rId2"/>
    <p:sldId id="311" r:id="rId3"/>
    <p:sldId id="484" r:id="rId4"/>
    <p:sldId id="449" r:id="rId5"/>
    <p:sldId id="454" r:id="rId6"/>
    <p:sldId id="492" r:id="rId7"/>
    <p:sldId id="437" r:id="rId8"/>
    <p:sldId id="485" r:id="rId9"/>
    <p:sldId id="455" r:id="rId10"/>
    <p:sldId id="486" r:id="rId11"/>
    <p:sldId id="495" r:id="rId12"/>
    <p:sldId id="457" r:id="rId13"/>
    <p:sldId id="487" r:id="rId14"/>
    <p:sldId id="489" r:id="rId15"/>
    <p:sldId id="459" r:id="rId16"/>
    <p:sldId id="488" r:id="rId17"/>
    <p:sldId id="490" r:id="rId18"/>
    <p:sldId id="491" r:id="rId19"/>
    <p:sldId id="493" r:id="rId20"/>
    <p:sldId id="494" r:id="rId21"/>
    <p:sldId id="496" r:id="rId22"/>
    <p:sldId id="497" r:id="rId23"/>
    <p:sldId id="498" r:id="rId24"/>
    <p:sldId id="499" r:id="rId25"/>
    <p:sldId id="500" r:id="rId26"/>
    <p:sldId id="507" r:id="rId27"/>
    <p:sldId id="501" r:id="rId28"/>
    <p:sldId id="508" r:id="rId29"/>
    <p:sldId id="509" r:id="rId30"/>
    <p:sldId id="510" r:id="rId31"/>
    <p:sldId id="511" r:id="rId32"/>
    <p:sldId id="502" r:id="rId33"/>
    <p:sldId id="512" r:id="rId34"/>
    <p:sldId id="513" r:id="rId35"/>
    <p:sldId id="515" r:id="rId36"/>
    <p:sldId id="503" r:id="rId37"/>
    <p:sldId id="516" r:id="rId38"/>
    <p:sldId id="517" r:id="rId39"/>
    <p:sldId id="504" r:id="rId40"/>
    <p:sldId id="528" r:id="rId41"/>
    <p:sldId id="520" r:id="rId42"/>
    <p:sldId id="521" r:id="rId43"/>
    <p:sldId id="518" r:id="rId44"/>
    <p:sldId id="519" r:id="rId45"/>
    <p:sldId id="505" r:id="rId46"/>
    <p:sldId id="522" r:id="rId47"/>
    <p:sldId id="524" r:id="rId48"/>
    <p:sldId id="525" r:id="rId49"/>
    <p:sldId id="523" r:id="rId50"/>
    <p:sldId id="506" r:id="rId51"/>
    <p:sldId id="526" r:id="rId52"/>
    <p:sldId id="527" r:id="rId53"/>
    <p:sldId id="533" r:id="rId54"/>
    <p:sldId id="530" r:id="rId55"/>
    <p:sldId id="531" r:id="rId56"/>
    <p:sldId id="532" r:id="rId57"/>
    <p:sldId id="529" r:id="rId58"/>
    <p:sldId id="461" r:id="rId59"/>
    <p:sldId id="404" r:id="rId60"/>
  </p:sldIdLst>
  <p:sldSz cx="1219200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na Cristina Silva" initials="MCS" lastIdx="2" clrIdx="0">
    <p:extLst>
      <p:ext uri="{19B8F6BF-5375-455C-9EA6-DF929625EA0E}">
        <p15:presenceInfo xmlns:p15="http://schemas.microsoft.com/office/powerpoint/2012/main" userId="S-1-5-21-122357091-1196166148-3457567213-80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5C61"/>
    <a:srgbClr val="1F3844"/>
    <a:srgbClr val="1CB5C5"/>
    <a:srgbClr val="00739C"/>
    <a:srgbClr val="95B3D7"/>
    <a:srgbClr val="019ABE"/>
    <a:srgbClr val="FF2B33"/>
    <a:srgbClr val="EC9B3C"/>
    <a:srgbClr val="14323C"/>
    <a:srgbClr val="223E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48" autoAdjust="0"/>
    <p:restoredTop sz="81531" autoAdjust="0"/>
  </p:normalViewPr>
  <p:slideViewPr>
    <p:cSldViewPr snapToGrid="0" snapToObjects="1">
      <p:cViewPr varScale="1">
        <p:scale>
          <a:sx n="60" d="100"/>
          <a:sy n="60" d="100"/>
        </p:scale>
        <p:origin x="96" y="306"/>
      </p:cViewPr>
      <p:guideLst>
        <p:guide orient="horz" pos="3525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4-08T10:23:07.706" idx="2">
    <p:pos x="1041" y="5184"/>
    <p:text>Outras informações sobre esse parâmetro são localizadas em: http://wikihelp.totvs.com.br:1210/WikiHelp/FOP/FOP.ParamCalculo.aspx
,</p:text>
    <p:extLst>
      <p:ext uri="{C676402C-5697-4E1C-873F-D02D1690AC5C}">
        <p15:threadingInfo xmlns:p15="http://schemas.microsoft.com/office/powerpoint/2012/main" timeZoneBias="1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4-08T10:22:31.234" idx="1">
    <p:pos x="10" y="10"/>
    <p:text>Maiores informações sobre esse parâmetro são localizadas em: http://wikihelp.totvs.com.br:1210/WikiHelp/FOP/FOP.GerarHistoricoProvisao.aspx</p:text>
    <p:extLst>
      <p:ext uri="{C676402C-5697-4E1C-873F-D02D1690AC5C}">
        <p15:threadingInfo xmlns:p15="http://schemas.microsoft.com/office/powerpoint/2012/main" timeZoneBias="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4/7/2015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306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800" baseline="0" dirty="0" smtClean="0"/>
              <a:t>Outras informações sobre esse parâmetro são localizadas em: http://wikihelp.totvs.com.br:1210/WikiHelp/FOP/FOP.ParamCalculo.aspx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947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Maiores informações sobre esse parâmetro são localizadas em: http://wikihelp.totvs.com.br:1210/WikiHelp/FOP/FOP.GerarHistoricoProvisao.aspx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8994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099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5516885" y="4719638"/>
            <a:ext cx="6040201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5516885" y="1331914"/>
            <a:ext cx="6040201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6069797" y="2703531"/>
            <a:ext cx="1001693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pt-BR" noProof="0" dirty="0" smtClean="0"/>
              <a:t>Insira aqui um ícone da biblioteca TOTVS, disponível no Guia de Uso do PPT</a:t>
            </a:r>
            <a:endParaRPr lang="pt-BR" noProof="0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6096000" y="4572000"/>
            <a:ext cx="6096000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6069797" y="2703531"/>
            <a:ext cx="1001693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pt-BR" noProof="0" dirty="0" smtClean="0"/>
              <a:t>Insira aqui um ícone da biblioteca TOTVS, disponível no Guia de Uso do PPT</a:t>
            </a:r>
            <a:endParaRPr lang="pt-BR" noProof="0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6096000" y="4572000"/>
            <a:ext cx="6096000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6069797" y="2703531"/>
            <a:ext cx="1001693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pt-BR" noProof="0" dirty="0" smtClean="0"/>
              <a:t>Insira aqui um ícone da biblioteca TOTVS, disponível no Guia de Uso do PPT</a:t>
            </a:r>
            <a:endParaRPr lang="pt-BR" noProof="0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6096000" y="4572000"/>
            <a:ext cx="6096000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7782584" y="5010150"/>
            <a:ext cx="3750744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190097" y="1789113"/>
            <a:ext cx="128042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782585" y="1765201"/>
            <a:ext cx="3566995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782586" y="2240456"/>
            <a:ext cx="3566995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7783974" y="3014468"/>
            <a:ext cx="3566995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227181" y="1851025"/>
            <a:ext cx="1486481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1" y="4572000"/>
            <a:ext cx="5141601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96001" y="1331912"/>
            <a:ext cx="3955977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499" y="378642"/>
            <a:ext cx="994047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3848413" y="378639"/>
            <a:ext cx="7892061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451528" y="1175133"/>
            <a:ext cx="27718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3848413" y="2090861"/>
            <a:ext cx="7892061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499" y="378642"/>
            <a:ext cx="994047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1526" y="2090861"/>
            <a:ext cx="11288946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3848413" y="378639"/>
            <a:ext cx="7892061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451528" y="1175133"/>
            <a:ext cx="27718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451527" y="4546600"/>
            <a:ext cx="2720683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4669075" y="1632678"/>
            <a:ext cx="7089369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499" y="378642"/>
            <a:ext cx="994047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451528" y="1175133"/>
            <a:ext cx="27718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3296938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29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00" y="378639"/>
            <a:ext cx="994049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451527" y="1175133"/>
            <a:ext cx="2618899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3848413" y="378639"/>
            <a:ext cx="7892061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3848413" y="2090861"/>
            <a:ext cx="7892061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1" y="0"/>
            <a:ext cx="5645768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29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451527" y="2090861"/>
            <a:ext cx="446351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6093795" y="378639"/>
            <a:ext cx="5646679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6093795" y="2090861"/>
            <a:ext cx="5646678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00" y="378639"/>
            <a:ext cx="994049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451527" y="1175133"/>
            <a:ext cx="2618899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0" y="4572000"/>
            <a:ext cx="6096000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6069797" y="2703531"/>
            <a:ext cx="1001693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Insira aqui um ícone da biblioteca TOTVS, </a:t>
            </a:r>
            <a:r>
              <a:rPr lang="pt-BR" noProof="0" dirty="0" smtClean="0"/>
              <a:t>disponível</a:t>
            </a:r>
            <a:r>
              <a:rPr lang="en-US" dirty="0" smtClean="0"/>
              <a:t> no </a:t>
            </a:r>
            <a:r>
              <a:rPr lang="pt-BR" noProof="0" dirty="0" smtClean="0"/>
              <a:t>Guia</a:t>
            </a:r>
            <a:r>
              <a:rPr lang="en-US" dirty="0" smtClean="0"/>
              <a:t> de </a:t>
            </a:r>
            <a:r>
              <a:rPr lang="pt-BR" noProof="0" dirty="0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6069797" y="2703531"/>
            <a:ext cx="1001693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pt-BR" noProof="0" dirty="0" smtClean="0"/>
              <a:t>Insira</a:t>
            </a:r>
            <a:r>
              <a:rPr lang="en-US" dirty="0" smtClean="0"/>
              <a:t> </a:t>
            </a:r>
            <a:r>
              <a:rPr lang="pt-BR" noProof="0" dirty="0" smtClean="0"/>
              <a:t>aqui</a:t>
            </a:r>
            <a:r>
              <a:rPr lang="en-US" dirty="0" smtClean="0"/>
              <a:t> um </a:t>
            </a:r>
            <a:r>
              <a:rPr lang="pt-BR" noProof="0" dirty="0" smtClean="0"/>
              <a:t>ícone</a:t>
            </a:r>
            <a:r>
              <a:rPr lang="en-US" dirty="0" smtClean="0"/>
              <a:t> da </a:t>
            </a:r>
            <a:r>
              <a:rPr lang="pt-BR" noProof="0" dirty="0" smtClean="0"/>
              <a:t>biblioteca</a:t>
            </a:r>
            <a:r>
              <a:rPr lang="en-US" dirty="0" smtClean="0"/>
              <a:t> TOTVS, </a:t>
            </a:r>
            <a:r>
              <a:rPr lang="pt-BR" noProof="0" dirty="0" smtClean="0"/>
              <a:t>disponível</a:t>
            </a:r>
            <a:r>
              <a:rPr lang="en-US" dirty="0" smtClean="0"/>
              <a:t> no </a:t>
            </a:r>
            <a:r>
              <a:rPr lang="pt-BR" noProof="0" dirty="0" smtClean="0"/>
              <a:t>Guia</a:t>
            </a:r>
            <a:r>
              <a:rPr lang="en-US" dirty="0" smtClean="0"/>
              <a:t> de </a:t>
            </a:r>
            <a:r>
              <a:rPr lang="pt-BR" noProof="0" dirty="0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6096000" y="4572000"/>
            <a:ext cx="6096000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5" r:id="rId5"/>
    <p:sldLayoutId id="2147483653" r:id="rId6"/>
    <p:sldLayoutId id="2147483654" r:id="rId7"/>
    <p:sldLayoutId id="2147483651" r:id="rId8"/>
    <p:sldLayoutId id="2147483659" r:id="rId9"/>
    <p:sldLayoutId id="2147483658" r:id="rId10"/>
    <p:sldLayoutId id="2147483657" r:id="rId11"/>
    <p:sldLayoutId id="2147483660" r:id="rId12"/>
    <p:sldLayoutId id="2147483656" r:id="rId13"/>
  </p:sldLayoutIdLs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comments" Target="../comments/commen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ikihelp.totvs.com.br:1210/WikiHelp/FOP/FOP.GerarHistoricoProvisao.asp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comments" Target="../comments/commen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3782860" y="1386573"/>
            <a:ext cx="7750419" cy="166977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NOVIDADES DA VERSÃO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9360" y="4751275"/>
            <a:ext cx="8050455" cy="430212"/>
          </a:xfrm>
        </p:spPr>
        <p:txBody>
          <a:bodyPr/>
          <a:lstStyle/>
          <a:p>
            <a:r>
              <a:rPr lang="en-US" dirty="0" smtClean="0"/>
              <a:t>Mariana Cristina Silva</a:t>
            </a:r>
            <a:br>
              <a:rPr lang="en-US" dirty="0" smtClean="0"/>
            </a:br>
            <a:r>
              <a:rPr lang="en-US" dirty="0" smtClean="0"/>
              <a:t>Abril de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89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363500" y="383406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en-US" dirty="0" err="1" smtClean="0"/>
              <a:t>Informe</a:t>
            </a:r>
            <a:r>
              <a:rPr lang="en-US" dirty="0" smtClean="0"/>
              <a:t> de </a:t>
            </a:r>
            <a:r>
              <a:rPr lang="en-US" dirty="0" err="1" smtClean="0"/>
              <a:t>rendimentos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.txt</a:t>
            </a:r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O que há de novo?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990" y="1694847"/>
            <a:ext cx="8873659" cy="7057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4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208960" y="419607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en-US" dirty="0" err="1" smtClean="0"/>
              <a:t>Informe</a:t>
            </a:r>
            <a:r>
              <a:rPr lang="en-US" dirty="0" smtClean="0"/>
              <a:t> de </a:t>
            </a:r>
            <a:r>
              <a:rPr lang="en-US" dirty="0" err="1" smtClean="0"/>
              <a:t>rendimentos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.txt</a:t>
            </a:r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O que há de novo?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282" y="1855386"/>
            <a:ext cx="9187122" cy="6345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36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489700" y="4572003"/>
            <a:ext cx="664136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Parâmetros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distribuição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</a:p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por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centro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custos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4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078" y="2703533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04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396850" y="419607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en-US" dirty="0" err="1" smtClean="0"/>
              <a:t>Parâmetros</a:t>
            </a:r>
            <a:r>
              <a:rPr lang="en-US" dirty="0" smtClean="0"/>
              <a:t> de </a:t>
            </a:r>
            <a:r>
              <a:rPr lang="en-US" dirty="0" err="1" smtClean="0"/>
              <a:t>distribuição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centro</a:t>
            </a:r>
            <a:r>
              <a:rPr lang="en-US" dirty="0" smtClean="0"/>
              <a:t> de </a:t>
            </a:r>
            <a:r>
              <a:rPr lang="en-US" dirty="0" err="1" smtClean="0"/>
              <a:t>custos</a:t>
            </a:r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Como era antes: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811" y="1811429"/>
            <a:ext cx="10786456" cy="661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44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559688" y="514743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en-US" dirty="0" err="1" smtClean="0"/>
              <a:t>Parâmetros</a:t>
            </a:r>
            <a:r>
              <a:rPr lang="en-US" dirty="0" smtClean="0"/>
              <a:t> de </a:t>
            </a:r>
            <a:r>
              <a:rPr lang="en-US" dirty="0" err="1" smtClean="0"/>
              <a:t>distribuição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centro</a:t>
            </a:r>
            <a:r>
              <a:rPr lang="en-US" dirty="0" smtClean="0"/>
              <a:t> de </a:t>
            </a:r>
            <a:r>
              <a:rPr lang="en-US" dirty="0" err="1" smtClean="0"/>
              <a:t>custos</a:t>
            </a:r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O que há de novo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?</a:t>
            </a:r>
          </a:p>
          <a:p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461" y="1825914"/>
            <a:ext cx="9935206" cy="6078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70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5018764" y="4572003"/>
            <a:ext cx="812482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Parâmetros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provisão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férias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078" y="2703533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45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21277" y="419607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en-US" dirty="0" err="1" smtClean="0"/>
              <a:t>Parâmetros</a:t>
            </a:r>
            <a:r>
              <a:rPr lang="en-US" dirty="0" smtClean="0"/>
              <a:t> de </a:t>
            </a:r>
            <a:r>
              <a:rPr lang="en-US" dirty="0" err="1" smtClean="0"/>
              <a:t>provisão</a:t>
            </a:r>
            <a:r>
              <a:rPr lang="en-US" dirty="0" smtClean="0"/>
              <a:t> de </a:t>
            </a:r>
            <a:r>
              <a:rPr lang="en-US" dirty="0" err="1" smtClean="0"/>
              <a:t>férias</a:t>
            </a:r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Como era antes: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0387" y="1739784"/>
            <a:ext cx="7160116" cy="6857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53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432168" y="419607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en-US" dirty="0" err="1" smtClean="0"/>
              <a:t>Parâmetros</a:t>
            </a:r>
            <a:r>
              <a:rPr lang="en-US" dirty="0" smtClean="0"/>
              <a:t> de </a:t>
            </a:r>
            <a:r>
              <a:rPr lang="en-US" dirty="0" err="1" smtClean="0"/>
              <a:t>provisão</a:t>
            </a:r>
            <a:r>
              <a:rPr lang="en-US" dirty="0" smtClean="0"/>
              <a:t> de </a:t>
            </a:r>
            <a:r>
              <a:rPr lang="en-US" dirty="0" err="1" smtClean="0"/>
              <a:t>férias</a:t>
            </a:r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O que há de novo</a:t>
            </a: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?</a:t>
            </a:r>
          </a:p>
          <a:p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marL="0" indent="0">
              <a:buNone/>
            </a:pPr>
            <a:endParaRPr lang="pt-BR" sz="1800" u="sng" dirty="0" smtClean="0">
              <a:hlinkClick r:id="rId3"/>
            </a:endParaRPr>
          </a:p>
          <a:p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0390" y="1616103"/>
            <a:ext cx="6791215" cy="670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63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390344" y="446036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en-US" dirty="0" err="1" smtClean="0"/>
              <a:t>Parâmetros</a:t>
            </a:r>
            <a:r>
              <a:rPr lang="en-US" dirty="0" smtClean="0"/>
              <a:t> de </a:t>
            </a:r>
            <a:r>
              <a:rPr lang="en-US" dirty="0" err="1" smtClean="0"/>
              <a:t>provisão</a:t>
            </a:r>
            <a:r>
              <a:rPr lang="en-US" dirty="0" smtClean="0"/>
              <a:t> de </a:t>
            </a:r>
            <a:r>
              <a:rPr lang="en-US" dirty="0" err="1" smtClean="0"/>
              <a:t>férias</a:t>
            </a:r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Parâmetro que será sobreposto: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532" y="1695215"/>
            <a:ext cx="9576262" cy="707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51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096003" y="4572000"/>
            <a:ext cx="812482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  <a:latin typeface="Arial Narrow"/>
                <a:cs typeface="Arial Narrow"/>
              </a:rPr>
              <a:t>MP 664</a:t>
            </a:r>
          </a:p>
        </p:txBody>
      </p:sp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078" y="2703533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29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6096000" y="1331916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rgbClr val="00739C"/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818356" y="4356182"/>
            <a:ext cx="9295394" cy="4083262"/>
          </a:xfrm>
        </p:spPr>
        <p:txBody>
          <a:bodyPr/>
          <a:lstStyle/>
          <a:p>
            <a:pPr marL="0" indent="0">
              <a:buNone/>
            </a:pPr>
            <a:r>
              <a:rPr lang="pt-BR" sz="3200" dirty="0"/>
              <a:t>Novidades da 11.82.38 e 12.1.4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Alteração </a:t>
            </a:r>
            <a:r>
              <a:rPr lang="pt-BR" dirty="0"/>
              <a:t>global de campos do cadastro de </a:t>
            </a:r>
            <a:r>
              <a:rPr lang="pt-BR" dirty="0" smtClean="0"/>
              <a:t>funcionário</a:t>
            </a:r>
          </a:p>
          <a:p>
            <a:pPr lvl="1"/>
            <a:r>
              <a:rPr lang="pt-BR" dirty="0"/>
              <a:t>Data de desligamento na </a:t>
            </a:r>
            <a:r>
              <a:rPr lang="pt-BR" dirty="0" smtClean="0"/>
              <a:t>RAIS</a:t>
            </a:r>
          </a:p>
          <a:p>
            <a:pPr lvl="1"/>
            <a:r>
              <a:rPr lang="pt-BR" dirty="0" smtClean="0"/>
              <a:t>Informe de Rendimentos no formato .</a:t>
            </a:r>
            <a:r>
              <a:rPr lang="pt-BR" dirty="0" err="1" smtClean="0"/>
              <a:t>txt</a:t>
            </a:r>
            <a:endParaRPr lang="pt-BR" dirty="0" smtClean="0"/>
          </a:p>
          <a:p>
            <a:pPr lvl="1"/>
            <a:r>
              <a:rPr lang="pt-BR" dirty="0" smtClean="0"/>
              <a:t>Parâmetros para distribuição de centro de custo</a:t>
            </a:r>
          </a:p>
          <a:p>
            <a:pPr lvl="1"/>
            <a:r>
              <a:rPr lang="pt-BR" dirty="0" smtClean="0"/>
              <a:t>Parâmetros para provisão de férias</a:t>
            </a:r>
          </a:p>
          <a:p>
            <a:pPr lvl="1"/>
            <a:r>
              <a:rPr lang="pt-BR" dirty="0"/>
              <a:t>Medidas provisórias 664 e </a:t>
            </a:r>
            <a:r>
              <a:rPr lang="pt-BR" dirty="0" smtClean="0"/>
              <a:t>665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915729" y="316108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en-US" dirty="0"/>
              <a:t>MP 664</a:t>
            </a:r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O que há de novo?</a:t>
            </a:r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t="21496"/>
          <a:stretch/>
        </p:blipFill>
        <p:spPr>
          <a:xfrm>
            <a:off x="127000" y="2062205"/>
            <a:ext cx="11956602" cy="3640095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199" y="6405233"/>
            <a:ext cx="5484349" cy="231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11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94746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en-US" dirty="0"/>
              <a:t>MP 664</a:t>
            </a:r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O que há de novo?</a:t>
            </a:r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t="22813"/>
          <a:stretch/>
        </p:blipFill>
        <p:spPr>
          <a:xfrm>
            <a:off x="172356" y="1810508"/>
            <a:ext cx="11867243" cy="3807113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0592" y="6032501"/>
            <a:ext cx="5354406" cy="259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42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94746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en-US" dirty="0"/>
              <a:t>MP 664</a:t>
            </a:r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O que há de novo?</a:t>
            </a:r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/>
          <a:srcRect t="24261"/>
          <a:stretch/>
        </p:blipFill>
        <p:spPr>
          <a:xfrm>
            <a:off x="129307" y="2082264"/>
            <a:ext cx="11748494" cy="3601025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1463" y="5814626"/>
            <a:ext cx="5479042" cy="266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98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941390" y="419607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en-US" dirty="0"/>
              <a:t>MP 664</a:t>
            </a:r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O que há de novo?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082" y="1830881"/>
            <a:ext cx="11300518" cy="365551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3"/>
          <a:srcRect b="8634"/>
          <a:stretch/>
        </p:blipFill>
        <p:spPr>
          <a:xfrm>
            <a:off x="485082" y="5994874"/>
            <a:ext cx="5734145" cy="2443431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4"/>
          <a:srcRect b="15680"/>
          <a:stretch/>
        </p:blipFill>
        <p:spPr>
          <a:xfrm>
            <a:off x="6932120" y="5994874"/>
            <a:ext cx="4853480" cy="232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96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096003" y="4572000"/>
            <a:ext cx="812482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Exclusivas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da 12.1.4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078" y="2703533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21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728612" y="4572000"/>
            <a:ext cx="81248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  <a:latin typeface="Arial Narrow"/>
                <a:cs typeface="Arial Narrow"/>
              </a:rPr>
              <a:t>Função de Fórmula </a:t>
            </a:r>
            <a:endParaRPr lang="en-US" sz="4200" dirty="0" smtClean="0">
              <a:solidFill>
                <a:schemeClr val="bg1"/>
              </a:solidFill>
              <a:latin typeface="Arial Narrow"/>
              <a:cs typeface="Arial Narrow"/>
            </a:endParaRPr>
          </a:p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SFUNCDATA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078" y="2703533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0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en-US" dirty="0" smtClean="0"/>
              <a:t>FUNÇÃO SFUNCDATA</a:t>
            </a:r>
            <a:endParaRPr lang="en-US" dirty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SFUNCDATA(DATA)</a:t>
            </a:r>
          </a:p>
          <a:p>
            <a:pPr marL="0" indent="0">
              <a:buNone/>
            </a:pPr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marL="514350" indent="-514350">
              <a:buFont typeface="+mj-lt"/>
              <a:buAutoNum type="arabicPeriod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Compara com a Data de desligamento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Verifica o histórico de férias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Verifica o histórico de afastamento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Verifica o histórico de situação</a:t>
            </a:r>
            <a:endParaRPr lang="pt-BR" sz="2800" dirty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7949" y="4571999"/>
            <a:ext cx="6335079" cy="411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63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096003" y="4572000"/>
            <a:ext cx="81248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4200" dirty="0">
                <a:solidFill>
                  <a:schemeClr val="bg1"/>
                </a:solidFill>
                <a:latin typeface="Arial Narrow"/>
                <a:cs typeface="Arial Narrow"/>
              </a:rPr>
              <a:t>Parâmetro </a:t>
            </a:r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“</a:t>
            </a:r>
            <a:r>
              <a:rPr lang="pt-BR" sz="4200" dirty="0">
                <a:solidFill>
                  <a:schemeClr val="bg1"/>
                </a:solidFill>
                <a:latin typeface="Arial Narrow"/>
                <a:cs typeface="Arial Narrow"/>
              </a:rPr>
              <a:t>Uso de </a:t>
            </a:r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regime</a:t>
            </a:r>
          </a:p>
          <a:p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pt-BR" sz="4200" dirty="0">
                <a:solidFill>
                  <a:schemeClr val="bg1"/>
                </a:solidFill>
                <a:latin typeface="Arial Narrow"/>
                <a:cs typeface="Arial Narrow"/>
              </a:rPr>
              <a:t>de tempo parcial” no portal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078" y="2703533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86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Parâmetro “Uso de regime</a:t>
            </a:r>
          </a:p>
          <a:p>
            <a:r>
              <a:rPr lang="pt-BR" dirty="0"/>
              <a:t> de tempo parcial” no portal</a:t>
            </a:r>
            <a:endParaRPr lang="en-US" dirty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5" name="Imagem 4"/>
          <p:cNvPicPr/>
          <p:nvPr/>
        </p:nvPicPr>
        <p:blipFill>
          <a:blip r:embed="rId2"/>
          <a:stretch>
            <a:fillRect/>
          </a:stretch>
        </p:blipFill>
        <p:spPr>
          <a:xfrm>
            <a:off x="547690" y="1699577"/>
            <a:ext cx="6678610" cy="3710623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0012" y="4540349"/>
            <a:ext cx="6657975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03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Parâmetro “Uso de regime</a:t>
            </a:r>
          </a:p>
          <a:p>
            <a:r>
              <a:rPr lang="pt-BR" dirty="0"/>
              <a:t> de tempo parcial” no portal</a:t>
            </a:r>
            <a:endParaRPr lang="en-US" dirty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6" name="Imagem 5"/>
          <p:cNvPicPr/>
          <p:nvPr/>
        </p:nvPicPr>
        <p:blipFill rotWithShape="1">
          <a:blip r:embed="rId2"/>
          <a:srcRect l="1052" t="1968" r="3155" b="4302"/>
          <a:stretch/>
        </p:blipFill>
        <p:spPr>
          <a:xfrm>
            <a:off x="2282758" y="2285061"/>
            <a:ext cx="82931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71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6096000" y="1331916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rgbClr val="00739C"/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816897" y="4306308"/>
            <a:ext cx="9010996" cy="4083262"/>
          </a:xfrm>
        </p:spPr>
        <p:txBody>
          <a:bodyPr/>
          <a:lstStyle/>
          <a:p>
            <a:pPr marL="0" indent="0">
              <a:buNone/>
            </a:pPr>
            <a:r>
              <a:rPr lang="pt-BR" sz="3200" dirty="0"/>
              <a:t>Novidades exclusivas da 12.1.4</a:t>
            </a:r>
          </a:p>
          <a:p>
            <a:pPr marL="0" indent="0">
              <a:buNone/>
            </a:pPr>
            <a:endParaRPr lang="pt-BR" sz="3200" dirty="0"/>
          </a:p>
          <a:p>
            <a:pPr lvl="1"/>
            <a:r>
              <a:rPr lang="en-US" dirty="0"/>
              <a:t>Função de Fórmula </a:t>
            </a:r>
            <a:r>
              <a:rPr lang="en-US" dirty="0" smtClean="0"/>
              <a:t>SFUNCDATA</a:t>
            </a:r>
          </a:p>
          <a:p>
            <a:pPr lvl="1"/>
            <a:r>
              <a:rPr lang="pt-BR" dirty="0" smtClean="0"/>
              <a:t>Parâmetro </a:t>
            </a:r>
            <a:r>
              <a:rPr lang="pt-BR" dirty="0"/>
              <a:t>“Uso de regime de tempo parcial” no </a:t>
            </a:r>
            <a:r>
              <a:rPr lang="pt-BR" dirty="0" smtClean="0"/>
              <a:t>portal</a:t>
            </a:r>
          </a:p>
          <a:p>
            <a:pPr lvl="1"/>
            <a:r>
              <a:rPr lang="pt-BR" dirty="0"/>
              <a:t>Log na Guia de INSS por </a:t>
            </a:r>
            <a:r>
              <a:rPr lang="pt-BR" dirty="0" smtClean="0"/>
              <a:t>Tomador</a:t>
            </a:r>
          </a:p>
          <a:p>
            <a:pPr lvl="1"/>
            <a:r>
              <a:rPr lang="pt-BR" dirty="0"/>
              <a:t>Verificação da base para campos </a:t>
            </a:r>
            <a:r>
              <a:rPr lang="pt-BR" dirty="0" smtClean="0"/>
              <a:t>complementares</a:t>
            </a:r>
          </a:p>
          <a:p>
            <a:pPr lvl="1"/>
            <a:r>
              <a:rPr lang="pt-BR" dirty="0"/>
              <a:t>Desconto de IRRF no relatório de Passivo Trabalhista</a:t>
            </a:r>
          </a:p>
          <a:p>
            <a:pPr lvl="1"/>
            <a:r>
              <a:rPr lang="pt-BR" dirty="0" smtClean="0"/>
              <a:t>Controle </a:t>
            </a:r>
            <a:r>
              <a:rPr lang="pt-BR" dirty="0"/>
              <a:t>de transferência de </a:t>
            </a:r>
            <a:r>
              <a:rPr lang="pt-BR" dirty="0" smtClean="0"/>
              <a:t>funcionários</a:t>
            </a:r>
          </a:p>
          <a:p>
            <a:pPr lvl="1"/>
            <a:r>
              <a:rPr lang="pt-BR" dirty="0" smtClean="0"/>
              <a:t>Transferência </a:t>
            </a:r>
            <a:r>
              <a:rPr lang="pt-BR" dirty="0"/>
              <a:t>de funcionários </a:t>
            </a:r>
            <a:r>
              <a:rPr lang="pt-BR" dirty="0" smtClean="0"/>
              <a:t>com </a:t>
            </a:r>
            <a:r>
              <a:rPr lang="pt-BR" dirty="0"/>
              <a:t>Tabelas Salariais</a:t>
            </a:r>
            <a:endParaRPr lang="en-US" dirty="0" smtClean="0"/>
          </a:p>
          <a:p>
            <a:endParaRPr lang="pt-BR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0917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Parâmetro “Uso de regime</a:t>
            </a:r>
          </a:p>
          <a:p>
            <a:r>
              <a:rPr lang="pt-BR" dirty="0"/>
              <a:t> de tempo parcial” no portal</a:t>
            </a:r>
            <a:endParaRPr lang="en-US" dirty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8" name="Imagem 7"/>
          <p:cNvPicPr/>
          <p:nvPr/>
        </p:nvPicPr>
        <p:blipFill>
          <a:blip r:embed="rId2"/>
          <a:stretch>
            <a:fillRect/>
          </a:stretch>
        </p:blipFill>
        <p:spPr>
          <a:xfrm>
            <a:off x="387350" y="6340288"/>
            <a:ext cx="11106150" cy="2448111"/>
          </a:xfrm>
          <a:prstGeom prst="rect">
            <a:avLst/>
          </a:prstGeom>
        </p:spPr>
      </p:pic>
      <p:grpSp>
        <p:nvGrpSpPr>
          <p:cNvPr id="3" name="Grupo 2"/>
          <p:cNvGrpSpPr/>
          <p:nvPr/>
        </p:nvGrpSpPr>
        <p:grpSpPr>
          <a:xfrm>
            <a:off x="1308755" y="1665552"/>
            <a:ext cx="9263340" cy="4516356"/>
            <a:chOff x="1308755" y="1665552"/>
            <a:chExt cx="9263340" cy="4516356"/>
          </a:xfrm>
        </p:grpSpPr>
        <p:pic>
          <p:nvPicPr>
            <p:cNvPr id="7" name="Imagem 6"/>
            <p:cNvPicPr/>
            <p:nvPr/>
          </p:nvPicPr>
          <p:blipFill rotWithShape="1">
            <a:blip r:embed="rId3"/>
            <a:srcRect b="12637"/>
            <a:stretch/>
          </p:blipFill>
          <p:spPr>
            <a:xfrm>
              <a:off x="1308755" y="1665552"/>
              <a:ext cx="9263340" cy="4516356"/>
            </a:xfrm>
            <a:prstGeom prst="rect">
              <a:avLst/>
            </a:prstGeom>
          </p:spPr>
        </p:pic>
        <p:sp>
          <p:nvSpPr>
            <p:cNvPr id="2" name="Retângulo 1"/>
            <p:cNvSpPr/>
            <p:nvPr/>
          </p:nvSpPr>
          <p:spPr bwMode="auto">
            <a:xfrm>
              <a:off x="6794500" y="3429000"/>
              <a:ext cx="1397000" cy="587695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lIns="252000" tIns="252000" rIns="252000" bIns="252000" rtlCol="0" anchor="ctr" anchorCtr="0"/>
            <a:lstStyle/>
            <a:p>
              <a:pPr algn="ctr"/>
              <a:endParaRPr lang="pt-BR" sz="2200" b="1" smtClean="0">
                <a:solidFill>
                  <a:schemeClr val="lt1"/>
                </a:solidFill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518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Parâmetro “Uso de regime</a:t>
            </a:r>
          </a:p>
          <a:p>
            <a:r>
              <a:rPr lang="pt-BR" dirty="0"/>
              <a:t> de tempo parcial” no portal</a:t>
            </a:r>
            <a:endParaRPr lang="en-US" dirty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9" name="Imagem 8"/>
          <p:cNvPicPr/>
          <p:nvPr/>
        </p:nvPicPr>
        <p:blipFill rotWithShape="1">
          <a:blip r:embed="rId2"/>
          <a:srcRect l="1371" r="3547" b="2760"/>
          <a:stretch/>
        </p:blipFill>
        <p:spPr>
          <a:xfrm>
            <a:off x="1308100" y="2362200"/>
            <a:ext cx="9575800" cy="58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00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096003" y="4572000"/>
            <a:ext cx="81248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4200" dirty="0">
                <a:solidFill>
                  <a:schemeClr val="bg1"/>
                </a:solidFill>
                <a:latin typeface="Arial Narrow"/>
                <a:cs typeface="Arial Narrow"/>
              </a:rPr>
              <a:t>Log na Guia de </a:t>
            </a:r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INSS </a:t>
            </a:r>
          </a:p>
          <a:p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por </a:t>
            </a:r>
            <a:r>
              <a:rPr lang="pt-BR" sz="4200" dirty="0">
                <a:solidFill>
                  <a:schemeClr val="bg1"/>
                </a:solidFill>
                <a:latin typeface="Arial Narrow"/>
                <a:cs typeface="Arial Narrow"/>
              </a:rPr>
              <a:t>Tomador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078" y="2703533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54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Log na Guia de INSS </a:t>
            </a:r>
          </a:p>
          <a:p>
            <a:r>
              <a:rPr lang="pt-BR" dirty="0"/>
              <a:t>por Tomador</a:t>
            </a:r>
            <a:endParaRPr lang="en-US" dirty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6" name="Imagem 5"/>
          <p:cNvPicPr/>
          <p:nvPr/>
        </p:nvPicPr>
        <p:blipFill rotWithShape="1">
          <a:blip r:embed="rId2"/>
          <a:srcRect l="2778" t="3504" r="4861" b="3875"/>
          <a:stretch/>
        </p:blipFill>
        <p:spPr>
          <a:xfrm>
            <a:off x="1866900" y="1739900"/>
            <a:ext cx="8445500" cy="637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15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Log na Guia de INSS </a:t>
            </a:r>
          </a:p>
          <a:p>
            <a:r>
              <a:rPr lang="pt-BR" dirty="0"/>
              <a:t>por Tomador</a:t>
            </a:r>
            <a:endParaRPr lang="en-US" dirty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7" name="Imagem 6"/>
          <p:cNvPicPr/>
          <p:nvPr/>
        </p:nvPicPr>
        <p:blipFill rotWithShape="1">
          <a:blip r:embed="rId2"/>
          <a:srcRect l="2446" t="1990" r="1222" b="1990"/>
          <a:stretch/>
        </p:blipFill>
        <p:spPr>
          <a:xfrm>
            <a:off x="1549400" y="1587501"/>
            <a:ext cx="9004300" cy="674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87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Log na Guia de INSS </a:t>
            </a:r>
          </a:p>
          <a:p>
            <a:r>
              <a:rPr lang="pt-BR" dirty="0"/>
              <a:t>por Tomador</a:t>
            </a:r>
            <a:endParaRPr lang="en-US" dirty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1536700" y="1109745"/>
            <a:ext cx="6588760" cy="7837034"/>
            <a:chOff x="1536700" y="1109745"/>
            <a:chExt cx="6588760" cy="7837034"/>
          </a:xfrm>
        </p:grpSpPr>
        <p:pic>
          <p:nvPicPr>
            <p:cNvPr id="7" name="Imagem 6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536700" y="1109745"/>
              <a:ext cx="6588760" cy="7837034"/>
            </a:xfrm>
            <a:prstGeom prst="rect">
              <a:avLst/>
            </a:prstGeom>
          </p:spPr>
        </p:pic>
        <p:sp>
          <p:nvSpPr>
            <p:cNvPr id="4" name="Retângulo 3"/>
            <p:cNvSpPr/>
            <p:nvPr/>
          </p:nvSpPr>
          <p:spPr bwMode="auto">
            <a:xfrm>
              <a:off x="1536700" y="1879600"/>
              <a:ext cx="2311400" cy="26670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lIns="252000" tIns="252000" rIns="252000" bIns="252000" rtlCol="0" anchor="ctr" anchorCtr="0"/>
            <a:lstStyle/>
            <a:p>
              <a:pPr algn="ctr"/>
              <a:endParaRPr lang="pt-BR" sz="2200" b="1" smtClean="0">
                <a:solidFill>
                  <a:schemeClr val="lt1"/>
                </a:solidFill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868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096003" y="4572000"/>
            <a:ext cx="81248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4200" dirty="0">
                <a:solidFill>
                  <a:schemeClr val="bg1"/>
                </a:solidFill>
                <a:latin typeface="Arial Narrow"/>
                <a:cs typeface="Arial Narrow"/>
              </a:rPr>
              <a:t>Verificação da base para </a:t>
            </a:r>
            <a:endParaRPr lang="pt-BR" sz="4200" dirty="0" smtClean="0">
              <a:solidFill>
                <a:schemeClr val="bg1"/>
              </a:solidFill>
              <a:latin typeface="Arial Narrow"/>
              <a:cs typeface="Arial Narrow"/>
            </a:endParaRPr>
          </a:p>
          <a:p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campos </a:t>
            </a:r>
            <a:r>
              <a:rPr lang="pt-BR" sz="4200" dirty="0">
                <a:solidFill>
                  <a:schemeClr val="bg1"/>
                </a:solidFill>
                <a:latin typeface="Arial Narrow"/>
                <a:cs typeface="Arial Narrow"/>
              </a:rPr>
              <a:t>complementares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078" y="2703533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31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Verificação da base para </a:t>
            </a:r>
          </a:p>
          <a:p>
            <a:r>
              <a:rPr lang="pt-BR" dirty="0"/>
              <a:t>campos complementares</a:t>
            </a:r>
            <a:endParaRPr lang="en-US" dirty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8" name="Imagem 7"/>
          <p:cNvPicPr/>
          <p:nvPr/>
        </p:nvPicPr>
        <p:blipFill>
          <a:blip r:embed="rId2"/>
          <a:stretch>
            <a:fillRect/>
          </a:stretch>
        </p:blipFill>
        <p:spPr>
          <a:xfrm>
            <a:off x="728344" y="1698942"/>
            <a:ext cx="10765155" cy="1171258"/>
          </a:xfrm>
          <a:prstGeom prst="rect">
            <a:avLst/>
          </a:prstGeom>
        </p:spPr>
      </p:pic>
      <p:pic>
        <p:nvPicPr>
          <p:cNvPr id="9" name="Imagem 8"/>
          <p:cNvPicPr/>
          <p:nvPr/>
        </p:nvPicPr>
        <p:blipFill>
          <a:blip r:embed="rId3"/>
          <a:stretch>
            <a:fillRect/>
          </a:stretch>
        </p:blipFill>
        <p:spPr>
          <a:xfrm>
            <a:off x="3275739" y="3218312"/>
            <a:ext cx="6307138" cy="5380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2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Verificação da base para </a:t>
            </a:r>
          </a:p>
          <a:p>
            <a:r>
              <a:rPr lang="pt-BR" dirty="0"/>
              <a:t>campos complementares</a:t>
            </a:r>
            <a:endParaRPr lang="en-US" dirty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6" name="Imagem 5"/>
          <p:cNvPicPr/>
          <p:nvPr/>
        </p:nvPicPr>
        <p:blipFill>
          <a:blip r:embed="rId2"/>
          <a:stretch>
            <a:fillRect/>
          </a:stretch>
        </p:blipFill>
        <p:spPr>
          <a:xfrm>
            <a:off x="898458" y="2856562"/>
            <a:ext cx="11061700" cy="387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08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096003" y="4572000"/>
            <a:ext cx="812482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Relatório Passivo Trabalhista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078" y="2703533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69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5664200" y="4722315"/>
            <a:ext cx="696582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Alteração global de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campos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do </a:t>
            </a:r>
          </a:p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cadastro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funcionários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078" y="2703533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47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 smtClean="0"/>
              <a:t>Relatório Passivo Trabalhista</a:t>
            </a:r>
            <a:endParaRPr lang="en-US" dirty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Como era antes: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514" y="2017712"/>
            <a:ext cx="6958080" cy="6602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04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 smtClean="0"/>
              <a:t>Relatório Passivo Trabalhista</a:t>
            </a:r>
            <a:endParaRPr lang="en-US" dirty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O que há de novo?</a:t>
            </a:r>
          </a:p>
        </p:txBody>
      </p:sp>
      <p:pic>
        <p:nvPicPr>
          <p:cNvPr id="5" name="Imagem 4"/>
          <p:cNvPicPr/>
          <p:nvPr/>
        </p:nvPicPr>
        <p:blipFill>
          <a:blip r:embed="rId2"/>
          <a:stretch>
            <a:fillRect/>
          </a:stretch>
        </p:blipFill>
        <p:spPr>
          <a:xfrm>
            <a:off x="688313" y="1909844"/>
            <a:ext cx="6449087" cy="5405356"/>
          </a:xfrm>
          <a:prstGeom prst="rect">
            <a:avLst/>
          </a:prstGeom>
        </p:spPr>
      </p:pic>
      <p:pic>
        <p:nvPicPr>
          <p:cNvPr id="8" name="Imagem 7"/>
          <p:cNvPicPr/>
          <p:nvPr/>
        </p:nvPicPr>
        <p:blipFill>
          <a:blip r:embed="rId3"/>
          <a:stretch>
            <a:fillRect/>
          </a:stretch>
        </p:blipFill>
        <p:spPr>
          <a:xfrm>
            <a:off x="7407234" y="5194300"/>
            <a:ext cx="4281393" cy="3307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16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 smtClean="0"/>
              <a:t>Relatório Passivo Trabalhista</a:t>
            </a:r>
            <a:endParaRPr lang="en-US" dirty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7" name="Imagem 6"/>
          <p:cNvPicPr/>
          <p:nvPr/>
        </p:nvPicPr>
        <p:blipFill>
          <a:blip r:embed="rId2"/>
          <a:stretch>
            <a:fillRect/>
          </a:stretch>
        </p:blipFill>
        <p:spPr>
          <a:xfrm>
            <a:off x="1423990" y="1727200"/>
            <a:ext cx="9482703" cy="6675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0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Relatório Passivo Trabalhista</a:t>
            </a:r>
            <a:endParaRPr lang="en-US" dirty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O que há de novo?</a:t>
            </a:r>
          </a:p>
        </p:txBody>
      </p:sp>
      <p:pic>
        <p:nvPicPr>
          <p:cNvPr id="5" name="Imagem 4"/>
          <p:cNvPicPr/>
          <p:nvPr/>
        </p:nvPicPr>
        <p:blipFill>
          <a:blip r:embed="rId2"/>
          <a:stretch>
            <a:fillRect/>
          </a:stretch>
        </p:blipFill>
        <p:spPr>
          <a:xfrm>
            <a:off x="318482" y="1957283"/>
            <a:ext cx="6615718" cy="5545056"/>
          </a:xfrm>
          <a:prstGeom prst="rect">
            <a:avLst/>
          </a:prstGeom>
        </p:spPr>
      </p:pic>
      <p:pic>
        <p:nvPicPr>
          <p:cNvPr id="7" name="Imagem 6"/>
          <p:cNvPicPr/>
          <p:nvPr/>
        </p:nvPicPr>
        <p:blipFill>
          <a:blip r:embed="rId3"/>
          <a:stretch>
            <a:fillRect/>
          </a:stretch>
        </p:blipFill>
        <p:spPr>
          <a:xfrm>
            <a:off x="7061200" y="5626100"/>
            <a:ext cx="4627427" cy="332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44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Relatório Passivo Trabalhista</a:t>
            </a:r>
            <a:endParaRPr lang="en-US" dirty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6" name="Imagem 5"/>
          <p:cNvPicPr/>
          <p:nvPr/>
        </p:nvPicPr>
        <p:blipFill>
          <a:blip r:embed="rId2"/>
          <a:stretch>
            <a:fillRect/>
          </a:stretch>
        </p:blipFill>
        <p:spPr>
          <a:xfrm>
            <a:off x="947460" y="1503680"/>
            <a:ext cx="10112189" cy="671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29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096003" y="4572000"/>
            <a:ext cx="81248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4200" dirty="0">
                <a:solidFill>
                  <a:schemeClr val="bg1"/>
                </a:solidFill>
                <a:latin typeface="Arial Narrow"/>
                <a:cs typeface="Arial Narrow"/>
              </a:rPr>
              <a:t>Controle de transferência de funcionários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078" y="2703533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74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Controle de transferência de funcionários</a:t>
            </a:r>
            <a:endParaRPr lang="en-US" dirty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678" y="1282700"/>
            <a:ext cx="9761220" cy="69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64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Controle de transferência de funcionários</a:t>
            </a:r>
            <a:endParaRPr lang="en-US" dirty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r="11344"/>
          <a:stretch/>
        </p:blipFill>
        <p:spPr>
          <a:xfrm>
            <a:off x="428625" y="2540000"/>
            <a:ext cx="11484429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79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Controle de transferência de funcionários</a:t>
            </a:r>
            <a:endParaRPr lang="en-US" dirty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149" y="1909762"/>
            <a:ext cx="9707609" cy="591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74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Controle de transferência de funcionários</a:t>
            </a:r>
            <a:endParaRPr lang="en-US" dirty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2800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874" y="2671762"/>
            <a:ext cx="11617995" cy="441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534636" y="400803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en-US" dirty="0" smtClean="0"/>
              <a:t>Alteração global de </a:t>
            </a:r>
            <a:r>
              <a:rPr lang="en-US" dirty="0" err="1" smtClean="0"/>
              <a:t>campos</a:t>
            </a:r>
            <a:r>
              <a:rPr lang="en-US" dirty="0" smtClean="0"/>
              <a:t> do </a:t>
            </a:r>
            <a:r>
              <a:rPr lang="en-US" dirty="0" err="1" smtClean="0"/>
              <a:t>cadastro</a:t>
            </a:r>
            <a:r>
              <a:rPr lang="en-US" dirty="0" smtClean="0"/>
              <a:t> de </a:t>
            </a:r>
            <a:r>
              <a:rPr lang="en-US" dirty="0" err="1" smtClean="0"/>
              <a:t>funcionários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O que há de novo?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045" y="1871436"/>
            <a:ext cx="7913716" cy="681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99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096003" y="4572000"/>
            <a:ext cx="81248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4200" dirty="0">
                <a:solidFill>
                  <a:schemeClr val="bg1"/>
                </a:solidFill>
                <a:latin typeface="Arial Narrow"/>
                <a:cs typeface="Arial Narrow"/>
              </a:rPr>
              <a:t>Transferência de funcionários </a:t>
            </a:r>
            <a:endParaRPr lang="pt-BR" sz="4200" dirty="0" smtClean="0">
              <a:solidFill>
                <a:schemeClr val="bg1"/>
              </a:solidFill>
              <a:latin typeface="Arial Narrow"/>
              <a:cs typeface="Arial Narrow"/>
            </a:endParaRPr>
          </a:p>
          <a:p>
            <a:r>
              <a:rPr lang="pt-BR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com </a:t>
            </a:r>
            <a:r>
              <a:rPr lang="pt-BR" sz="4200" dirty="0">
                <a:solidFill>
                  <a:schemeClr val="bg1"/>
                </a:solidFill>
                <a:latin typeface="Arial Narrow"/>
                <a:cs typeface="Arial Narrow"/>
              </a:rPr>
              <a:t>Tabelas Salariais</a:t>
            </a:r>
          </a:p>
        </p:txBody>
      </p:sp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078" y="2703533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1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Transferência de funcionários </a:t>
            </a:r>
          </a:p>
          <a:p>
            <a:r>
              <a:rPr lang="pt-BR" dirty="0"/>
              <a:t>com Tabelas Salariais</a:t>
            </a:r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5448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Como era antes: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287" y="1989137"/>
            <a:ext cx="7453313" cy="662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9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Transferência de funcionários </a:t>
            </a:r>
          </a:p>
          <a:p>
            <a:r>
              <a:rPr lang="pt-BR" dirty="0"/>
              <a:t>com Tabelas Salariais</a:t>
            </a:r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5448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O que há de novo?</a:t>
            </a:r>
          </a:p>
        </p:txBody>
      </p:sp>
      <p:pic>
        <p:nvPicPr>
          <p:cNvPr id="5" name="Imagem 4"/>
          <p:cNvPicPr/>
          <p:nvPr/>
        </p:nvPicPr>
        <p:blipFill>
          <a:blip r:embed="rId2"/>
          <a:stretch>
            <a:fillRect/>
          </a:stretch>
        </p:blipFill>
        <p:spPr>
          <a:xfrm>
            <a:off x="1957704" y="1817370"/>
            <a:ext cx="7872096" cy="6932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97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Transferência de funcionários </a:t>
            </a:r>
          </a:p>
          <a:p>
            <a:r>
              <a:rPr lang="pt-BR" dirty="0"/>
              <a:t>com Tabelas Salariais</a:t>
            </a:r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5448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O que há de novo?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101" y="1875661"/>
            <a:ext cx="7246142" cy="6577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65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Transferência de funcionários </a:t>
            </a:r>
          </a:p>
          <a:p>
            <a:r>
              <a:rPr lang="pt-BR" dirty="0"/>
              <a:t>com Tabelas Salariais</a:t>
            </a:r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5448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O que há de novo?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2490" y="1735060"/>
            <a:ext cx="7313610" cy="674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91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Transferência de funcionários </a:t>
            </a:r>
          </a:p>
          <a:p>
            <a:r>
              <a:rPr lang="pt-BR" dirty="0"/>
              <a:t>com Tabelas Salariais</a:t>
            </a:r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5448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O que há de novo?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100" y="1937398"/>
            <a:ext cx="7505700" cy="6841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93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Transferência de funcionários </a:t>
            </a:r>
          </a:p>
          <a:p>
            <a:r>
              <a:rPr lang="pt-BR" dirty="0"/>
              <a:t>com Tabelas Salariais</a:t>
            </a:r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5448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O que há de novo?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6354" y="1787524"/>
            <a:ext cx="7296946" cy="6674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29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169990" y="420114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/>
              <a:t>Transferência de funcionários </a:t>
            </a:r>
          </a:p>
          <a:p>
            <a:r>
              <a:rPr lang="pt-BR" dirty="0"/>
              <a:t>com Tabelas Salariais</a:t>
            </a:r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5448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O que há de novo?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00" y="1692275"/>
            <a:ext cx="6781800" cy="619125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3"/>
          <a:srcRect t="910" r="4655"/>
          <a:stretch/>
        </p:blipFill>
        <p:spPr>
          <a:xfrm>
            <a:off x="5883541" y="6596631"/>
            <a:ext cx="5940159" cy="210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2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096003" y="4572000"/>
            <a:ext cx="81248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  <a:latin typeface="Arial Narrow"/>
                <a:cs typeface="Arial Narrow"/>
              </a:rPr>
              <a:t>DÚVIDAS E SUGESTÕES?</a:t>
            </a:r>
          </a:p>
        </p:txBody>
      </p:sp>
      <p:pic>
        <p:nvPicPr>
          <p:cNvPr id="4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078" y="2703533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28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42049" y="2149721"/>
            <a:ext cx="4754136" cy="558800"/>
          </a:xfrm>
          <a:prstGeom prst="rect">
            <a:avLst/>
          </a:prstGeom>
        </p:spPr>
        <p:txBody>
          <a:bodyPr anchor="ctr"/>
          <a:lstStyle>
            <a:lvl1pPr algn="l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FFFFFF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en-US" dirty="0"/>
              <a:t>Mariana Silva</a:t>
            </a:r>
            <a:br>
              <a:rPr lang="en-US" dirty="0"/>
            </a:b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idx="14"/>
          </p:nvPr>
        </p:nvSpPr>
        <p:spPr>
          <a:xfrm>
            <a:off x="8342049" y="2480802"/>
            <a:ext cx="4754136" cy="853016"/>
          </a:xfrm>
        </p:spPr>
        <p:txBody>
          <a:bodyPr/>
          <a:lstStyle/>
          <a:p>
            <a:r>
              <a:rPr lang="en-US" dirty="0" smtClean="0"/>
              <a:t>mariana.silva@totvs.com.br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46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673363" y="419607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en-US" dirty="0" smtClean="0"/>
              <a:t>Alteração global de </a:t>
            </a:r>
            <a:r>
              <a:rPr lang="en-US" dirty="0" err="1" smtClean="0"/>
              <a:t>campos</a:t>
            </a:r>
            <a:r>
              <a:rPr lang="en-US" dirty="0" smtClean="0"/>
              <a:t> do </a:t>
            </a:r>
            <a:r>
              <a:rPr lang="en-US" dirty="0" err="1" smtClean="0"/>
              <a:t>cadastro</a:t>
            </a:r>
            <a:r>
              <a:rPr lang="en-US" dirty="0" smtClean="0"/>
              <a:t> de </a:t>
            </a:r>
            <a:r>
              <a:rPr lang="en-US" dirty="0" err="1" smtClean="0"/>
              <a:t>funcionários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O que há de novo?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r="8960" b="45845"/>
          <a:stretch/>
        </p:blipFill>
        <p:spPr>
          <a:xfrm>
            <a:off x="697075" y="2350915"/>
            <a:ext cx="10362574" cy="535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38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883400" y="4459269"/>
            <a:ext cx="664849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Data de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desligamento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na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</a:p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Rais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078" y="2703533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95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224089" y="419607"/>
            <a:ext cx="10518637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en-US" dirty="0" smtClean="0"/>
              <a:t>Data de </a:t>
            </a:r>
            <a:r>
              <a:rPr lang="en-US" dirty="0" err="1" smtClean="0"/>
              <a:t>desligamento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rais</a:t>
            </a:r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947460" y="1109744"/>
            <a:ext cx="10112189" cy="7837035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>
                <a:solidFill>
                  <a:srgbClr val="4A5C61"/>
                </a:solidFill>
                <a:latin typeface="Arial Narrow"/>
                <a:cs typeface="Arial Narrow"/>
              </a:rPr>
              <a:t>O que há de novo?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8812" y="1913370"/>
            <a:ext cx="7049192" cy="677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80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718300" y="4722315"/>
            <a:ext cx="640023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Informe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rendimentos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no </a:t>
            </a:r>
          </a:p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formato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.txt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4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078" y="2703533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48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EC9B3C"/>
        </a:solidFill>
        <a:ln w="9525">
          <a:noFill/>
          <a:miter lim="800000"/>
          <a:headEnd/>
          <a:tailEnd/>
        </a:ln>
        <a:effectLst>
          <a:outerShdw dist="23000" dir="5400000" rotWithShape="0">
            <a:srgbClr val="808080">
              <a:alpha val="34999"/>
            </a:srgbClr>
          </a:outerShdw>
        </a:effectLst>
      </a:spPr>
      <a:bodyPr lIns="252000" tIns="252000" rIns="252000" bIns="252000" anchor="ctr" anchorCtr="0"/>
      <a:lstStyle>
        <a:defPPr algn="ctr">
          <a:defRPr sz="2200" b="1" smtClean="0">
            <a:solidFill>
              <a:schemeClr val="lt1"/>
            </a:solidFill>
            <a:latin typeface="Arial Narrow" panose="020B0606020202030204" pitchFamily="34" charset="0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10490</TotalTime>
  <Words>608</Words>
  <Application>Microsoft Office PowerPoint</Application>
  <PresentationFormat>Personalizar</PresentationFormat>
  <Paragraphs>165</Paragraphs>
  <Slides>59</Slides>
  <Notes>4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59</vt:i4>
      </vt:variant>
    </vt:vector>
  </HeadingPairs>
  <TitlesOfParts>
    <vt:vector size="66" baseType="lpstr">
      <vt:lpstr>Arial</vt:lpstr>
      <vt:lpstr>Arial Narrow</vt:lpstr>
      <vt:lpstr>Calibri</vt:lpstr>
      <vt:lpstr>Courier New</vt:lpstr>
      <vt:lpstr>Lucida Grande</vt:lpstr>
      <vt:lpstr>ヒラギノ角ゴ Pro W3</vt:lpstr>
      <vt:lpstr>Office Theme</vt:lpstr>
      <vt:lpstr>Mariana Cristina Silva Abril de 2015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Mariana Cristina Silva</cp:lastModifiedBy>
  <cp:revision>569</cp:revision>
  <dcterms:created xsi:type="dcterms:W3CDTF">2014-01-10T13:03:06Z</dcterms:created>
  <dcterms:modified xsi:type="dcterms:W3CDTF">2015-04-08T13:24:40Z</dcterms:modified>
</cp:coreProperties>
</file>