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66" r:id="rId2"/>
    <p:sldMasterId id="2147483685" r:id="rId3"/>
  </p:sldMasterIdLst>
  <p:notesMasterIdLst>
    <p:notesMasterId r:id="rId19"/>
  </p:notesMasterIdLst>
  <p:sldIdLst>
    <p:sldId id="256" r:id="rId4"/>
    <p:sldId id="277" r:id="rId5"/>
    <p:sldId id="295" r:id="rId6"/>
    <p:sldId id="296" r:id="rId7"/>
    <p:sldId id="307" r:id="rId8"/>
    <p:sldId id="297" r:id="rId9"/>
    <p:sldId id="298" r:id="rId10"/>
    <p:sldId id="302" r:id="rId11"/>
    <p:sldId id="308" r:id="rId12"/>
    <p:sldId id="309" r:id="rId13"/>
    <p:sldId id="312" r:id="rId14"/>
    <p:sldId id="310" r:id="rId15"/>
    <p:sldId id="311" r:id="rId16"/>
    <p:sldId id="301" r:id="rId17"/>
    <p:sldId id="292" r:id="rId18"/>
  </p:sldIdLst>
  <p:sldSz cx="24382413" cy="13716000"/>
  <p:notesSz cx="6858000" cy="9144000"/>
  <p:embeddedFontLst>
    <p:embeddedFont>
      <p:font typeface="Tahoma" panose="020B0604030504040204" pitchFamily="34" charset="0"/>
      <p:regular r:id="rId20"/>
      <p:bold r:id="rId21"/>
    </p:embeddedFont>
    <p:embeddedFont>
      <p:font typeface="Verdana" panose="020B0604030504040204" pitchFamily="34" charset="0"/>
      <p:regular r:id="rId22"/>
      <p:bold r:id="rId23"/>
      <p:italic r:id="rId24"/>
      <p:boldItalic r:id="rId25"/>
    </p:embeddedFont>
    <p:embeddedFont>
      <p:font typeface="Calibri" panose="020F0502020204030204" pitchFamily="34" charset="0"/>
      <p:regular r:id="rId26"/>
      <p:bold r:id="rId27"/>
      <p:italic r:id="rId28"/>
      <p:boldItalic r:id="rId2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4320">
          <p15:clr>
            <a:srgbClr val="A4A3A4"/>
          </p15:clr>
        </p15:guide>
        <p15:guide id="2" pos="7679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48" roundtripDataSignature="AMtx7mikZ+1k3yEuW7vPZbxi11lBiAeYN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4D26F"/>
    <a:srgbClr val="9BAA9B"/>
    <a:srgbClr val="494950"/>
    <a:srgbClr val="3D3D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31" d="100"/>
          <a:sy n="31" d="100"/>
        </p:scale>
        <p:origin x="764" y="52"/>
      </p:cViewPr>
      <p:guideLst>
        <p:guide orient="horz" pos="4320"/>
        <p:guide pos="767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font" Target="fonts/font7.fntdata"/><Relationship Id="rId3" Type="http://schemas.openxmlformats.org/officeDocument/2006/relationships/slideMaster" Target="slideMasters/slideMaster3.xml"/><Relationship Id="rId21" Type="http://schemas.openxmlformats.org/officeDocument/2006/relationships/font" Target="fonts/font2.fntdata"/><Relationship Id="rId50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font" Target="fonts/font6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5.fntdata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49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52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48" Type="http://customschemas.google.com/relationships/presentationmetadata" Target="metadata"/><Relationship Id="rId8" Type="http://schemas.openxmlformats.org/officeDocument/2006/relationships/slide" Target="slides/slide5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75774833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99" name="Google Shape;29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5370341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60" name="Google Shape;460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5944556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60" name="Google Shape;460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2647736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60" name="Google Shape;460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5313661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60" name="Google Shape;460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5143207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60" name="Google Shape;460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0294494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" name="Google Shape;678;p3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79" name="Google Shape;679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6099998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60" name="Google Shape;460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6624786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60" name="Google Shape;460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5820901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60" name="Google Shape;460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97090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60" name="Google Shape;460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184026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60" name="Google Shape;460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6341940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60" name="Google Shape;460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2823134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60" name="Google Shape;460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1630628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60" name="Google Shape;460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045534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a">
  <p:cSld name="Capa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9"/>
          <p:cNvSpPr txBox="1"/>
          <p:nvPr/>
        </p:nvSpPr>
        <p:spPr>
          <a:xfrm>
            <a:off x="12411441" y="10888817"/>
            <a:ext cx="14670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13;p39"/>
          <p:cNvSpPr txBox="1">
            <a:spLocks noGrp="1"/>
          </p:cNvSpPr>
          <p:nvPr>
            <p:ph type="title"/>
          </p:nvPr>
        </p:nvSpPr>
        <p:spPr>
          <a:xfrm>
            <a:off x="12411450" y="2323871"/>
            <a:ext cx="10423500" cy="23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400"/>
              <a:buFont typeface="Verdana"/>
              <a:buNone/>
              <a:defRPr sz="7400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39"/>
          <p:cNvSpPr txBox="1">
            <a:spLocks noGrp="1"/>
          </p:cNvSpPr>
          <p:nvPr>
            <p:ph type="title" idx="2"/>
          </p:nvPr>
        </p:nvSpPr>
        <p:spPr>
          <a:xfrm>
            <a:off x="12411450" y="8904019"/>
            <a:ext cx="9504300" cy="142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Verdana"/>
              <a:buNone/>
              <a:defRPr sz="4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Google Shape;15;p39"/>
          <p:cNvSpPr txBox="1">
            <a:spLocks noGrp="1"/>
          </p:cNvSpPr>
          <p:nvPr>
            <p:ph type="title" idx="3"/>
          </p:nvPr>
        </p:nvSpPr>
        <p:spPr>
          <a:xfrm>
            <a:off x="12589075" y="10834300"/>
            <a:ext cx="95043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Verdana"/>
              <a:buNone/>
              <a:defRPr sz="32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030">
          <p15:clr>
            <a:srgbClr val="FBAE40"/>
          </p15:clr>
        </p15:guide>
        <p15:guide id="3" orient="horz" pos="1621">
          <p15:clr>
            <a:srgbClr val="FBAE40"/>
          </p15:clr>
        </p15:guide>
        <p15:guide id="4" orient="horz" pos="4365">
          <p15:clr>
            <a:srgbClr val="FA7B17"/>
          </p15:clr>
        </p15:guide>
        <p15:guide id="5" orient="horz" pos="4508">
          <p15:clr>
            <a:srgbClr val="FA7B17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údo_5">
  <p:cSld name="Conteúdo_5">
    <p:bg>
      <p:bgPr>
        <a:solidFill>
          <a:schemeClr val="accent4"/>
        </a:solidFill>
        <a:effectLst/>
      </p:bgPr>
    </p:bg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Google Shape;149;p61"/>
          <p:cNvPicPr preferRelativeResize="0"/>
          <p:nvPr/>
        </p:nvPicPr>
        <p:blipFill rotWithShape="1">
          <a:blip r:embed="rId2">
            <a:alphaModFix/>
          </a:blip>
          <a:srcRect l="50000"/>
          <a:stretch/>
        </p:blipFill>
        <p:spPr>
          <a:xfrm>
            <a:off x="0" y="0"/>
            <a:ext cx="395287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61"/>
          <p:cNvSpPr txBox="1"/>
          <p:nvPr/>
        </p:nvSpPr>
        <p:spPr>
          <a:xfrm>
            <a:off x="22196460" y="661702"/>
            <a:ext cx="1259174" cy="5674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fld id="{00000000-1234-1234-1234-123412341234}" type="slidenum">
              <a:rPr lang="pt-BR" sz="2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‹nº›</a:t>
            </a:fld>
            <a:endParaRPr sz="2400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151" name="Google Shape;151;p61"/>
          <p:cNvCxnSpPr/>
          <p:nvPr/>
        </p:nvCxnSpPr>
        <p:spPr>
          <a:xfrm>
            <a:off x="22785050" y="682055"/>
            <a:ext cx="0" cy="419725"/>
          </a:xfrm>
          <a:prstGeom prst="straightConnector1">
            <a:avLst/>
          </a:prstGeom>
          <a:noFill/>
          <a:ln w="254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52" name="Google Shape;152;p6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586041" y="494677"/>
            <a:ext cx="760109" cy="794480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61"/>
          <p:cNvSpPr txBox="1">
            <a:spLocks noGrp="1"/>
          </p:cNvSpPr>
          <p:nvPr>
            <p:ph type="title"/>
          </p:nvPr>
        </p:nvSpPr>
        <p:spPr>
          <a:xfrm>
            <a:off x="1668550" y="2426325"/>
            <a:ext cx="11942400" cy="30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500"/>
              <a:buFont typeface="Verdana"/>
              <a:buNone/>
              <a:defRPr sz="9500" b="1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4" name="Google Shape;154;p61"/>
          <p:cNvSpPr txBox="1">
            <a:spLocks noGrp="1"/>
          </p:cNvSpPr>
          <p:nvPr>
            <p:ph type="title" idx="2"/>
          </p:nvPr>
        </p:nvSpPr>
        <p:spPr>
          <a:xfrm>
            <a:off x="1668550" y="7268046"/>
            <a:ext cx="11133000" cy="19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400"/>
              <a:buFont typeface="Verdana"/>
              <a:buNone/>
              <a:defRPr sz="5400" b="0" i="0" u="none" strike="noStrike" cap="none">
                <a:solidFill>
                  <a:schemeClr val="accent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5" name="Google Shape;155;p61"/>
          <p:cNvSpPr txBox="1">
            <a:spLocks noGrp="1"/>
          </p:cNvSpPr>
          <p:nvPr>
            <p:ph type="title" idx="3"/>
          </p:nvPr>
        </p:nvSpPr>
        <p:spPr>
          <a:xfrm>
            <a:off x="13611075" y="5799146"/>
            <a:ext cx="8967600" cy="59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Verdana"/>
              <a:buNone/>
              <a:defRPr sz="2400" b="0" i="0" u="none" strike="noStrike" cap="none">
                <a:solidFill>
                  <a:schemeClr val="accent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3_Conteúdo_Laptop_2">
  <p:cSld name="3_Conteúdo_Laptop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76"/>
          <p:cNvSpPr txBox="1"/>
          <p:nvPr/>
        </p:nvSpPr>
        <p:spPr>
          <a:xfrm>
            <a:off x="22196460" y="661702"/>
            <a:ext cx="1259174" cy="5674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fld id="{00000000-1234-1234-1234-123412341234}" type="slidenum">
              <a:rPr lang="pt-BR" sz="2400" b="0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rPr>
              <a:t>‹nº›</a:t>
            </a:fld>
            <a:endParaRPr sz="2400" b="0" i="0" u="none" strike="noStrike" cap="none">
              <a:solidFill>
                <a:schemeClr val="accent4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281" name="Google Shape;281;p7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586013" y="494677"/>
            <a:ext cx="760166" cy="79448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82" name="Google Shape;282;p76"/>
          <p:cNvCxnSpPr/>
          <p:nvPr/>
        </p:nvCxnSpPr>
        <p:spPr>
          <a:xfrm>
            <a:off x="22785050" y="682055"/>
            <a:ext cx="0" cy="419725"/>
          </a:xfrm>
          <a:prstGeom prst="straightConnector1">
            <a:avLst/>
          </a:prstGeom>
          <a:noFill/>
          <a:ln w="254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83" name="Google Shape;283;p76"/>
          <p:cNvSpPr txBox="1">
            <a:spLocks noGrp="1"/>
          </p:cNvSpPr>
          <p:nvPr>
            <p:ph type="title"/>
          </p:nvPr>
        </p:nvSpPr>
        <p:spPr>
          <a:xfrm>
            <a:off x="4610900" y="5634175"/>
            <a:ext cx="15160500" cy="326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9000"/>
              <a:buFont typeface="Verdana"/>
              <a:buNone/>
              <a:defRPr sz="9000" b="1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Verdana"/>
              <a:buNone/>
              <a:defRPr sz="1400" b="0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Verdana"/>
              <a:buNone/>
              <a:defRPr sz="1400" b="0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Verdana"/>
              <a:buNone/>
              <a:defRPr sz="1400" b="0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Verdana"/>
              <a:buNone/>
              <a:defRPr sz="1400" b="0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Verdana"/>
              <a:buNone/>
              <a:defRPr sz="1400" b="0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Verdana"/>
              <a:buNone/>
              <a:defRPr sz="1400" b="0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Verdana"/>
              <a:buNone/>
              <a:defRPr sz="1400" b="0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Verdana"/>
              <a:buNone/>
              <a:defRPr sz="1400" b="0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erramento">
  <p:cSld name="Encerramento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75"/>
          <p:cNvSpPr/>
          <p:nvPr/>
        </p:nvSpPr>
        <p:spPr>
          <a:xfrm>
            <a:off x="-1" y="12142033"/>
            <a:ext cx="24382413" cy="157396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endParaRPr sz="3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8" name="Google Shape;288;p75"/>
          <p:cNvSpPr>
            <a:spLocks noGrp="1"/>
          </p:cNvSpPr>
          <p:nvPr>
            <p:ph type="pic" idx="2"/>
          </p:nvPr>
        </p:nvSpPr>
        <p:spPr>
          <a:xfrm>
            <a:off x="5412803" y="5130920"/>
            <a:ext cx="2321174" cy="2321174"/>
          </a:xfrm>
          <a:prstGeom prst="ellipse">
            <a:avLst/>
          </a:prstGeom>
          <a:solidFill>
            <a:schemeClr val="accent5"/>
          </a:solidFill>
          <a:ln w="254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</p:sp>
      <p:grpSp>
        <p:nvGrpSpPr>
          <p:cNvPr id="289" name="Google Shape;289;p75"/>
          <p:cNvGrpSpPr/>
          <p:nvPr/>
        </p:nvGrpSpPr>
        <p:grpSpPr>
          <a:xfrm>
            <a:off x="7343188" y="12608079"/>
            <a:ext cx="8417947" cy="561471"/>
            <a:chOff x="7343188" y="12608079"/>
            <a:chExt cx="8417947" cy="561471"/>
          </a:xfrm>
        </p:grpSpPr>
        <p:pic>
          <p:nvPicPr>
            <p:cNvPr id="290" name="Google Shape;290;p75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10627843" y="12608079"/>
              <a:ext cx="1864248" cy="52403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91" name="Google Shape;291;p75"/>
            <p:cNvSpPr txBox="1"/>
            <p:nvPr/>
          </p:nvSpPr>
          <p:spPr>
            <a:xfrm>
              <a:off x="12554808" y="12707885"/>
              <a:ext cx="3206327" cy="46166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2400"/>
                <a:buFont typeface="Verdana"/>
                <a:buNone/>
              </a:pPr>
              <a:r>
                <a:rPr lang="pt-BR" sz="2400" b="0" i="0" u="none" strike="noStrike" cap="none">
                  <a:solidFill>
                    <a:schemeClr val="dk2"/>
                  </a:solidFill>
                  <a:latin typeface="Verdana"/>
                  <a:ea typeface="Verdana"/>
                  <a:cs typeface="Verdana"/>
                  <a:sym typeface="Verdana"/>
                </a:rPr>
                <a:t>/dimensatecnologia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" name="Google Shape;292;p75"/>
            <p:cNvSpPr txBox="1"/>
            <p:nvPr/>
          </p:nvSpPr>
          <p:spPr>
            <a:xfrm>
              <a:off x="7343188" y="12659869"/>
              <a:ext cx="2472152" cy="46166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2400"/>
                <a:buFont typeface="Verdana"/>
                <a:buNone/>
              </a:pPr>
              <a:r>
                <a:rPr lang="pt-BR" sz="2400" b="1" i="0" u="none" strike="noStrike" cap="none">
                  <a:solidFill>
                    <a:schemeClr val="dk2"/>
                  </a:solidFill>
                  <a:latin typeface="Verdana"/>
                  <a:ea typeface="Verdana"/>
                  <a:cs typeface="Verdana"/>
                  <a:sym typeface="Verdana"/>
                </a:rPr>
                <a:t>dimensa.com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3" name="Google Shape;293;p75"/>
          <p:cNvSpPr txBox="1">
            <a:spLocks noGrp="1"/>
          </p:cNvSpPr>
          <p:nvPr>
            <p:ph type="title"/>
          </p:nvPr>
        </p:nvSpPr>
        <p:spPr>
          <a:xfrm>
            <a:off x="8192906" y="5017802"/>
            <a:ext cx="139515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Verdana"/>
              <a:buNone/>
              <a:defRPr sz="32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4" name="Google Shape;294;p75"/>
          <p:cNvSpPr txBox="1">
            <a:spLocks noGrp="1"/>
          </p:cNvSpPr>
          <p:nvPr>
            <p:ph type="title" idx="3"/>
          </p:nvPr>
        </p:nvSpPr>
        <p:spPr>
          <a:xfrm>
            <a:off x="8192906" y="5689590"/>
            <a:ext cx="139515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Verdana"/>
              <a:buNone/>
              <a:defRPr sz="3200" b="0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5" name="Google Shape;295;p75"/>
          <p:cNvSpPr txBox="1">
            <a:spLocks noGrp="1"/>
          </p:cNvSpPr>
          <p:nvPr>
            <p:ph type="title" idx="4"/>
          </p:nvPr>
        </p:nvSpPr>
        <p:spPr>
          <a:xfrm>
            <a:off x="8192906" y="6361389"/>
            <a:ext cx="139515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Verdana"/>
              <a:buNone/>
              <a:defRPr sz="3200" b="0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6" name="Google Shape;296;p75"/>
          <p:cNvSpPr txBox="1">
            <a:spLocks noGrp="1"/>
          </p:cNvSpPr>
          <p:nvPr>
            <p:ph type="title" idx="5"/>
          </p:nvPr>
        </p:nvSpPr>
        <p:spPr>
          <a:xfrm>
            <a:off x="8192906" y="6939677"/>
            <a:ext cx="139515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Verdana"/>
              <a:buNone/>
              <a:defRPr sz="3200" b="0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3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97921" y="2383437"/>
            <a:ext cx="6176360" cy="1364104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56"/>
          <p:cNvSpPr txBox="1"/>
          <p:nvPr/>
        </p:nvSpPr>
        <p:spPr>
          <a:xfrm>
            <a:off x="22196460" y="661702"/>
            <a:ext cx="1259174" cy="5674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fld id="{00000000-1234-1234-1234-123412341234}" type="slidenum">
              <a:rPr lang="pt-BR" sz="2400" b="0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rPr>
              <a:t>‹nº›</a:t>
            </a:fld>
            <a:endParaRPr sz="2400" b="0" i="0" u="none" strike="noStrike" cap="none">
              <a:solidFill>
                <a:schemeClr val="accent4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09" name="Google Shape;109;p5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1586041" y="494677"/>
            <a:ext cx="760109" cy="79448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0" name="Google Shape;110;p56"/>
          <p:cNvCxnSpPr/>
          <p:nvPr/>
        </p:nvCxnSpPr>
        <p:spPr>
          <a:xfrm>
            <a:off x="22785050" y="682055"/>
            <a:ext cx="0" cy="419725"/>
          </a:xfrm>
          <a:prstGeom prst="straightConnector1">
            <a:avLst/>
          </a:prstGeom>
          <a:noFill/>
          <a:ln w="254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1" r:id="rId1"/>
    <p:sldLayoutId id="2147483684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5" name="Google Shape;285;p7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615814" y="1364106"/>
            <a:ext cx="3393601" cy="749507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86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5" Type="http://schemas.openxmlformats.org/officeDocument/2006/relationships/image" Target="../media/image21.png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1"/>
          <p:cNvSpPr txBox="1">
            <a:spLocks noGrp="1"/>
          </p:cNvSpPr>
          <p:nvPr>
            <p:ph type="title" idx="3"/>
          </p:nvPr>
        </p:nvSpPr>
        <p:spPr>
          <a:xfrm>
            <a:off x="19794547" y="11456092"/>
            <a:ext cx="3796973" cy="577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pt-BR" b="1" dirty="0" smtClean="0">
                <a:latin typeface="Tahoma"/>
                <a:ea typeface="Tahoma"/>
                <a:cs typeface="Tahoma"/>
                <a:sym typeface="Tahoma"/>
              </a:rPr>
              <a:t>2024/</a:t>
            </a:r>
            <a:r>
              <a:rPr lang="pt-BR" dirty="0" smtClean="0">
                <a:latin typeface="Tahoma"/>
                <a:ea typeface="Tahoma"/>
                <a:cs typeface="Tahoma"/>
                <a:sym typeface="Tahoma"/>
              </a:rPr>
              <a:t>FEVEREIRO</a:t>
            </a:r>
            <a:r>
              <a:rPr lang="pt-BR" dirty="0"/>
              <a:t/>
            </a:r>
            <a:br>
              <a:rPr lang="pt-BR" dirty="0"/>
            </a:br>
            <a:endParaRPr dirty="0"/>
          </a:p>
        </p:txBody>
      </p:sp>
      <p:sp>
        <p:nvSpPr>
          <p:cNvPr id="302" name="Google Shape;302;p1"/>
          <p:cNvSpPr txBox="1">
            <a:spLocks noGrp="1"/>
          </p:cNvSpPr>
          <p:nvPr>
            <p:ph type="title"/>
          </p:nvPr>
        </p:nvSpPr>
        <p:spPr>
          <a:xfrm>
            <a:off x="12411450" y="3018815"/>
            <a:ext cx="10423500" cy="237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 smtClean="0"/>
              <a:t>MIGRAÇÃO</a:t>
            </a:r>
            <a:br>
              <a:rPr lang="pt-BR" dirty="0" smtClean="0"/>
            </a:br>
            <a:r>
              <a:rPr lang="pt-BR" dirty="0" smtClean="0"/>
              <a:t>CONTA CORRENTE</a:t>
            </a:r>
            <a:endParaRPr dirty="0"/>
          </a:p>
        </p:txBody>
      </p:sp>
      <p:sp>
        <p:nvSpPr>
          <p:cNvPr id="303" name="Google Shape;303;p1"/>
          <p:cNvSpPr txBox="1">
            <a:spLocks noGrp="1"/>
          </p:cNvSpPr>
          <p:nvPr>
            <p:ph type="title" idx="2"/>
          </p:nvPr>
        </p:nvSpPr>
        <p:spPr>
          <a:xfrm>
            <a:off x="12411450" y="8611411"/>
            <a:ext cx="9504300" cy="142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b="1" dirty="0" err="1" smtClean="0"/>
              <a:t>Squad</a:t>
            </a:r>
            <a:r>
              <a:rPr lang="pt-BR" b="1" dirty="0" smtClean="0"/>
              <a:t> Disponibilidades</a:t>
            </a:r>
            <a:endParaRPr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Tela_CC_configuracoes_globais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2615457" y="5694419"/>
            <a:ext cx="10989228" cy="5082663"/>
          </a:xfrm>
          <a:prstGeom prst="rect">
            <a:avLst/>
          </a:prstGeom>
        </p:spPr>
      </p:pic>
      <p:pic>
        <p:nvPicPr>
          <p:cNvPr id="20" name="Imagem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34104" y="4239275"/>
            <a:ext cx="8472909" cy="4953841"/>
          </a:xfrm>
          <a:prstGeom prst="rect">
            <a:avLst/>
          </a:prstGeom>
          <a:effectLst>
            <a:softEdge rad="76200"/>
          </a:effectLst>
        </p:spPr>
      </p:pic>
      <p:sp>
        <p:nvSpPr>
          <p:cNvPr id="462" name="Google Shape;462;p22"/>
          <p:cNvSpPr txBox="1">
            <a:spLocks noGrp="1"/>
          </p:cNvSpPr>
          <p:nvPr>
            <p:ph type="title"/>
          </p:nvPr>
        </p:nvSpPr>
        <p:spPr>
          <a:xfrm>
            <a:off x="1668549" y="1751773"/>
            <a:ext cx="21893816" cy="16877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9500"/>
              <a:buNone/>
            </a:pPr>
            <a:r>
              <a:rPr lang="pt-BR" smtClean="0"/>
              <a:t>Comparações de Interface</a:t>
            </a:r>
            <a:endParaRPr dirty="0"/>
          </a:p>
        </p:txBody>
      </p:sp>
      <p:sp>
        <p:nvSpPr>
          <p:cNvPr id="16" name="Shape 3"/>
          <p:cNvSpPr/>
          <p:nvPr/>
        </p:nvSpPr>
        <p:spPr>
          <a:xfrm>
            <a:off x="11025962" y="4572000"/>
            <a:ext cx="73421" cy="8441635"/>
          </a:xfrm>
          <a:prstGeom prst="rect">
            <a:avLst/>
          </a:prstGeom>
          <a:solidFill>
            <a:srgbClr val="494950"/>
          </a:solidFill>
          <a:ln/>
        </p:spPr>
      </p:sp>
      <p:sp>
        <p:nvSpPr>
          <p:cNvPr id="17" name="Shape 4"/>
          <p:cNvSpPr/>
          <p:nvPr/>
        </p:nvSpPr>
        <p:spPr>
          <a:xfrm>
            <a:off x="11475844" y="4423973"/>
            <a:ext cx="1285572" cy="73613"/>
          </a:xfrm>
          <a:prstGeom prst="rect">
            <a:avLst/>
          </a:prstGeom>
          <a:solidFill>
            <a:srgbClr val="494950"/>
          </a:solidFill>
          <a:ln/>
        </p:spPr>
      </p:sp>
      <p:sp>
        <p:nvSpPr>
          <p:cNvPr id="18" name="Shape 5"/>
          <p:cNvSpPr/>
          <p:nvPr/>
        </p:nvSpPr>
        <p:spPr>
          <a:xfrm>
            <a:off x="10649306" y="4046532"/>
            <a:ext cx="826537" cy="828690"/>
          </a:xfrm>
          <a:prstGeom prst="roundRect">
            <a:avLst>
              <a:gd name="adj" fmla="val 20000"/>
            </a:avLst>
          </a:prstGeom>
          <a:solidFill>
            <a:srgbClr val="3D3D42"/>
          </a:solidFill>
          <a:ln w="13811">
            <a:solidFill>
              <a:srgbClr val="494950"/>
            </a:solidFill>
            <a:prstDash val="solid"/>
          </a:ln>
        </p:spPr>
      </p:sp>
      <p:sp>
        <p:nvSpPr>
          <p:cNvPr id="19" name="Text 6"/>
          <p:cNvSpPr/>
          <p:nvPr/>
        </p:nvSpPr>
        <p:spPr>
          <a:xfrm>
            <a:off x="10980590" y="4115607"/>
            <a:ext cx="163772" cy="690346"/>
          </a:xfrm>
          <a:prstGeom prst="rect">
            <a:avLst/>
          </a:prstGeom>
          <a:noFill/>
          <a:ln/>
        </p:spPr>
        <p:txBody>
          <a:bodyPr wrap="none" rtlCol="0" anchor="ctr"/>
          <a:lstStyle/>
          <a:p>
            <a:pPr algn="ctr">
              <a:lnSpc>
                <a:spcPts val="3281"/>
              </a:lnSpc>
              <a:buClrTx/>
              <a:buFontTx/>
              <a:buNone/>
            </a:pPr>
            <a:r>
              <a:rPr lang="en-US" sz="3200" kern="1200" dirty="0">
                <a:solidFill>
                  <a:srgbClr val="E5E0DF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2</a:t>
            </a:r>
            <a:endParaRPr lang="en-US" sz="2624" kern="12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22" name="Shape 14"/>
          <p:cNvSpPr/>
          <p:nvPr/>
        </p:nvSpPr>
        <p:spPr>
          <a:xfrm>
            <a:off x="9402597" y="11533784"/>
            <a:ext cx="1285572" cy="73613"/>
          </a:xfrm>
          <a:prstGeom prst="rect">
            <a:avLst/>
          </a:prstGeom>
          <a:solidFill>
            <a:srgbClr val="494950"/>
          </a:solidFill>
          <a:ln/>
        </p:spPr>
      </p:sp>
      <p:sp>
        <p:nvSpPr>
          <p:cNvPr id="23" name="Shape 15"/>
          <p:cNvSpPr/>
          <p:nvPr/>
        </p:nvSpPr>
        <p:spPr>
          <a:xfrm>
            <a:off x="10649306" y="11156344"/>
            <a:ext cx="826537" cy="828690"/>
          </a:xfrm>
          <a:prstGeom prst="roundRect">
            <a:avLst>
              <a:gd name="adj" fmla="val 20000"/>
            </a:avLst>
          </a:prstGeom>
          <a:solidFill>
            <a:srgbClr val="3D3D42"/>
          </a:solidFill>
          <a:ln w="13811">
            <a:solidFill>
              <a:srgbClr val="494950"/>
            </a:solidFill>
            <a:prstDash val="solid"/>
          </a:ln>
        </p:spPr>
      </p:sp>
      <p:sp>
        <p:nvSpPr>
          <p:cNvPr id="24" name="Text 16"/>
          <p:cNvSpPr/>
          <p:nvPr/>
        </p:nvSpPr>
        <p:spPr>
          <a:xfrm>
            <a:off x="10898704" y="11225418"/>
            <a:ext cx="327544" cy="690346"/>
          </a:xfrm>
          <a:prstGeom prst="rect">
            <a:avLst/>
          </a:prstGeom>
          <a:noFill/>
          <a:ln/>
        </p:spPr>
        <p:txBody>
          <a:bodyPr wrap="none" rtlCol="0" anchor="ctr"/>
          <a:lstStyle/>
          <a:p>
            <a:pPr algn="ctr">
              <a:lnSpc>
                <a:spcPts val="3281"/>
              </a:lnSpc>
              <a:buClrTx/>
              <a:buFontTx/>
              <a:buNone/>
            </a:pPr>
            <a:r>
              <a:rPr lang="en-US" sz="3200" kern="1200" dirty="0" smtClean="0">
                <a:solidFill>
                  <a:srgbClr val="E5E0DF"/>
                </a:solidFill>
                <a:latin typeface="Verdana" panose="020B0604030504040204" pitchFamily="34" charset="0"/>
                <a:ea typeface="Verdana" panose="020B0604030504040204" pitchFamily="34" charset="0"/>
                <a:cs typeface="Poppins" pitchFamily="34" charset="-120"/>
              </a:rPr>
              <a:t>1</a:t>
            </a:r>
            <a:endParaRPr lang="en-US" sz="3200" kern="1200" dirty="0">
              <a:solidFill>
                <a:srgbClr val="E5E0DF"/>
              </a:solidFill>
              <a:latin typeface="Verdana" panose="020B0604030504040204" pitchFamily="34" charset="0"/>
              <a:ea typeface="Verdana" panose="020B0604030504040204" pitchFamily="34" charset="0"/>
              <a:cs typeface="Poppins" pitchFamily="34" charset="-120"/>
            </a:endParaRPr>
          </a:p>
        </p:txBody>
      </p:sp>
      <p:sp>
        <p:nvSpPr>
          <p:cNvPr id="25" name="Text 17"/>
          <p:cNvSpPr/>
          <p:nvPr/>
        </p:nvSpPr>
        <p:spPr>
          <a:xfrm>
            <a:off x="1323726" y="11310953"/>
            <a:ext cx="8498331" cy="92085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>
              <a:lnSpc>
                <a:spcPts val="2734"/>
              </a:lnSpc>
              <a:buClrTx/>
              <a:buFontTx/>
              <a:buNone/>
            </a:pPr>
            <a:r>
              <a:rPr lang="en-US" sz="4000" b="1" dirty="0" smtClean="0">
                <a:solidFill>
                  <a:schemeClr val="accent2"/>
                </a:solidFill>
                <a:latin typeface="Verdana"/>
                <a:ea typeface="Verdana"/>
                <a:cs typeface="Verdana"/>
              </a:rPr>
              <a:t>Tela de Configurações</a:t>
            </a:r>
            <a:br>
              <a:rPr lang="en-US" sz="4000" b="1" dirty="0" smtClean="0">
                <a:solidFill>
                  <a:schemeClr val="accent2"/>
                </a:solidFill>
                <a:latin typeface="Verdana"/>
                <a:ea typeface="Verdana"/>
                <a:cs typeface="Verdana"/>
              </a:rPr>
            </a:br>
            <a:r>
              <a:rPr lang="en-US" sz="4000" b="1" dirty="0" smtClean="0">
                <a:solidFill>
                  <a:schemeClr val="accent2"/>
                </a:solidFill>
                <a:latin typeface="Verdana"/>
                <a:ea typeface="Verdana"/>
                <a:cs typeface="Verdana"/>
              </a:rPr>
              <a:t/>
            </a:r>
            <a:br>
              <a:rPr lang="en-US" sz="4000" b="1" dirty="0" smtClean="0">
                <a:solidFill>
                  <a:schemeClr val="accent2"/>
                </a:solidFill>
                <a:latin typeface="Verdana"/>
                <a:ea typeface="Verdana"/>
                <a:cs typeface="Verdana"/>
              </a:rPr>
            </a:br>
            <a:r>
              <a:rPr lang="en-US" sz="4000" b="1" dirty="0" smtClean="0">
                <a:solidFill>
                  <a:schemeClr val="accent2"/>
                </a:solidFill>
                <a:latin typeface="Verdana"/>
                <a:ea typeface="Verdana"/>
                <a:cs typeface="Verdana"/>
              </a:rPr>
              <a:t>Globais</a:t>
            </a:r>
            <a:r>
              <a:rPr lang="en-US" sz="4000" b="1" dirty="0">
                <a:solidFill>
                  <a:schemeClr val="accent2"/>
                </a:solidFill>
                <a:latin typeface="Verdana"/>
                <a:ea typeface="Verdana"/>
                <a:cs typeface="Verdana"/>
              </a:rPr>
              <a:t/>
            </a:r>
            <a:br>
              <a:rPr lang="en-US" sz="4000" b="1" dirty="0">
                <a:solidFill>
                  <a:schemeClr val="accent2"/>
                </a:solidFill>
                <a:latin typeface="Verdana"/>
                <a:ea typeface="Verdana"/>
                <a:cs typeface="Verdana"/>
              </a:rPr>
            </a:br>
            <a:r>
              <a:rPr lang="en-US" sz="4000" b="1" dirty="0">
                <a:solidFill>
                  <a:schemeClr val="accent2"/>
                </a:solidFill>
                <a:latin typeface="Verdana"/>
                <a:ea typeface="Verdana"/>
                <a:cs typeface="Verdana"/>
              </a:rPr>
              <a:t/>
            </a:r>
            <a:br>
              <a:rPr lang="en-US" sz="4000" b="1" dirty="0">
                <a:solidFill>
                  <a:schemeClr val="accent2"/>
                </a:solidFill>
                <a:latin typeface="Verdana"/>
                <a:ea typeface="Verdana"/>
                <a:cs typeface="Verdana"/>
              </a:rPr>
            </a:br>
            <a:endParaRPr lang="en-US" sz="4000" b="1" dirty="0">
              <a:solidFill>
                <a:schemeClr val="accent2"/>
              </a:solidFill>
              <a:latin typeface="Verdana"/>
              <a:ea typeface="Verdana"/>
              <a:cs typeface="Verdana"/>
            </a:endParaRPr>
          </a:p>
        </p:txBody>
      </p:sp>
      <p:sp>
        <p:nvSpPr>
          <p:cNvPr id="21" name="Text 17"/>
          <p:cNvSpPr/>
          <p:nvPr/>
        </p:nvSpPr>
        <p:spPr>
          <a:xfrm>
            <a:off x="13074085" y="4167128"/>
            <a:ext cx="8498331" cy="92085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>
              <a:lnSpc>
                <a:spcPts val="2734"/>
              </a:lnSpc>
              <a:buClrTx/>
              <a:buFontTx/>
              <a:buNone/>
            </a:pPr>
            <a:r>
              <a:rPr lang="en-US" sz="4000" b="1" dirty="0" smtClean="0">
                <a:solidFill>
                  <a:schemeClr val="accent2"/>
                </a:solidFill>
                <a:latin typeface="Verdana"/>
                <a:ea typeface="Verdana"/>
                <a:cs typeface="Verdana"/>
              </a:rPr>
              <a:t>Nova Tela de Configurações</a:t>
            </a:r>
            <a:br>
              <a:rPr lang="en-US" sz="4000" b="1" dirty="0" smtClean="0">
                <a:solidFill>
                  <a:schemeClr val="accent2"/>
                </a:solidFill>
                <a:latin typeface="Verdana"/>
                <a:ea typeface="Verdana"/>
                <a:cs typeface="Verdana"/>
              </a:rPr>
            </a:br>
            <a:r>
              <a:rPr lang="en-US" sz="4000" b="1" dirty="0" smtClean="0">
                <a:solidFill>
                  <a:schemeClr val="accent2"/>
                </a:solidFill>
                <a:latin typeface="Verdana"/>
                <a:ea typeface="Verdana"/>
                <a:cs typeface="Verdana"/>
              </a:rPr>
              <a:t/>
            </a:r>
            <a:br>
              <a:rPr lang="en-US" sz="4000" b="1" dirty="0" smtClean="0">
                <a:solidFill>
                  <a:schemeClr val="accent2"/>
                </a:solidFill>
                <a:latin typeface="Verdana"/>
                <a:ea typeface="Verdana"/>
                <a:cs typeface="Verdana"/>
              </a:rPr>
            </a:br>
            <a:r>
              <a:rPr lang="en-US" sz="4000" b="1" dirty="0" smtClean="0">
                <a:solidFill>
                  <a:schemeClr val="accent2"/>
                </a:solidFill>
                <a:latin typeface="Verdana"/>
                <a:ea typeface="Verdana"/>
                <a:cs typeface="Verdana"/>
              </a:rPr>
              <a:t>Globais</a:t>
            </a:r>
            <a:r>
              <a:rPr lang="en-US" sz="4000" b="1" dirty="0">
                <a:solidFill>
                  <a:schemeClr val="accent2"/>
                </a:solidFill>
                <a:latin typeface="Verdana"/>
                <a:ea typeface="Verdana"/>
                <a:cs typeface="Verdana"/>
              </a:rPr>
              <a:t/>
            </a:r>
            <a:br>
              <a:rPr lang="en-US" sz="4000" b="1" dirty="0">
                <a:solidFill>
                  <a:schemeClr val="accent2"/>
                </a:solidFill>
                <a:latin typeface="Verdana"/>
                <a:ea typeface="Verdana"/>
                <a:cs typeface="Verdana"/>
              </a:rPr>
            </a:br>
            <a:r>
              <a:rPr lang="en-US" sz="4000" b="1" dirty="0">
                <a:solidFill>
                  <a:schemeClr val="accent2"/>
                </a:solidFill>
                <a:latin typeface="Verdana"/>
                <a:ea typeface="Verdana"/>
                <a:cs typeface="Verdana"/>
              </a:rPr>
              <a:t/>
            </a:r>
            <a:br>
              <a:rPr lang="en-US" sz="4000" b="1" dirty="0">
                <a:solidFill>
                  <a:schemeClr val="accent2"/>
                </a:solidFill>
                <a:latin typeface="Verdana"/>
                <a:ea typeface="Verdana"/>
                <a:cs typeface="Verdana"/>
              </a:rPr>
            </a:br>
            <a:endParaRPr lang="en-US" sz="4000" b="1" dirty="0">
              <a:solidFill>
                <a:schemeClr val="accent2"/>
              </a:solidFill>
              <a:latin typeface="Verdana"/>
              <a:ea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067011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Tela_CC_novo_cadastro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2509003" y="4977523"/>
            <a:ext cx="11243326" cy="5141837"/>
          </a:xfrm>
          <a:prstGeom prst="rect">
            <a:avLst/>
          </a:prstGeom>
          <a:effectLst>
            <a:softEdge rad="76200"/>
          </a:effectLst>
        </p:spPr>
      </p:pic>
      <p:sp>
        <p:nvSpPr>
          <p:cNvPr id="462" name="Google Shape;462;p22"/>
          <p:cNvSpPr txBox="1">
            <a:spLocks noGrp="1"/>
          </p:cNvSpPr>
          <p:nvPr>
            <p:ph type="title"/>
          </p:nvPr>
        </p:nvSpPr>
        <p:spPr>
          <a:xfrm>
            <a:off x="1668549" y="1751773"/>
            <a:ext cx="21893816" cy="16877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9500"/>
              <a:buNone/>
            </a:pPr>
            <a:r>
              <a:rPr lang="pt-BR" smtClean="0"/>
              <a:t>Comparações de Interface</a:t>
            </a:r>
            <a:endParaRPr dirty="0"/>
          </a:p>
        </p:txBody>
      </p:sp>
      <p:sp>
        <p:nvSpPr>
          <p:cNvPr id="16" name="Shape 3"/>
          <p:cNvSpPr/>
          <p:nvPr/>
        </p:nvSpPr>
        <p:spPr>
          <a:xfrm>
            <a:off x="11025962" y="4572000"/>
            <a:ext cx="73421" cy="8441635"/>
          </a:xfrm>
          <a:prstGeom prst="rect">
            <a:avLst/>
          </a:prstGeom>
          <a:solidFill>
            <a:srgbClr val="494950"/>
          </a:solidFill>
          <a:ln/>
        </p:spPr>
      </p:sp>
      <p:sp>
        <p:nvSpPr>
          <p:cNvPr id="17" name="Shape 4"/>
          <p:cNvSpPr/>
          <p:nvPr/>
        </p:nvSpPr>
        <p:spPr>
          <a:xfrm>
            <a:off x="11475844" y="4423973"/>
            <a:ext cx="1285572" cy="73613"/>
          </a:xfrm>
          <a:prstGeom prst="rect">
            <a:avLst/>
          </a:prstGeom>
          <a:solidFill>
            <a:srgbClr val="494950"/>
          </a:solidFill>
          <a:ln/>
        </p:spPr>
      </p:sp>
      <p:sp>
        <p:nvSpPr>
          <p:cNvPr id="18" name="Shape 5"/>
          <p:cNvSpPr/>
          <p:nvPr/>
        </p:nvSpPr>
        <p:spPr>
          <a:xfrm>
            <a:off x="10649306" y="4046532"/>
            <a:ext cx="826537" cy="828690"/>
          </a:xfrm>
          <a:prstGeom prst="roundRect">
            <a:avLst>
              <a:gd name="adj" fmla="val 20000"/>
            </a:avLst>
          </a:prstGeom>
          <a:solidFill>
            <a:srgbClr val="3D3D42"/>
          </a:solidFill>
          <a:ln w="13811">
            <a:solidFill>
              <a:srgbClr val="494950"/>
            </a:solidFill>
            <a:prstDash val="solid"/>
          </a:ln>
        </p:spPr>
      </p:sp>
      <p:sp>
        <p:nvSpPr>
          <p:cNvPr id="19" name="Text 6"/>
          <p:cNvSpPr/>
          <p:nvPr/>
        </p:nvSpPr>
        <p:spPr>
          <a:xfrm>
            <a:off x="10980590" y="4115607"/>
            <a:ext cx="163772" cy="690346"/>
          </a:xfrm>
          <a:prstGeom prst="rect">
            <a:avLst/>
          </a:prstGeom>
          <a:noFill/>
          <a:ln/>
        </p:spPr>
        <p:txBody>
          <a:bodyPr wrap="none" rtlCol="0" anchor="ctr"/>
          <a:lstStyle/>
          <a:p>
            <a:pPr algn="ctr">
              <a:lnSpc>
                <a:spcPts val="3281"/>
              </a:lnSpc>
              <a:buClrTx/>
              <a:buFontTx/>
              <a:buNone/>
            </a:pPr>
            <a:r>
              <a:rPr lang="en-US" sz="3200" kern="1200" dirty="0">
                <a:solidFill>
                  <a:srgbClr val="E5E0DF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2</a:t>
            </a:r>
            <a:endParaRPr lang="en-US" sz="2624" kern="12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22" name="Shape 14"/>
          <p:cNvSpPr/>
          <p:nvPr/>
        </p:nvSpPr>
        <p:spPr>
          <a:xfrm>
            <a:off x="9402597" y="11261066"/>
            <a:ext cx="1285572" cy="73613"/>
          </a:xfrm>
          <a:prstGeom prst="rect">
            <a:avLst/>
          </a:prstGeom>
          <a:solidFill>
            <a:srgbClr val="494950"/>
          </a:solidFill>
          <a:ln/>
        </p:spPr>
      </p:sp>
      <p:sp>
        <p:nvSpPr>
          <p:cNvPr id="23" name="Shape 15"/>
          <p:cNvSpPr/>
          <p:nvPr/>
        </p:nvSpPr>
        <p:spPr>
          <a:xfrm>
            <a:off x="10649306" y="10883626"/>
            <a:ext cx="826537" cy="828690"/>
          </a:xfrm>
          <a:prstGeom prst="roundRect">
            <a:avLst>
              <a:gd name="adj" fmla="val 20000"/>
            </a:avLst>
          </a:prstGeom>
          <a:solidFill>
            <a:srgbClr val="3D3D42"/>
          </a:solidFill>
          <a:ln w="13811">
            <a:solidFill>
              <a:srgbClr val="494950"/>
            </a:solidFill>
            <a:prstDash val="solid"/>
          </a:ln>
        </p:spPr>
      </p:sp>
      <p:sp>
        <p:nvSpPr>
          <p:cNvPr id="24" name="Text 16"/>
          <p:cNvSpPr/>
          <p:nvPr/>
        </p:nvSpPr>
        <p:spPr>
          <a:xfrm>
            <a:off x="10898704" y="10952700"/>
            <a:ext cx="327544" cy="690346"/>
          </a:xfrm>
          <a:prstGeom prst="rect">
            <a:avLst/>
          </a:prstGeom>
          <a:noFill/>
          <a:ln/>
        </p:spPr>
        <p:txBody>
          <a:bodyPr wrap="none" rtlCol="0" anchor="ctr"/>
          <a:lstStyle/>
          <a:p>
            <a:pPr algn="ctr">
              <a:lnSpc>
                <a:spcPts val="3281"/>
              </a:lnSpc>
              <a:buClrTx/>
              <a:buFontTx/>
              <a:buNone/>
            </a:pPr>
            <a:r>
              <a:rPr lang="en-US" sz="3200" kern="1200" dirty="0" smtClean="0">
                <a:solidFill>
                  <a:srgbClr val="E5E0DF"/>
                </a:solidFill>
                <a:latin typeface="Verdana" panose="020B0604030504040204" pitchFamily="34" charset="0"/>
                <a:ea typeface="Verdana" panose="020B0604030504040204" pitchFamily="34" charset="0"/>
                <a:cs typeface="Poppins" pitchFamily="34" charset="-120"/>
              </a:rPr>
              <a:t>1</a:t>
            </a:r>
            <a:endParaRPr lang="en-US" sz="3200" kern="1200" dirty="0">
              <a:solidFill>
                <a:srgbClr val="E5E0DF"/>
              </a:solidFill>
              <a:latin typeface="Verdana" panose="020B0604030504040204" pitchFamily="34" charset="0"/>
              <a:ea typeface="Verdana" panose="020B0604030504040204" pitchFamily="34" charset="0"/>
              <a:cs typeface="Poppins" pitchFamily="34" charset="-120"/>
            </a:endParaRPr>
          </a:p>
        </p:txBody>
      </p:sp>
      <p:sp>
        <p:nvSpPr>
          <p:cNvPr id="25" name="Text 17"/>
          <p:cNvSpPr/>
          <p:nvPr/>
        </p:nvSpPr>
        <p:spPr>
          <a:xfrm>
            <a:off x="1323726" y="11182619"/>
            <a:ext cx="8498331" cy="92085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>
              <a:lnSpc>
                <a:spcPts val="2734"/>
              </a:lnSpc>
              <a:buClrTx/>
              <a:buFontTx/>
              <a:buNone/>
            </a:pPr>
            <a:r>
              <a:rPr lang="en-US" sz="4000" b="1" dirty="0" smtClean="0">
                <a:solidFill>
                  <a:schemeClr val="accent2"/>
                </a:solidFill>
                <a:latin typeface="Verdana"/>
                <a:ea typeface="Verdana"/>
                <a:cs typeface="Verdana"/>
              </a:rPr>
              <a:t>Tela de Cadastro de Conta</a:t>
            </a:r>
            <a:r>
              <a:rPr lang="en-US" sz="4000" b="1" dirty="0">
                <a:solidFill>
                  <a:schemeClr val="accent2"/>
                </a:solidFill>
                <a:latin typeface="Verdana"/>
                <a:ea typeface="Verdana"/>
                <a:cs typeface="Verdana"/>
              </a:rPr>
              <a:t/>
            </a:r>
            <a:br>
              <a:rPr lang="en-US" sz="4000" b="1" dirty="0">
                <a:solidFill>
                  <a:schemeClr val="accent2"/>
                </a:solidFill>
                <a:latin typeface="Verdana"/>
                <a:ea typeface="Verdana"/>
                <a:cs typeface="Verdana"/>
              </a:rPr>
            </a:br>
            <a:r>
              <a:rPr lang="en-US" sz="4000" b="1" dirty="0">
                <a:solidFill>
                  <a:schemeClr val="accent2"/>
                </a:solidFill>
                <a:latin typeface="Verdana"/>
                <a:ea typeface="Verdana"/>
                <a:cs typeface="Verdana"/>
              </a:rPr>
              <a:t/>
            </a:r>
            <a:br>
              <a:rPr lang="en-US" sz="4000" b="1" dirty="0">
                <a:solidFill>
                  <a:schemeClr val="accent2"/>
                </a:solidFill>
                <a:latin typeface="Verdana"/>
                <a:ea typeface="Verdana"/>
                <a:cs typeface="Verdana"/>
              </a:rPr>
            </a:br>
            <a:endParaRPr lang="en-US" sz="4000" b="1" dirty="0">
              <a:solidFill>
                <a:schemeClr val="accent2"/>
              </a:solidFill>
              <a:latin typeface="Verdana"/>
              <a:ea typeface="Verdana"/>
              <a:cs typeface="Verdana"/>
            </a:endParaRPr>
          </a:p>
        </p:txBody>
      </p:sp>
      <p:sp>
        <p:nvSpPr>
          <p:cNvPr id="41" name="Text 17"/>
          <p:cNvSpPr/>
          <p:nvPr/>
        </p:nvSpPr>
        <p:spPr>
          <a:xfrm>
            <a:off x="13022997" y="4277818"/>
            <a:ext cx="8770568" cy="575485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>
              <a:lnSpc>
                <a:spcPts val="2734"/>
              </a:lnSpc>
              <a:buClrTx/>
            </a:pPr>
            <a:r>
              <a:rPr lang="en-US" sz="4000" b="1" dirty="0" smtClean="0">
                <a:solidFill>
                  <a:schemeClr val="accent2"/>
                </a:solidFill>
                <a:latin typeface="Verdana"/>
                <a:ea typeface="Verdana"/>
                <a:cs typeface="Verdana"/>
              </a:rPr>
              <a:t>Nova </a:t>
            </a:r>
            <a:r>
              <a:rPr lang="en-US" sz="4000" b="1" dirty="0">
                <a:solidFill>
                  <a:schemeClr val="accent2"/>
                </a:solidFill>
                <a:latin typeface="Verdana"/>
                <a:ea typeface="Verdana"/>
                <a:cs typeface="Verdana"/>
              </a:rPr>
              <a:t>Tela de Cadastro de Conta</a:t>
            </a:r>
            <a:br>
              <a:rPr lang="en-US" sz="4000" b="1" dirty="0">
                <a:solidFill>
                  <a:schemeClr val="accent2"/>
                </a:solidFill>
                <a:latin typeface="Verdana"/>
                <a:ea typeface="Verdana"/>
                <a:cs typeface="Verdana"/>
              </a:rPr>
            </a:br>
            <a:r>
              <a:rPr lang="en-US" sz="4000" b="1" dirty="0">
                <a:solidFill>
                  <a:schemeClr val="accent2"/>
                </a:solidFill>
                <a:latin typeface="Verdana"/>
                <a:ea typeface="Verdana"/>
                <a:cs typeface="Verdana"/>
              </a:rPr>
              <a:t/>
            </a:r>
            <a:br>
              <a:rPr lang="en-US" sz="4000" b="1" dirty="0">
                <a:solidFill>
                  <a:schemeClr val="accent2"/>
                </a:solidFill>
                <a:latin typeface="Verdana"/>
                <a:ea typeface="Verdana"/>
                <a:cs typeface="Verdana"/>
              </a:rPr>
            </a:br>
            <a:endParaRPr lang="en-US" sz="4000" b="1" dirty="0">
              <a:solidFill>
                <a:schemeClr val="accent2"/>
              </a:solidFill>
              <a:latin typeface="Verdana"/>
              <a:ea typeface="Verdana"/>
              <a:cs typeface="Verdana"/>
            </a:endParaRPr>
          </a:p>
          <a:p>
            <a:pPr>
              <a:lnSpc>
                <a:spcPts val="2734"/>
              </a:lnSpc>
              <a:buClrTx/>
              <a:buFontTx/>
              <a:buNone/>
            </a:pPr>
            <a:endParaRPr lang="en-US" sz="4000" b="1" dirty="0">
              <a:solidFill>
                <a:schemeClr val="accent2"/>
              </a:solidFill>
              <a:latin typeface="Verdana"/>
              <a:ea typeface="Verdana"/>
              <a:cs typeface="Verdana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03610" y="4190159"/>
            <a:ext cx="8506650" cy="4618561"/>
          </a:xfrm>
          <a:prstGeom prst="rect">
            <a:avLst/>
          </a:prstGeom>
          <a:effectLst>
            <a:softEdge rad="76200"/>
          </a:effectLst>
        </p:spPr>
      </p:pic>
    </p:spTree>
    <p:extLst>
      <p:ext uri="{BB962C8B-B14F-4D97-AF65-F5344CB8AC3E}">
        <p14:creationId xmlns:p14="http://schemas.microsoft.com/office/powerpoint/2010/main" val="1642493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Tela_CC_novo_encerramento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2509003" y="4977523"/>
            <a:ext cx="11278482" cy="5141837"/>
          </a:xfrm>
          <a:prstGeom prst="rect">
            <a:avLst/>
          </a:prstGeom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78533" y="4190159"/>
            <a:ext cx="8583367" cy="4618561"/>
          </a:xfrm>
          <a:prstGeom prst="rect">
            <a:avLst/>
          </a:prstGeom>
          <a:effectLst>
            <a:softEdge rad="76200"/>
          </a:effectLst>
        </p:spPr>
      </p:pic>
      <p:sp>
        <p:nvSpPr>
          <p:cNvPr id="462" name="Google Shape;462;p22"/>
          <p:cNvSpPr txBox="1">
            <a:spLocks noGrp="1"/>
          </p:cNvSpPr>
          <p:nvPr>
            <p:ph type="title"/>
          </p:nvPr>
        </p:nvSpPr>
        <p:spPr>
          <a:xfrm>
            <a:off x="1668549" y="1751773"/>
            <a:ext cx="21893816" cy="16877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9500"/>
              <a:buNone/>
            </a:pPr>
            <a:r>
              <a:rPr lang="pt-BR" smtClean="0"/>
              <a:t>Comparações de Interface</a:t>
            </a:r>
            <a:endParaRPr dirty="0"/>
          </a:p>
        </p:txBody>
      </p:sp>
      <p:sp>
        <p:nvSpPr>
          <p:cNvPr id="16" name="Shape 3"/>
          <p:cNvSpPr/>
          <p:nvPr/>
        </p:nvSpPr>
        <p:spPr>
          <a:xfrm>
            <a:off x="11025962" y="4572000"/>
            <a:ext cx="73421" cy="8441635"/>
          </a:xfrm>
          <a:prstGeom prst="rect">
            <a:avLst/>
          </a:prstGeom>
          <a:solidFill>
            <a:srgbClr val="494950"/>
          </a:solidFill>
          <a:ln/>
        </p:spPr>
      </p:sp>
      <p:sp>
        <p:nvSpPr>
          <p:cNvPr id="17" name="Shape 4"/>
          <p:cNvSpPr/>
          <p:nvPr/>
        </p:nvSpPr>
        <p:spPr>
          <a:xfrm>
            <a:off x="11475844" y="4423973"/>
            <a:ext cx="1285572" cy="73613"/>
          </a:xfrm>
          <a:prstGeom prst="rect">
            <a:avLst/>
          </a:prstGeom>
          <a:solidFill>
            <a:srgbClr val="494950"/>
          </a:solidFill>
          <a:ln/>
        </p:spPr>
      </p:sp>
      <p:sp>
        <p:nvSpPr>
          <p:cNvPr id="18" name="Shape 5"/>
          <p:cNvSpPr/>
          <p:nvPr/>
        </p:nvSpPr>
        <p:spPr>
          <a:xfrm>
            <a:off x="10649306" y="4046532"/>
            <a:ext cx="826537" cy="828690"/>
          </a:xfrm>
          <a:prstGeom prst="roundRect">
            <a:avLst>
              <a:gd name="adj" fmla="val 20000"/>
            </a:avLst>
          </a:prstGeom>
          <a:solidFill>
            <a:srgbClr val="3D3D42"/>
          </a:solidFill>
          <a:ln w="13811">
            <a:solidFill>
              <a:srgbClr val="494950"/>
            </a:solidFill>
            <a:prstDash val="solid"/>
          </a:ln>
        </p:spPr>
      </p:sp>
      <p:sp>
        <p:nvSpPr>
          <p:cNvPr id="19" name="Text 6"/>
          <p:cNvSpPr/>
          <p:nvPr/>
        </p:nvSpPr>
        <p:spPr>
          <a:xfrm>
            <a:off x="10980590" y="4115607"/>
            <a:ext cx="163772" cy="690346"/>
          </a:xfrm>
          <a:prstGeom prst="rect">
            <a:avLst/>
          </a:prstGeom>
          <a:noFill/>
          <a:ln/>
        </p:spPr>
        <p:txBody>
          <a:bodyPr wrap="none" rtlCol="0" anchor="ctr"/>
          <a:lstStyle/>
          <a:p>
            <a:pPr algn="ctr">
              <a:lnSpc>
                <a:spcPts val="3281"/>
              </a:lnSpc>
              <a:buClrTx/>
              <a:buFontTx/>
              <a:buNone/>
            </a:pPr>
            <a:r>
              <a:rPr lang="en-US" sz="3200" kern="1200" dirty="0">
                <a:solidFill>
                  <a:srgbClr val="E5E0DF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2</a:t>
            </a:r>
            <a:endParaRPr lang="en-US" sz="2624" kern="12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23" name="Shape 15"/>
          <p:cNvSpPr/>
          <p:nvPr/>
        </p:nvSpPr>
        <p:spPr>
          <a:xfrm>
            <a:off x="10649306" y="10883626"/>
            <a:ext cx="826537" cy="828690"/>
          </a:xfrm>
          <a:prstGeom prst="roundRect">
            <a:avLst>
              <a:gd name="adj" fmla="val 20000"/>
            </a:avLst>
          </a:prstGeom>
          <a:solidFill>
            <a:srgbClr val="3D3D42"/>
          </a:solidFill>
          <a:ln w="13811">
            <a:solidFill>
              <a:srgbClr val="494950"/>
            </a:solidFill>
            <a:prstDash val="solid"/>
          </a:ln>
        </p:spPr>
      </p:sp>
      <p:sp>
        <p:nvSpPr>
          <p:cNvPr id="24" name="Text 16"/>
          <p:cNvSpPr/>
          <p:nvPr/>
        </p:nvSpPr>
        <p:spPr>
          <a:xfrm>
            <a:off x="10898704" y="10952700"/>
            <a:ext cx="327544" cy="690346"/>
          </a:xfrm>
          <a:prstGeom prst="rect">
            <a:avLst/>
          </a:prstGeom>
          <a:noFill/>
          <a:ln/>
        </p:spPr>
        <p:txBody>
          <a:bodyPr wrap="none" rtlCol="0" anchor="ctr"/>
          <a:lstStyle/>
          <a:p>
            <a:pPr algn="ctr">
              <a:lnSpc>
                <a:spcPts val="3281"/>
              </a:lnSpc>
              <a:buClrTx/>
              <a:buFontTx/>
              <a:buNone/>
            </a:pPr>
            <a:r>
              <a:rPr lang="en-US" sz="3200" kern="1200" dirty="0" smtClean="0">
                <a:solidFill>
                  <a:srgbClr val="E5E0DF"/>
                </a:solidFill>
                <a:latin typeface="Verdana" panose="020B0604030504040204" pitchFamily="34" charset="0"/>
                <a:ea typeface="Verdana" panose="020B0604030504040204" pitchFamily="34" charset="0"/>
                <a:cs typeface="Poppins" pitchFamily="34" charset="-120"/>
              </a:rPr>
              <a:t>1</a:t>
            </a:r>
            <a:endParaRPr lang="en-US" sz="3200" kern="1200" dirty="0">
              <a:solidFill>
                <a:srgbClr val="E5E0DF"/>
              </a:solidFill>
              <a:latin typeface="Verdana" panose="020B0604030504040204" pitchFamily="34" charset="0"/>
              <a:ea typeface="Verdana" panose="020B0604030504040204" pitchFamily="34" charset="0"/>
              <a:cs typeface="Poppins" pitchFamily="34" charset="-120"/>
            </a:endParaRPr>
          </a:p>
        </p:txBody>
      </p:sp>
      <p:sp>
        <p:nvSpPr>
          <p:cNvPr id="25" name="Text 17"/>
          <p:cNvSpPr/>
          <p:nvPr/>
        </p:nvSpPr>
        <p:spPr>
          <a:xfrm>
            <a:off x="1323726" y="11182619"/>
            <a:ext cx="8498331" cy="92085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>
              <a:lnSpc>
                <a:spcPts val="2734"/>
              </a:lnSpc>
              <a:buClrTx/>
              <a:buFontTx/>
              <a:buNone/>
            </a:pPr>
            <a:r>
              <a:rPr lang="en-US" sz="4000" b="1" dirty="0" smtClean="0">
                <a:solidFill>
                  <a:schemeClr val="accent2"/>
                </a:solidFill>
                <a:latin typeface="Verdana"/>
                <a:ea typeface="Verdana"/>
                <a:cs typeface="Verdana"/>
              </a:rPr>
              <a:t>Tela de Encerramento </a:t>
            </a:r>
            <a:br>
              <a:rPr lang="en-US" sz="4000" b="1" dirty="0" smtClean="0">
                <a:solidFill>
                  <a:schemeClr val="accent2"/>
                </a:solidFill>
                <a:latin typeface="Verdana"/>
                <a:ea typeface="Verdana"/>
                <a:cs typeface="Verdana"/>
              </a:rPr>
            </a:br>
            <a:r>
              <a:rPr lang="en-US" sz="4000" b="1" dirty="0" smtClean="0">
                <a:solidFill>
                  <a:schemeClr val="accent2"/>
                </a:solidFill>
                <a:latin typeface="Verdana"/>
                <a:ea typeface="Verdana"/>
                <a:cs typeface="Verdana"/>
              </a:rPr>
              <a:t/>
            </a:r>
            <a:br>
              <a:rPr lang="en-US" sz="4000" b="1" dirty="0" smtClean="0">
                <a:solidFill>
                  <a:schemeClr val="accent2"/>
                </a:solidFill>
                <a:latin typeface="Verdana"/>
                <a:ea typeface="Verdana"/>
                <a:cs typeface="Verdana"/>
              </a:rPr>
            </a:br>
            <a:r>
              <a:rPr lang="en-US" sz="4000" b="1" dirty="0" smtClean="0">
                <a:solidFill>
                  <a:schemeClr val="accent2"/>
                </a:solidFill>
                <a:latin typeface="Verdana"/>
                <a:ea typeface="Verdana"/>
                <a:cs typeface="Verdana"/>
              </a:rPr>
              <a:t>de Conta</a:t>
            </a:r>
            <a:r>
              <a:rPr lang="en-US" sz="4000" b="1" dirty="0">
                <a:solidFill>
                  <a:schemeClr val="accent2"/>
                </a:solidFill>
                <a:latin typeface="Verdana"/>
                <a:ea typeface="Verdana"/>
                <a:cs typeface="Verdana"/>
              </a:rPr>
              <a:t/>
            </a:r>
            <a:br>
              <a:rPr lang="en-US" sz="4000" b="1" dirty="0">
                <a:solidFill>
                  <a:schemeClr val="accent2"/>
                </a:solidFill>
                <a:latin typeface="Verdana"/>
                <a:ea typeface="Verdana"/>
                <a:cs typeface="Verdana"/>
              </a:rPr>
            </a:br>
            <a:r>
              <a:rPr lang="en-US" sz="4000" b="1" dirty="0">
                <a:solidFill>
                  <a:schemeClr val="accent2"/>
                </a:solidFill>
                <a:latin typeface="Verdana"/>
                <a:ea typeface="Verdana"/>
                <a:cs typeface="Verdana"/>
              </a:rPr>
              <a:t/>
            </a:r>
            <a:br>
              <a:rPr lang="en-US" sz="4000" b="1" dirty="0">
                <a:solidFill>
                  <a:schemeClr val="accent2"/>
                </a:solidFill>
                <a:latin typeface="Verdana"/>
                <a:ea typeface="Verdana"/>
                <a:cs typeface="Verdana"/>
              </a:rPr>
            </a:br>
            <a:endParaRPr lang="en-US" sz="4000" b="1" dirty="0">
              <a:solidFill>
                <a:schemeClr val="accent2"/>
              </a:solidFill>
              <a:latin typeface="Verdana"/>
              <a:ea typeface="Verdana"/>
              <a:cs typeface="Verdana"/>
            </a:endParaRPr>
          </a:p>
        </p:txBody>
      </p:sp>
      <p:sp>
        <p:nvSpPr>
          <p:cNvPr id="41" name="Text 17"/>
          <p:cNvSpPr/>
          <p:nvPr/>
        </p:nvSpPr>
        <p:spPr>
          <a:xfrm>
            <a:off x="13022997" y="4277818"/>
            <a:ext cx="8770568" cy="575485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>
              <a:lnSpc>
                <a:spcPts val="2734"/>
              </a:lnSpc>
              <a:buClrTx/>
            </a:pPr>
            <a:r>
              <a:rPr lang="en-US" sz="4000" b="1" dirty="0" smtClean="0">
                <a:solidFill>
                  <a:schemeClr val="accent2"/>
                </a:solidFill>
                <a:latin typeface="Verdana"/>
                <a:ea typeface="Verdana"/>
                <a:cs typeface="Verdana"/>
              </a:rPr>
              <a:t>Nova </a:t>
            </a:r>
            <a:r>
              <a:rPr lang="en-US" sz="4000" b="1" dirty="0">
                <a:solidFill>
                  <a:schemeClr val="accent2"/>
                </a:solidFill>
                <a:latin typeface="Verdana"/>
                <a:ea typeface="Verdana"/>
                <a:cs typeface="Verdana"/>
              </a:rPr>
              <a:t>Tela Encerramento de Conta</a:t>
            </a:r>
            <a:br>
              <a:rPr lang="en-US" sz="4000" b="1" dirty="0">
                <a:solidFill>
                  <a:schemeClr val="accent2"/>
                </a:solidFill>
                <a:latin typeface="Verdana"/>
                <a:ea typeface="Verdana"/>
                <a:cs typeface="Verdana"/>
              </a:rPr>
            </a:br>
            <a:r>
              <a:rPr lang="en-US" sz="4000" b="1" dirty="0">
                <a:solidFill>
                  <a:schemeClr val="accent2"/>
                </a:solidFill>
                <a:latin typeface="Verdana"/>
                <a:ea typeface="Verdana"/>
                <a:cs typeface="Verdana"/>
              </a:rPr>
              <a:t/>
            </a:r>
            <a:br>
              <a:rPr lang="en-US" sz="4000" b="1" dirty="0">
                <a:solidFill>
                  <a:schemeClr val="accent2"/>
                </a:solidFill>
                <a:latin typeface="Verdana"/>
                <a:ea typeface="Verdana"/>
                <a:cs typeface="Verdana"/>
              </a:rPr>
            </a:br>
            <a:endParaRPr lang="en-US" sz="4000" b="1" dirty="0">
              <a:solidFill>
                <a:schemeClr val="accent2"/>
              </a:solidFill>
              <a:latin typeface="Verdana"/>
              <a:ea typeface="Verdana"/>
              <a:cs typeface="Verdana"/>
            </a:endParaRPr>
          </a:p>
          <a:p>
            <a:pPr>
              <a:lnSpc>
                <a:spcPts val="2734"/>
              </a:lnSpc>
              <a:buClrTx/>
              <a:buFontTx/>
              <a:buNone/>
            </a:pPr>
            <a:endParaRPr lang="en-US" sz="4000" b="1" dirty="0">
              <a:solidFill>
                <a:schemeClr val="accent2"/>
              </a:solidFill>
              <a:latin typeface="Verdana"/>
              <a:ea typeface="Verdana"/>
              <a:cs typeface="Verdana"/>
            </a:endParaRPr>
          </a:p>
        </p:txBody>
      </p:sp>
      <p:sp>
        <p:nvSpPr>
          <p:cNvPr id="20" name="Shape 14"/>
          <p:cNvSpPr/>
          <p:nvPr/>
        </p:nvSpPr>
        <p:spPr>
          <a:xfrm>
            <a:off x="9402597" y="11261066"/>
            <a:ext cx="1285572" cy="73613"/>
          </a:xfrm>
          <a:prstGeom prst="rect">
            <a:avLst/>
          </a:prstGeom>
          <a:solidFill>
            <a:srgbClr val="494950"/>
          </a:solidFill>
          <a:ln/>
        </p:spPr>
      </p:sp>
    </p:spTree>
    <p:extLst>
      <p:ext uri="{BB962C8B-B14F-4D97-AF65-F5344CB8AC3E}">
        <p14:creationId xmlns:p14="http://schemas.microsoft.com/office/powerpoint/2010/main" val="398261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22"/>
          <p:cNvSpPr txBox="1">
            <a:spLocks noGrp="1"/>
          </p:cNvSpPr>
          <p:nvPr>
            <p:ph type="title"/>
          </p:nvPr>
        </p:nvSpPr>
        <p:spPr>
          <a:xfrm>
            <a:off x="1668549" y="1751773"/>
            <a:ext cx="21893816" cy="16877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9500"/>
              <a:buNone/>
            </a:pPr>
            <a:r>
              <a:rPr lang="pt-BR" dirty="0" smtClean="0"/>
              <a:t>Visão Geral da nova Interface</a:t>
            </a:r>
            <a:endParaRPr dirty="0"/>
          </a:p>
        </p:txBody>
      </p:sp>
      <p:pic>
        <p:nvPicPr>
          <p:cNvPr id="4" name="Visao_Geral_telas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439151" y="3622148"/>
            <a:ext cx="19554575" cy="9044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95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22"/>
          <p:cNvSpPr txBox="1">
            <a:spLocks noGrp="1"/>
          </p:cNvSpPr>
          <p:nvPr>
            <p:ph type="title"/>
          </p:nvPr>
        </p:nvSpPr>
        <p:spPr>
          <a:xfrm>
            <a:off x="1668550" y="2019925"/>
            <a:ext cx="20496506" cy="17487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pt-BR" dirty="0"/>
              <a:t>Conclusão e Próximos Passos</a:t>
            </a:r>
            <a:endParaRPr dirty="0"/>
          </a:p>
        </p:txBody>
      </p:sp>
      <p:sp>
        <p:nvSpPr>
          <p:cNvPr id="26" name="Google Shape;463;p22"/>
          <p:cNvSpPr txBox="1">
            <a:spLocks noGrp="1"/>
          </p:cNvSpPr>
          <p:nvPr>
            <p:ph type="title" idx="2"/>
          </p:nvPr>
        </p:nvSpPr>
        <p:spPr>
          <a:xfrm>
            <a:off x="2909520" y="4320680"/>
            <a:ext cx="9032544" cy="1032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>
              <a:buClr>
                <a:schemeClr val="dk1"/>
              </a:buClr>
              <a:buSzPts val="1100"/>
            </a:pPr>
            <a:r>
              <a:rPr lang="pt-BR" b="1" dirty="0"/>
              <a:t>Resultados </a:t>
            </a:r>
            <a:r>
              <a:rPr lang="pt-BR" b="1" dirty="0" smtClean="0"/>
              <a:t>Esperados</a:t>
            </a:r>
            <a:endParaRPr b="1" dirty="0"/>
          </a:p>
        </p:txBody>
      </p:sp>
      <p:sp>
        <p:nvSpPr>
          <p:cNvPr id="28" name="Google Shape;463;p22"/>
          <p:cNvSpPr txBox="1">
            <a:spLocks noGrp="1"/>
          </p:cNvSpPr>
          <p:nvPr>
            <p:ph type="title" idx="2"/>
          </p:nvPr>
        </p:nvSpPr>
        <p:spPr>
          <a:xfrm>
            <a:off x="2909520" y="5352920"/>
            <a:ext cx="19255536" cy="14403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>
              <a:buClr>
                <a:schemeClr val="dk1"/>
              </a:buClr>
              <a:buSzPts val="1100"/>
            </a:pPr>
            <a:r>
              <a:rPr lang="pt-BR" sz="4000" dirty="0"/>
              <a:t>Esperamos que a migração do conta corrente melhore significativamente nossas operações e satisfação do cliente.</a:t>
            </a:r>
          </a:p>
        </p:txBody>
      </p:sp>
      <p:sp>
        <p:nvSpPr>
          <p:cNvPr id="29" name="Google Shape;463;p22"/>
          <p:cNvSpPr txBox="1">
            <a:spLocks noGrp="1"/>
          </p:cNvSpPr>
          <p:nvPr>
            <p:ph type="title" idx="2"/>
          </p:nvPr>
        </p:nvSpPr>
        <p:spPr>
          <a:xfrm>
            <a:off x="2909521" y="7510195"/>
            <a:ext cx="8355887" cy="1032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>
              <a:buClr>
                <a:schemeClr val="dk1"/>
              </a:buClr>
              <a:buSzPts val="1100"/>
            </a:pPr>
            <a:r>
              <a:rPr lang="pt-BR" b="1" dirty="0"/>
              <a:t>Avaliação </a:t>
            </a:r>
            <a:r>
              <a:rPr lang="pt-BR" b="1" dirty="0" smtClean="0"/>
              <a:t>Contínua</a:t>
            </a:r>
            <a:endParaRPr b="1" dirty="0"/>
          </a:p>
        </p:txBody>
      </p:sp>
      <p:sp>
        <p:nvSpPr>
          <p:cNvPr id="30" name="Google Shape;463;p22"/>
          <p:cNvSpPr txBox="1">
            <a:spLocks noGrp="1"/>
          </p:cNvSpPr>
          <p:nvPr>
            <p:ph type="title" idx="2"/>
          </p:nvPr>
        </p:nvSpPr>
        <p:spPr>
          <a:xfrm>
            <a:off x="2909520" y="8542435"/>
            <a:ext cx="19109232" cy="14403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>
              <a:buClr>
                <a:schemeClr val="dk1"/>
              </a:buClr>
              <a:buSzPts val="1100"/>
            </a:pPr>
            <a:r>
              <a:rPr lang="pt-BR" sz="4000" dirty="0"/>
              <a:t>Realizaremos uma avaliação constante para identificar áreas de melhoria e tomar medidas corretivas, se necessário.</a:t>
            </a:r>
          </a:p>
        </p:txBody>
      </p:sp>
      <p:sp>
        <p:nvSpPr>
          <p:cNvPr id="31" name="Google Shape;463;p22"/>
          <p:cNvSpPr txBox="1">
            <a:spLocks noGrp="1"/>
          </p:cNvSpPr>
          <p:nvPr>
            <p:ph type="title" idx="2"/>
          </p:nvPr>
        </p:nvSpPr>
        <p:spPr>
          <a:xfrm>
            <a:off x="2909521" y="10593871"/>
            <a:ext cx="9418550" cy="1032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>
              <a:buClr>
                <a:schemeClr val="dk1"/>
              </a:buClr>
              <a:buSzPts val="1100"/>
            </a:pPr>
            <a:r>
              <a:rPr lang="pt-BR" b="1" dirty="0" smtClean="0"/>
              <a:t>Próximas Telas</a:t>
            </a:r>
            <a:endParaRPr b="1" dirty="0"/>
          </a:p>
        </p:txBody>
      </p:sp>
      <p:sp>
        <p:nvSpPr>
          <p:cNvPr id="32" name="Google Shape;463;p22"/>
          <p:cNvSpPr txBox="1">
            <a:spLocks noGrp="1"/>
          </p:cNvSpPr>
          <p:nvPr>
            <p:ph type="title" idx="2"/>
          </p:nvPr>
        </p:nvSpPr>
        <p:spPr>
          <a:xfrm>
            <a:off x="2909520" y="11626111"/>
            <a:ext cx="19255536" cy="14403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>
              <a:buClr>
                <a:schemeClr val="dk1"/>
              </a:buClr>
              <a:buSzPts val="1100"/>
            </a:pPr>
            <a:r>
              <a:rPr lang="pt-BR" sz="4000" dirty="0"/>
              <a:t>Estamos nos preparando para desenvolver </a:t>
            </a:r>
            <a:r>
              <a:rPr lang="pt-BR" sz="4000" dirty="0" smtClean="0"/>
              <a:t>novas telas </a:t>
            </a:r>
            <a:r>
              <a:rPr lang="pt-BR" sz="4000" dirty="0"/>
              <a:t>que aprimorarão ainda mais a experiência do cliente.</a:t>
            </a:r>
          </a:p>
        </p:txBody>
      </p:sp>
      <p:grpSp>
        <p:nvGrpSpPr>
          <p:cNvPr id="6" name="Grupo 5"/>
          <p:cNvGrpSpPr/>
          <p:nvPr/>
        </p:nvGrpSpPr>
        <p:grpSpPr>
          <a:xfrm>
            <a:off x="1734008" y="4397361"/>
            <a:ext cx="779310" cy="749915"/>
            <a:chOff x="1734008" y="4638661"/>
            <a:chExt cx="779310" cy="749915"/>
          </a:xfrm>
        </p:grpSpPr>
        <p:sp>
          <p:nvSpPr>
            <p:cNvPr id="33" name="Shape 3"/>
            <p:cNvSpPr/>
            <p:nvPr/>
          </p:nvSpPr>
          <p:spPr>
            <a:xfrm>
              <a:off x="1734008" y="4638661"/>
              <a:ext cx="779310" cy="749915"/>
            </a:xfrm>
            <a:prstGeom prst="roundRect">
              <a:avLst>
                <a:gd name="adj" fmla="val 20000"/>
              </a:avLst>
            </a:prstGeom>
            <a:solidFill>
              <a:srgbClr val="3D3D42"/>
            </a:solidFill>
            <a:ln w="13811">
              <a:solidFill>
                <a:srgbClr val="494950"/>
              </a:solidFill>
              <a:prstDash val="solid"/>
            </a:ln>
          </p:spPr>
        </p:sp>
        <p:sp>
          <p:nvSpPr>
            <p:cNvPr id="34" name="Text 4"/>
            <p:cNvSpPr/>
            <p:nvPr/>
          </p:nvSpPr>
          <p:spPr>
            <a:xfrm>
              <a:off x="1917518" y="4786166"/>
              <a:ext cx="412292" cy="515526"/>
            </a:xfrm>
            <a:prstGeom prst="rect">
              <a:avLst/>
            </a:prstGeom>
            <a:noFill/>
            <a:ln/>
          </p:spPr>
          <p:txBody>
            <a:bodyPr wrap="none" rtlCol="0" anchor="t">
              <a:spAutoFit/>
            </a:bodyPr>
            <a:lstStyle/>
            <a:p>
              <a:pPr algn="ctr">
                <a:lnSpc>
                  <a:spcPts val="3281"/>
                </a:lnSpc>
                <a:buClrTx/>
                <a:buFontTx/>
                <a:buNone/>
              </a:pPr>
              <a:r>
                <a:rPr lang="en-US" sz="3200" kern="1200" dirty="0">
                  <a:solidFill>
                    <a:srgbClr val="E5E0DF"/>
                  </a:solidFill>
                  <a:latin typeface="Poppins" pitchFamily="34" charset="0"/>
                  <a:ea typeface="Poppins" pitchFamily="34" charset="-122"/>
                  <a:cs typeface="Poppins" pitchFamily="34" charset="-120"/>
                </a:rPr>
                <a:t>1</a:t>
              </a:r>
              <a:endParaRPr lang="en-US" sz="32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6" name="Text 8"/>
          <p:cNvSpPr/>
          <p:nvPr/>
        </p:nvSpPr>
        <p:spPr>
          <a:xfrm>
            <a:off x="2028413" y="8193031"/>
            <a:ext cx="190500" cy="41648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ctr">
              <a:lnSpc>
                <a:spcPts val="3281"/>
              </a:lnSpc>
              <a:buClrTx/>
              <a:buFontTx/>
              <a:buNone/>
            </a:pPr>
            <a:endParaRPr lang="en-US" sz="2624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0" name="Grupo 39"/>
          <p:cNvGrpSpPr/>
          <p:nvPr/>
        </p:nvGrpSpPr>
        <p:grpSpPr>
          <a:xfrm>
            <a:off x="1734008" y="7651357"/>
            <a:ext cx="779310" cy="749915"/>
            <a:chOff x="1734008" y="4638661"/>
            <a:chExt cx="779310" cy="749915"/>
          </a:xfrm>
        </p:grpSpPr>
        <p:sp>
          <p:nvSpPr>
            <p:cNvPr id="41" name="Shape 3"/>
            <p:cNvSpPr/>
            <p:nvPr/>
          </p:nvSpPr>
          <p:spPr>
            <a:xfrm>
              <a:off x="1734008" y="4638661"/>
              <a:ext cx="779310" cy="749915"/>
            </a:xfrm>
            <a:prstGeom prst="roundRect">
              <a:avLst>
                <a:gd name="adj" fmla="val 20000"/>
              </a:avLst>
            </a:prstGeom>
            <a:solidFill>
              <a:srgbClr val="3D3D42"/>
            </a:solidFill>
            <a:ln w="13811">
              <a:solidFill>
                <a:srgbClr val="494950"/>
              </a:solidFill>
              <a:prstDash val="solid"/>
            </a:ln>
          </p:spPr>
        </p:sp>
        <p:sp>
          <p:nvSpPr>
            <p:cNvPr id="42" name="Text 4"/>
            <p:cNvSpPr/>
            <p:nvPr/>
          </p:nvSpPr>
          <p:spPr>
            <a:xfrm>
              <a:off x="1900686" y="4786166"/>
              <a:ext cx="445956" cy="515526"/>
            </a:xfrm>
            <a:prstGeom prst="rect">
              <a:avLst/>
            </a:prstGeom>
            <a:noFill/>
            <a:ln/>
          </p:spPr>
          <p:txBody>
            <a:bodyPr wrap="none" rtlCol="0" anchor="t">
              <a:spAutoFit/>
            </a:bodyPr>
            <a:lstStyle/>
            <a:p>
              <a:pPr algn="ctr">
                <a:lnSpc>
                  <a:spcPts val="3281"/>
                </a:lnSpc>
                <a:buClrTx/>
                <a:buFontTx/>
                <a:buNone/>
              </a:pPr>
              <a:r>
                <a:rPr lang="en-US" sz="3200" kern="1200" dirty="0" smtClean="0">
                  <a:solidFill>
                    <a:srgbClr val="E5E0D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2</a:t>
              </a:r>
              <a:endParaRPr lang="en-US" sz="3200" kern="12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endParaRPr>
            </a:p>
          </p:txBody>
        </p:sp>
      </p:grpSp>
      <p:grpSp>
        <p:nvGrpSpPr>
          <p:cNvPr id="43" name="Grupo 42"/>
          <p:cNvGrpSpPr/>
          <p:nvPr/>
        </p:nvGrpSpPr>
        <p:grpSpPr>
          <a:xfrm>
            <a:off x="1668550" y="10735033"/>
            <a:ext cx="779310" cy="749915"/>
            <a:chOff x="1734008" y="4638661"/>
            <a:chExt cx="779310" cy="749915"/>
          </a:xfrm>
        </p:grpSpPr>
        <p:sp>
          <p:nvSpPr>
            <p:cNvPr id="44" name="Shape 3"/>
            <p:cNvSpPr/>
            <p:nvPr/>
          </p:nvSpPr>
          <p:spPr>
            <a:xfrm>
              <a:off x="1734008" y="4638661"/>
              <a:ext cx="779310" cy="749915"/>
            </a:xfrm>
            <a:prstGeom prst="roundRect">
              <a:avLst>
                <a:gd name="adj" fmla="val 20000"/>
              </a:avLst>
            </a:prstGeom>
            <a:solidFill>
              <a:srgbClr val="3D3D42"/>
            </a:solidFill>
            <a:ln w="13811">
              <a:solidFill>
                <a:srgbClr val="494950"/>
              </a:solidFill>
              <a:prstDash val="solid"/>
            </a:ln>
          </p:spPr>
        </p:sp>
        <p:sp>
          <p:nvSpPr>
            <p:cNvPr id="45" name="Text 4"/>
            <p:cNvSpPr/>
            <p:nvPr/>
          </p:nvSpPr>
          <p:spPr>
            <a:xfrm>
              <a:off x="1917518" y="4786166"/>
              <a:ext cx="412292" cy="515526"/>
            </a:xfrm>
            <a:prstGeom prst="rect">
              <a:avLst/>
            </a:prstGeom>
            <a:noFill/>
            <a:ln/>
          </p:spPr>
          <p:txBody>
            <a:bodyPr wrap="none" rtlCol="0" anchor="t">
              <a:spAutoFit/>
            </a:bodyPr>
            <a:lstStyle/>
            <a:p>
              <a:pPr algn="ctr">
                <a:lnSpc>
                  <a:spcPts val="3281"/>
                </a:lnSpc>
                <a:buClrTx/>
                <a:buFontTx/>
                <a:buNone/>
              </a:pPr>
              <a:r>
                <a:rPr lang="en-US" sz="3200" kern="1200" dirty="0" smtClean="0">
                  <a:solidFill>
                    <a:srgbClr val="E5E0DF"/>
                  </a:solidFill>
                  <a:latin typeface="Poppins" pitchFamily="34" charset="0"/>
                  <a:ea typeface="Poppins" pitchFamily="34" charset="-122"/>
                  <a:cs typeface="Poppins" pitchFamily="34" charset="-120"/>
                </a:rPr>
                <a:t>3</a:t>
              </a:r>
              <a:endParaRPr lang="en-US" sz="3200" kern="12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2718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1" name="Google Shape;681;p37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l="149" r="149"/>
          <a:stretch/>
        </p:blipFill>
        <p:spPr>
          <a:xfrm>
            <a:off x="5413052" y="5146675"/>
            <a:ext cx="2320800" cy="2320800"/>
          </a:xfrm>
          <a:prstGeom prst="ellipse">
            <a:avLst/>
          </a:prstGeom>
          <a:solidFill>
            <a:schemeClr val="accent5"/>
          </a:solidFill>
          <a:ln w="254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682" name="Google Shape;682;p37"/>
          <p:cNvSpPr txBox="1"/>
          <p:nvPr/>
        </p:nvSpPr>
        <p:spPr>
          <a:xfrm>
            <a:off x="8192906" y="2830558"/>
            <a:ext cx="6713697" cy="13542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00"/>
              <a:buFont typeface="Arial"/>
              <a:buNone/>
            </a:pPr>
            <a:r>
              <a:rPr lang="pt-BR" sz="8200" b="1" i="0" u="none" strike="noStrike" cap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OBRIGADO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3" name="Google Shape;683;p37"/>
          <p:cNvSpPr txBox="1">
            <a:spLocks noGrp="1"/>
          </p:cNvSpPr>
          <p:nvPr>
            <p:ph type="title"/>
          </p:nvPr>
        </p:nvSpPr>
        <p:spPr>
          <a:xfrm>
            <a:off x="8192906" y="5017802"/>
            <a:ext cx="139515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pt-BR" dirty="0" smtClean="0"/>
              <a:t>JEAN DA SILVA HORA</a:t>
            </a:r>
            <a:endParaRPr dirty="0"/>
          </a:p>
        </p:txBody>
      </p:sp>
      <p:sp>
        <p:nvSpPr>
          <p:cNvPr id="684" name="Google Shape;684;p37"/>
          <p:cNvSpPr txBox="1">
            <a:spLocks noGrp="1"/>
          </p:cNvSpPr>
          <p:nvPr>
            <p:ph type="title" idx="3"/>
          </p:nvPr>
        </p:nvSpPr>
        <p:spPr>
          <a:xfrm>
            <a:off x="8192906" y="5689590"/>
            <a:ext cx="139515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pt-BR" dirty="0" smtClean="0"/>
              <a:t>Core Banking</a:t>
            </a:r>
            <a:endParaRPr dirty="0"/>
          </a:p>
        </p:txBody>
      </p:sp>
      <p:sp>
        <p:nvSpPr>
          <p:cNvPr id="686" name="Google Shape;686;p37"/>
          <p:cNvSpPr txBox="1">
            <a:spLocks noGrp="1"/>
          </p:cNvSpPr>
          <p:nvPr>
            <p:ph type="title" idx="5"/>
          </p:nvPr>
        </p:nvSpPr>
        <p:spPr>
          <a:xfrm>
            <a:off x="8192906" y="6939677"/>
            <a:ext cx="139515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pt-BR" dirty="0"/>
              <a:t>j</a:t>
            </a:r>
            <a:r>
              <a:rPr lang="pt-BR" dirty="0" smtClean="0"/>
              <a:t>ean.hora@dimensa.com.br</a:t>
            </a:r>
            <a:endParaRPr dirty="0"/>
          </a:p>
        </p:txBody>
      </p:sp>
      <p:sp>
        <p:nvSpPr>
          <p:cNvPr id="8" name="Google Shape;684;p37"/>
          <p:cNvSpPr txBox="1">
            <a:spLocks noGrp="1"/>
          </p:cNvSpPr>
          <p:nvPr>
            <p:ph type="title" idx="3"/>
          </p:nvPr>
        </p:nvSpPr>
        <p:spPr>
          <a:xfrm>
            <a:off x="8192906" y="6271960"/>
            <a:ext cx="139515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pt-BR" dirty="0" smtClean="0"/>
              <a:t>Disponibilidades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22"/>
          <p:cNvSpPr txBox="1">
            <a:spLocks noGrp="1"/>
          </p:cNvSpPr>
          <p:nvPr>
            <p:ph type="title"/>
          </p:nvPr>
        </p:nvSpPr>
        <p:spPr>
          <a:xfrm>
            <a:off x="1668549" y="2426325"/>
            <a:ext cx="16139765" cy="30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9500"/>
              <a:buNone/>
            </a:pPr>
            <a:r>
              <a:rPr lang="pt-BR" dirty="0" smtClean="0"/>
              <a:t>Apresentação Migração Conta Corrente</a:t>
            </a:r>
            <a:endParaRPr dirty="0"/>
          </a:p>
        </p:txBody>
      </p:sp>
      <p:sp>
        <p:nvSpPr>
          <p:cNvPr id="463" name="Google Shape;463;p22"/>
          <p:cNvSpPr txBox="1">
            <a:spLocks noGrp="1"/>
          </p:cNvSpPr>
          <p:nvPr>
            <p:ph type="title" idx="2"/>
          </p:nvPr>
        </p:nvSpPr>
        <p:spPr>
          <a:xfrm>
            <a:off x="1668549" y="6743100"/>
            <a:ext cx="11133001" cy="44226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>
              <a:buClr>
                <a:schemeClr val="dk1"/>
              </a:buClr>
              <a:buSzPts val="1100"/>
            </a:pPr>
            <a:r>
              <a:rPr lang="pt-BR" dirty="0"/>
              <a:t>Seja bem-vindo à nossa apresentação sobre a migração do conta corrente. Descubra os motivos para essa mudança e os benefícios que ela traz.</a:t>
            </a:r>
            <a:endParaRPr dirty="0"/>
          </a:p>
        </p:txBody>
      </p:sp>
      <p:pic>
        <p:nvPicPr>
          <p:cNvPr id="7" name="Google Shape;598;p30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l="7929" r="25272"/>
          <a:stretch/>
        </p:blipFill>
        <p:spPr>
          <a:xfrm flipH="1">
            <a:off x="14269810" y="3972802"/>
            <a:ext cx="10122675" cy="9755292"/>
          </a:xfrm>
          <a:prstGeom prst="flowChartDelay">
            <a:avLst/>
          </a:prstGeom>
          <a:solidFill>
            <a:schemeClr val="dk2"/>
          </a:solidFill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22"/>
          <p:cNvSpPr txBox="1">
            <a:spLocks noGrp="1"/>
          </p:cNvSpPr>
          <p:nvPr>
            <p:ph type="title"/>
          </p:nvPr>
        </p:nvSpPr>
        <p:spPr>
          <a:xfrm>
            <a:off x="1668550" y="2019925"/>
            <a:ext cx="19216346" cy="17487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9500"/>
              <a:buNone/>
            </a:pPr>
            <a:r>
              <a:rPr lang="pt-BR" dirty="0" smtClean="0"/>
              <a:t>Objetivos da Migração</a:t>
            </a:r>
            <a:endParaRPr dirty="0"/>
          </a:p>
        </p:txBody>
      </p:sp>
      <p:sp>
        <p:nvSpPr>
          <p:cNvPr id="32" name="Google Shape;463;p22"/>
          <p:cNvSpPr txBox="1">
            <a:spLocks noGrp="1"/>
          </p:cNvSpPr>
          <p:nvPr>
            <p:ph type="title" idx="2"/>
          </p:nvPr>
        </p:nvSpPr>
        <p:spPr>
          <a:xfrm>
            <a:off x="2909520" y="11626111"/>
            <a:ext cx="18644193" cy="14403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>
              <a:buClr>
                <a:schemeClr val="dk1"/>
              </a:buClr>
              <a:buSzPts val="1100"/>
            </a:pPr>
            <a:r>
              <a:rPr lang="pt-BR" sz="4000" dirty="0"/>
              <a:t>O novo sistema será capaz de lidar com o crescimento e as demandas do mercado nos próximos anos.</a:t>
            </a:r>
          </a:p>
        </p:txBody>
      </p:sp>
      <p:sp>
        <p:nvSpPr>
          <p:cNvPr id="5" name="Retângulo de cantos arredondados 4"/>
          <p:cNvSpPr/>
          <p:nvPr/>
        </p:nvSpPr>
        <p:spPr>
          <a:xfrm>
            <a:off x="2909520" y="4351532"/>
            <a:ext cx="7553557" cy="3616036"/>
          </a:xfrm>
          <a:prstGeom prst="round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9" name="Retângulo de cantos arredondados 38"/>
          <p:cNvSpPr/>
          <p:nvPr/>
        </p:nvSpPr>
        <p:spPr>
          <a:xfrm>
            <a:off x="14000156" y="4351532"/>
            <a:ext cx="7553557" cy="3616036"/>
          </a:xfrm>
          <a:prstGeom prst="round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6" name="Retângulo de cantos arredondados 45"/>
          <p:cNvSpPr/>
          <p:nvPr/>
        </p:nvSpPr>
        <p:spPr>
          <a:xfrm>
            <a:off x="2909520" y="8280240"/>
            <a:ext cx="18644193" cy="2230425"/>
          </a:xfrm>
          <a:prstGeom prst="round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7" name="Google Shape;463;p22"/>
          <p:cNvSpPr txBox="1">
            <a:spLocks noGrp="1"/>
          </p:cNvSpPr>
          <p:nvPr>
            <p:ph type="title" idx="2"/>
          </p:nvPr>
        </p:nvSpPr>
        <p:spPr>
          <a:xfrm>
            <a:off x="3383000" y="4674744"/>
            <a:ext cx="9418550" cy="81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>
              <a:buClr>
                <a:schemeClr val="dk1"/>
              </a:buClr>
              <a:buSzPts val="1100"/>
            </a:pPr>
            <a:r>
              <a:rPr lang="pt-BR" sz="4000" dirty="0"/>
              <a:t>Modernização Tecnológica</a:t>
            </a:r>
            <a:endParaRPr sz="4000" dirty="0"/>
          </a:p>
        </p:txBody>
      </p:sp>
      <p:sp>
        <p:nvSpPr>
          <p:cNvPr id="48" name="Google Shape;463;p22"/>
          <p:cNvSpPr txBox="1">
            <a:spLocks noGrp="1"/>
          </p:cNvSpPr>
          <p:nvPr>
            <p:ph type="title" idx="2"/>
          </p:nvPr>
        </p:nvSpPr>
        <p:spPr>
          <a:xfrm>
            <a:off x="14549764" y="4674743"/>
            <a:ext cx="9418550" cy="81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>
              <a:buClr>
                <a:schemeClr val="dk1"/>
              </a:buClr>
              <a:buSzPts val="1100"/>
            </a:pPr>
            <a:r>
              <a:rPr lang="pt-BR" sz="4000" dirty="0"/>
              <a:t>Melhorias na Usabilidade</a:t>
            </a:r>
            <a:endParaRPr sz="4000" dirty="0"/>
          </a:p>
        </p:txBody>
      </p:sp>
      <p:sp>
        <p:nvSpPr>
          <p:cNvPr id="49" name="Google Shape;463;p22"/>
          <p:cNvSpPr txBox="1">
            <a:spLocks noGrp="1"/>
          </p:cNvSpPr>
          <p:nvPr>
            <p:ph type="title" idx="2"/>
          </p:nvPr>
        </p:nvSpPr>
        <p:spPr>
          <a:xfrm>
            <a:off x="8751636" y="8489389"/>
            <a:ext cx="9418550" cy="81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>
              <a:buClr>
                <a:schemeClr val="dk1"/>
              </a:buClr>
              <a:buSzPts val="1100"/>
            </a:pPr>
            <a:r>
              <a:rPr lang="pt-BR" sz="4000" dirty="0"/>
              <a:t>Integrações Simplificadas</a:t>
            </a:r>
            <a:endParaRPr sz="4000" dirty="0"/>
          </a:p>
        </p:txBody>
      </p:sp>
      <p:sp>
        <p:nvSpPr>
          <p:cNvPr id="50" name="Google Shape;463;p22"/>
          <p:cNvSpPr txBox="1">
            <a:spLocks noGrp="1"/>
          </p:cNvSpPr>
          <p:nvPr>
            <p:ph type="title" idx="2"/>
          </p:nvPr>
        </p:nvSpPr>
        <p:spPr>
          <a:xfrm>
            <a:off x="3383000" y="5783481"/>
            <a:ext cx="6488364" cy="18799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>
              <a:buClr>
                <a:schemeClr val="dk1"/>
              </a:buClr>
              <a:buSzPts val="1100"/>
            </a:pPr>
            <a:r>
              <a:rPr lang="en-US" sz="3600" dirty="0">
                <a:solidFill>
                  <a:schemeClr val="accent5">
                    <a:lumMod val="50000"/>
                  </a:schemeClr>
                </a:solidFill>
                <a:latin typeface="Syne" pitchFamily="34" charset="0"/>
                <a:ea typeface="Syne" pitchFamily="34" charset="-122"/>
                <a:cs typeface="Syne" pitchFamily="34" charset="-120"/>
              </a:rPr>
              <a:t>A modernização para Java promove flexibilidade e segurança</a:t>
            </a:r>
            <a:endParaRPr sz="36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2" name="Google Shape;463;p22"/>
          <p:cNvSpPr txBox="1">
            <a:spLocks noGrp="1"/>
          </p:cNvSpPr>
          <p:nvPr>
            <p:ph type="title" idx="2"/>
          </p:nvPr>
        </p:nvSpPr>
        <p:spPr>
          <a:xfrm>
            <a:off x="14549764" y="5783481"/>
            <a:ext cx="6488364" cy="18799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>
              <a:buClr>
                <a:schemeClr val="dk1"/>
              </a:buClr>
              <a:buSzPts val="1100"/>
            </a:pPr>
            <a:r>
              <a:rPr lang="en-US" sz="3600" dirty="0" smtClean="0">
                <a:solidFill>
                  <a:schemeClr val="accent5">
                    <a:lumMod val="50000"/>
                  </a:schemeClr>
                </a:solidFill>
                <a:latin typeface="Syne" pitchFamily="34" charset="0"/>
                <a:ea typeface="Syne" pitchFamily="34" charset="-122"/>
                <a:cs typeface="Syne" pitchFamily="34" charset="-120"/>
              </a:rPr>
              <a:t>O novo sistema oferecerá uma experiencia de usuario aprimorada.</a:t>
            </a:r>
            <a:endParaRPr sz="36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4" name="Google Shape;463;p22"/>
          <p:cNvSpPr txBox="1">
            <a:spLocks noGrp="1"/>
          </p:cNvSpPr>
          <p:nvPr>
            <p:ph type="title" idx="2"/>
          </p:nvPr>
        </p:nvSpPr>
        <p:spPr>
          <a:xfrm>
            <a:off x="6332054" y="9353180"/>
            <a:ext cx="14257714" cy="749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>
              <a:buClr>
                <a:schemeClr val="dk1"/>
              </a:buClr>
              <a:buSzPts val="1100"/>
            </a:pPr>
            <a:r>
              <a:rPr lang="en-US" sz="3600" dirty="0" smtClean="0">
                <a:solidFill>
                  <a:schemeClr val="accent5">
                    <a:lumMod val="50000"/>
                  </a:schemeClr>
                </a:solidFill>
                <a:latin typeface="Syne" pitchFamily="34" charset="0"/>
                <a:ea typeface="Syne" pitchFamily="34" charset="-122"/>
                <a:cs typeface="Syne" pitchFamily="34" charset="-120"/>
              </a:rPr>
              <a:t>O Java permitirá integrações mais rápidas e simplificadas</a:t>
            </a:r>
            <a:endParaRPr sz="36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8340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22"/>
          <p:cNvSpPr txBox="1">
            <a:spLocks noGrp="1"/>
          </p:cNvSpPr>
          <p:nvPr>
            <p:ph type="title"/>
          </p:nvPr>
        </p:nvSpPr>
        <p:spPr>
          <a:xfrm>
            <a:off x="1668550" y="2019925"/>
            <a:ext cx="22321750" cy="17487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9500"/>
              <a:buNone/>
            </a:pPr>
            <a:r>
              <a:rPr lang="pt-BR" dirty="0" smtClean="0"/>
              <a:t>3 Motivos para Migração</a:t>
            </a:r>
            <a:endParaRPr dirty="0"/>
          </a:p>
        </p:txBody>
      </p:sp>
      <p:sp>
        <p:nvSpPr>
          <p:cNvPr id="26" name="Google Shape;463;p22"/>
          <p:cNvSpPr txBox="1">
            <a:spLocks noGrp="1"/>
          </p:cNvSpPr>
          <p:nvPr>
            <p:ph type="title" idx="2"/>
          </p:nvPr>
        </p:nvSpPr>
        <p:spPr>
          <a:xfrm>
            <a:off x="2909520" y="4320680"/>
            <a:ext cx="9168180" cy="1032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>
              <a:buClr>
                <a:schemeClr val="dk1"/>
              </a:buClr>
              <a:buSzPts val="1100"/>
            </a:pPr>
            <a:r>
              <a:rPr lang="pt-BR" dirty="0" smtClean="0"/>
              <a:t>Tecnologia </a:t>
            </a:r>
            <a:r>
              <a:rPr lang="pt-BR" dirty="0" smtClean="0"/>
              <a:t>Limitada</a:t>
            </a:r>
            <a:endParaRPr dirty="0"/>
          </a:p>
        </p:txBody>
      </p:sp>
      <p:sp>
        <p:nvSpPr>
          <p:cNvPr id="28" name="Google Shape;463;p22"/>
          <p:cNvSpPr txBox="1">
            <a:spLocks noGrp="1"/>
          </p:cNvSpPr>
          <p:nvPr>
            <p:ph type="title" idx="2"/>
          </p:nvPr>
        </p:nvSpPr>
        <p:spPr>
          <a:xfrm>
            <a:off x="2909520" y="5352920"/>
            <a:ext cx="18644193" cy="14403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>
              <a:buClr>
                <a:schemeClr val="dk1"/>
              </a:buClr>
              <a:buSzPts val="1100"/>
            </a:pPr>
            <a:r>
              <a:rPr lang="pt-BR" sz="4000" dirty="0"/>
              <a:t>O </a:t>
            </a:r>
            <a:r>
              <a:rPr lang="pt-BR" sz="4000" dirty="0" smtClean="0"/>
              <a:t>atual sistema não </a:t>
            </a:r>
            <a:r>
              <a:rPr lang="pt-BR" sz="4000" dirty="0" smtClean="0"/>
              <a:t>acompanha às novas demandas tecnológicas </a:t>
            </a:r>
            <a:r>
              <a:rPr lang="pt-BR" sz="4000" dirty="0"/>
              <a:t>e </a:t>
            </a:r>
            <a:r>
              <a:rPr lang="pt-BR" sz="4000" dirty="0" smtClean="0"/>
              <a:t>a capacidade </a:t>
            </a:r>
            <a:r>
              <a:rPr lang="pt-BR" sz="4000" dirty="0"/>
              <a:t>de </a:t>
            </a:r>
            <a:r>
              <a:rPr lang="pt-BR" sz="4000" dirty="0" smtClean="0"/>
              <a:t>inovação.</a:t>
            </a:r>
            <a:endParaRPr lang="pt-BR" sz="4000" dirty="0"/>
          </a:p>
        </p:txBody>
      </p:sp>
      <p:sp>
        <p:nvSpPr>
          <p:cNvPr id="29" name="Google Shape;463;p22"/>
          <p:cNvSpPr txBox="1">
            <a:spLocks noGrp="1"/>
          </p:cNvSpPr>
          <p:nvPr>
            <p:ph type="title" idx="2"/>
          </p:nvPr>
        </p:nvSpPr>
        <p:spPr>
          <a:xfrm>
            <a:off x="2909521" y="7510195"/>
            <a:ext cx="9418550" cy="1032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>
              <a:buClr>
                <a:schemeClr val="dk1"/>
              </a:buClr>
              <a:buSzPts val="1100"/>
            </a:pPr>
            <a:r>
              <a:rPr lang="pt-BR" dirty="0" smtClean="0"/>
              <a:t>Falta de Integração</a:t>
            </a:r>
            <a:endParaRPr dirty="0"/>
          </a:p>
        </p:txBody>
      </p:sp>
      <p:sp>
        <p:nvSpPr>
          <p:cNvPr id="30" name="Google Shape;463;p22"/>
          <p:cNvSpPr txBox="1">
            <a:spLocks noGrp="1"/>
          </p:cNvSpPr>
          <p:nvPr>
            <p:ph type="title" idx="2"/>
          </p:nvPr>
        </p:nvSpPr>
        <p:spPr>
          <a:xfrm>
            <a:off x="2909520" y="8542435"/>
            <a:ext cx="18644193" cy="14403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>
              <a:buClr>
                <a:schemeClr val="dk1"/>
              </a:buClr>
              <a:buSzPts val="1100"/>
            </a:pPr>
            <a:r>
              <a:rPr lang="pt-BR" sz="4000" dirty="0"/>
              <a:t>Identificamos a necessidade de uma plataforma que integre perfeitamente nossos diversos serviços bancários.</a:t>
            </a:r>
          </a:p>
        </p:txBody>
      </p:sp>
      <p:sp>
        <p:nvSpPr>
          <p:cNvPr id="31" name="Google Shape;463;p22"/>
          <p:cNvSpPr txBox="1">
            <a:spLocks noGrp="1"/>
          </p:cNvSpPr>
          <p:nvPr>
            <p:ph type="title" idx="2"/>
          </p:nvPr>
        </p:nvSpPr>
        <p:spPr>
          <a:xfrm>
            <a:off x="2909521" y="10593871"/>
            <a:ext cx="9418550" cy="1032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>
              <a:buClr>
                <a:schemeClr val="dk1"/>
              </a:buClr>
              <a:buSzPts val="1100"/>
            </a:pPr>
            <a:r>
              <a:rPr lang="pt-BR" dirty="0"/>
              <a:t>Necessidades de Eficiência</a:t>
            </a:r>
          </a:p>
        </p:txBody>
      </p:sp>
      <p:sp>
        <p:nvSpPr>
          <p:cNvPr id="32" name="Google Shape;463;p22"/>
          <p:cNvSpPr txBox="1">
            <a:spLocks noGrp="1"/>
          </p:cNvSpPr>
          <p:nvPr>
            <p:ph type="title" idx="2"/>
          </p:nvPr>
        </p:nvSpPr>
        <p:spPr>
          <a:xfrm>
            <a:off x="2909520" y="11626111"/>
            <a:ext cx="18644193" cy="14403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>
              <a:buClr>
                <a:schemeClr val="dk1"/>
              </a:buClr>
              <a:buSzPts val="1100"/>
            </a:pPr>
            <a:r>
              <a:rPr lang="pt-BR" sz="4000" dirty="0" smtClean="0"/>
              <a:t>A </a:t>
            </a:r>
            <a:r>
              <a:rPr lang="pt-BR" sz="4000" dirty="0"/>
              <a:t>migração nos permitirá otimizar nossos processos e melhorar a experiência dos clientes.</a:t>
            </a:r>
          </a:p>
        </p:txBody>
      </p:sp>
      <p:grpSp>
        <p:nvGrpSpPr>
          <p:cNvPr id="6" name="Grupo 5"/>
          <p:cNvGrpSpPr/>
          <p:nvPr/>
        </p:nvGrpSpPr>
        <p:grpSpPr>
          <a:xfrm>
            <a:off x="1734008" y="4397361"/>
            <a:ext cx="779310" cy="749915"/>
            <a:chOff x="1734008" y="4638661"/>
            <a:chExt cx="779310" cy="749915"/>
          </a:xfrm>
        </p:grpSpPr>
        <p:sp>
          <p:nvSpPr>
            <p:cNvPr id="33" name="Shape 3"/>
            <p:cNvSpPr/>
            <p:nvPr/>
          </p:nvSpPr>
          <p:spPr>
            <a:xfrm>
              <a:off x="1734008" y="4638661"/>
              <a:ext cx="779310" cy="749915"/>
            </a:xfrm>
            <a:prstGeom prst="roundRect">
              <a:avLst>
                <a:gd name="adj" fmla="val 20000"/>
              </a:avLst>
            </a:prstGeom>
            <a:solidFill>
              <a:srgbClr val="3D3D42"/>
            </a:solidFill>
            <a:ln w="13811">
              <a:solidFill>
                <a:srgbClr val="494950"/>
              </a:solidFill>
              <a:prstDash val="solid"/>
            </a:ln>
          </p:spPr>
        </p:sp>
        <p:sp>
          <p:nvSpPr>
            <p:cNvPr id="34" name="Text 4"/>
            <p:cNvSpPr/>
            <p:nvPr/>
          </p:nvSpPr>
          <p:spPr>
            <a:xfrm>
              <a:off x="1900686" y="4786166"/>
              <a:ext cx="445956" cy="515526"/>
            </a:xfrm>
            <a:prstGeom prst="rect">
              <a:avLst/>
            </a:prstGeom>
            <a:noFill/>
            <a:ln/>
          </p:spPr>
          <p:txBody>
            <a:bodyPr wrap="none" rtlCol="0" anchor="t">
              <a:spAutoFit/>
            </a:bodyPr>
            <a:lstStyle/>
            <a:p>
              <a:pPr algn="ctr">
                <a:lnSpc>
                  <a:spcPts val="3281"/>
                </a:lnSpc>
                <a:buClrTx/>
                <a:buFontTx/>
                <a:buNone/>
              </a:pPr>
              <a:r>
                <a:rPr lang="en-US" sz="3200" kern="1200" dirty="0">
                  <a:solidFill>
                    <a:srgbClr val="E5E0D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Poppins" pitchFamily="34" charset="-120"/>
                </a:rPr>
                <a:t>1</a:t>
              </a:r>
              <a:endParaRPr lang="en-US" sz="3200" kern="12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endParaRPr>
            </a:p>
          </p:txBody>
        </p:sp>
      </p:grpSp>
      <p:sp>
        <p:nvSpPr>
          <p:cNvPr id="36" name="Text 8"/>
          <p:cNvSpPr/>
          <p:nvPr/>
        </p:nvSpPr>
        <p:spPr>
          <a:xfrm>
            <a:off x="2028413" y="8193031"/>
            <a:ext cx="190500" cy="41648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ctr">
              <a:lnSpc>
                <a:spcPts val="3281"/>
              </a:lnSpc>
              <a:buClrTx/>
              <a:buFontTx/>
              <a:buNone/>
            </a:pPr>
            <a:endParaRPr lang="en-US" sz="2624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0" name="Grupo 39"/>
          <p:cNvGrpSpPr/>
          <p:nvPr/>
        </p:nvGrpSpPr>
        <p:grpSpPr>
          <a:xfrm>
            <a:off x="1734008" y="7651357"/>
            <a:ext cx="779310" cy="749915"/>
            <a:chOff x="1734008" y="4638661"/>
            <a:chExt cx="779310" cy="749915"/>
          </a:xfrm>
        </p:grpSpPr>
        <p:sp>
          <p:nvSpPr>
            <p:cNvPr id="41" name="Shape 3"/>
            <p:cNvSpPr/>
            <p:nvPr/>
          </p:nvSpPr>
          <p:spPr>
            <a:xfrm>
              <a:off x="1734008" y="4638661"/>
              <a:ext cx="779310" cy="749915"/>
            </a:xfrm>
            <a:prstGeom prst="roundRect">
              <a:avLst>
                <a:gd name="adj" fmla="val 20000"/>
              </a:avLst>
            </a:prstGeom>
            <a:solidFill>
              <a:srgbClr val="3D3D42"/>
            </a:solidFill>
            <a:ln w="13811">
              <a:solidFill>
                <a:srgbClr val="494950"/>
              </a:solidFill>
              <a:prstDash val="solid"/>
            </a:ln>
          </p:spPr>
        </p:sp>
        <p:sp>
          <p:nvSpPr>
            <p:cNvPr id="42" name="Text 4"/>
            <p:cNvSpPr/>
            <p:nvPr/>
          </p:nvSpPr>
          <p:spPr>
            <a:xfrm>
              <a:off x="1900686" y="4786166"/>
              <a:ext cx="445956" cy="515526"/>
            </a:xfrm>
            <a:prstGeom prst="rect">
              <a:avLst/>
            </a:prstGeom>
            <a:noFill/>
            <a:ln/>
          </p:spPr>
          <p:txBody>
            <a:bodyPr wrap="none" rtlCol="0" anchor="t">
              <a:spAutoFit/>
            </a:bodyPr>
            <a:lstStyle/>
            <a:p>
              <a:pPr algn="ctr">
                <a:lnSpc>
                  <a:spcPts val="3281"/>
                </a:lnSpc>
                <a:buClrTx/>
                <a:buFontTx/>
                <a:buNone/>
              </a:pPr>
              <a:r>
                <a:rPr lang="en-US" sz="3200" kern="1200" dirty="0" smtClean="0">
                  <a:solidFill>
                    <a:srgbClr val="E5E0D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2</a:t>
              </a:r>
              <a:endParaRPr lang="en-US" sz="3200" kern="12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endParaRPr>
            </a:p>
          </p:txBody>
        </p:sp>
      </p:grpSp>
      <p:grpSp>
        <p:nvGrpSpPr>
          <p:cNvPr id="43" name="Grupo 42"/>
          <p:cNvGrpSpPr/>
          <p:nvPr/>
        </p:nvGrpSpPr>
        <p:grpSpPr>
          <a:xfrm>
            <a:off x="1668550" y="10735033"/>
            <a:ext cx="779310" cy="749915"/>
            <a:chOff x="1734008" y="4638661"/>
            <a:chExt cx="779310" cy="749915"/>
          </a:xfrm>
        </p:grpSpPr>
        <p:sp>
          <p:nvSpPr>
            <p:cNvPr id="44" name="Shape 3"/>
            <p:cNvSpPr/>
            <p:nvPr/>
          </p:nvSpPr>
          <p:spPr>
            <a:xfrm>
              <a:off x="1734008" y="4638661"/>
              <a:ext cx="779310" cy="749915"/>
            </a:xfrm>
            <a:prstGeom prst="roundRect">
              <a:avLst>
                <a:gd name="adj" fmla="val 20000"/>
              </a:avLst>
            </a:prstGeom>
            <a:solidFill>
              <a:srgbClr val="3D3D42"/>
            </a:solidFill>
            <a:ln w="13811">
              <a:solidFill>
                <a:srgbClr val="494950"/>
              </a:solidFill>
              <a:prstDash val="solid"/>
            </a:ln>
          </p:spPr>
        </p:sp>
        <p:sp>
          <p:nvSpPr>
            <p:cNvPr id="45" name="Text 4"/>
            <p:cNvSpPr/>
            <p:nvPr/>
          </p:nvSpPr>
          <p:spPr>
            <a:xfrm>
              <a:off x="1900686" y="4786166"/>
              <a:ext cx="445956" cy="515526"/>
            </a:xfrm>
            <a:prstGeom prst="rect">
              <a:avLst/>
            </a:prstGeom>
            <a:noFill/>
            <a:ln/>
          </p:spPr>
          <p:txBody>
            <a:bodyPr wrap="none" rtlCol="0" anchor="t">
              <a:spAutoFit/>
            </a:bodyPr>
            <a:lstStyle/>
            <a:p>
              <a:pPr algn="ctr">
                <a:lnSpc>
                  <a:spcPts val="3281"/>
                </a:lnSpc>
                <a:buClrTx/>
                <a:buFontTx/>
                <a:buNone/>
              </a:pPr>
              <a:r>
                <a:rPr lang="en-US" sz="3200" kern="1200" dirty="0" smtClean="0">
                  <a:solidFill>
                    <a:srgbClr val="E5E0D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Poppins" pitchFamily="34" charset="-120"/>
                </a:rPr>
                <a:t>3</a:t>
              </a:r>
              <a:endParaRPr lang="en-US" sz="3200" kern="12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15479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22"/>
          <p:cNvSpPr txBox="1">
            <a:spLocks noGrp="1"/>
          </p:cNvSpPr>
          <p:nvPr>
            <p:ph type="title"/>
          </p:nvPr>
        </p:nvSpPr>
        <p:spPr>
          <a:xfrm>
            <a:off x="1668550" y="2019925"/>
            <a:ext cx="22321750" cy="17487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9500"/>
              <a:buNone/>
            </a:pPr>
            <a:r>
              <a:rPr lang="pt-BR" dirty="0" smtClean="0"/>
              <a:t>Etapas da Migração</a:t>
            </a:r>
            <a:endParaRPr dirty="0"/>
          </a:p>
        </p:txBody>
      </p:sp>
      <p:sp>
        <p:nvSpPr>
          <p:cNvPr id="26" name="Google Shape;463;p22"/>
          <p:cNvSpPr txBox="1">
            <a:spLocks noGrp="1"/>
          </p:cNvSpPr>
          <p:nvPr>
            <p:ph type="title" idx="2"/>
          </p:nvPr>
        </p:nvSpPr>
        <p:spPr>
          <a:xfrm>
            <a:off x="2909520" y="4320680"/>
            <a:ext cx="9168180" cy="1032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>
              <a:buClr>
                <a:schemeClr val="dk1"/>
              </a:buClr>
              <a:buSzPts val="1100"/>
            </a:pPr>
            <a:r>
              <a:rPr lang="pt-BR" dirty="0" smtClean="0"/>
              <a:t>Migração em Partes</a:t>
            </a:r>
            <a:endParaRPr dirty="0"/>
          </a:p>
        </p:txBody>
      </p:sp>
      <p:sp>
        <p:nvSpPr>
          <p:cNvPr id="28" name="Google Shape;463;p22"/>
          <p:cNvSpPr txBox="1">
            <a:spLocks noGrp="1"/>
          </p:cNvSpPr>
          <p:nvPr>
            <p:ph type="title" idx="2"/>
          </p:nvPr>
        </p:nvSpPr>
        <p:spPr>
          <a:xfrm>
            <a:off x="2909520" y="5352920"/>
            <a:ext cx="18644193" cy="81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>
              <a:buClr>
                <a:schemeClr val="dk1"/>
              </a:buClr>
              <a:buSzPts val="1100"/>
            </a:pPr>
            <a:r>
              <a:rPr lang="pt-BR" sz="4000" dirty="0" smtClean="0"/>
              <a:t>Divisão da migração para garantir a continuidade operacional.</a:t>
            </a:r>
            <a:endParaRPr lang="pt-BR" sz="4000" dirty="0"/>
          </a:p>
        </p:txBody>
      </p:sp>
      <p:sp>
        <p:nvSpPr>
          <p:cNvPr id="29" name="Google Shape;463;p22"/>
          <p:cNvSpPr txBox="1">
            <a:spLocks noGrp="1"/>
          </p:cNvSpPr>
          <p:nvPr>
            <p:ph type="title" idx="2"/>
          </p:nvPr>
        </p:nvSpPr>
        <p:spPr>
          <a:xfrm>
            <a:off x="2909521" y="7156901"/>
            <a:ext cx="9418550" cy="1032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>
              <a:buClr>
                <a:schemeClr val="dk1"/>
              </a:buClr>
              <a:buSzPts val="1100"/>
            </a:pPr>
            <a:r>
              <a:rPr lang="pt-BR" dirty="0" smtClean="0"/>
              <a:t>Primeira versão</a:t>
            </a:r>
            <a:endParaRPr dirty="0"/>
          </a:p>
        </p:txBody>
      </p:sp>
      <p:sp>
        <p:nvSpPr>
          <p:cNvPr id="30" name="Google Shape;463;p22"/>
          <p:cNvSpPr txBox="1">
            <a:spLocks noGrp="1"/>
          </p:cNvSpPr>
          <p:nvPr>
            <p:ph type="title" idx="2"/>
          </p:nvPr>
        </p:nvSpPr>
        <p:spPr>
          <a:xfrm>
            <a:off x="2909520" y="8189141"/>
            <a:ext cx="18644193" cy="81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>
              <a:buClr>
                <a:schemeClr val="dk1"/>
              </a:buClr>
              <a:buSzPts val="1100"/>
            </a:pPr>
            <a:r>
              <a:rPr lang="pt-BR" sz="4000" dirty="0" smtClean="0"/>
              <a:t>Liberação de uma versão inicial</a:t>
            </a:r>
            <a:endParaRPr lang="pt-BR" sz="4000" dirty="0"/>
          </a:p>
        </p:txBody>
      </p:sp>
      <p:sp>
        <p:nvSpPr>
          <p:cNvPr id="31" name="Google Shape;463;p22"/>
          <p:cNvSpPr txBox="1">
            <a:spLocks noGrp="1"/>
          </p:cNvSpPr>
          <p:nvPr>
            <p:ph type="title" idx="2"/>
          </p:nvPr>
        </p:nvSpPr>
        <p:spPr>
          <a:xfrm>
            <a:off x="2909521" y="10136667"/>
            <a:ext cx="12261206" cy="1032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>
              <a:buClr>
                <a:schemeClr val="dk1"/>
              </a:buClr>
              <a:buSzPts val="1100"/>
            </a:pPr>
            <a:r>
              <a:rPr lang="pt-BR" dirty="0" smtClean="0"/>
              <a:t>Inclusão de Funcionalidades</a:t>
            </a:r>
            <a:endParaRPr dirty="0"/>
          </a:p>
        </p:txBody>
      </p:sp>
      <p:sp>
        <p:nvSpPr>
          <p:cNvPr id="32" name="Google Shape;463;p22"/>
          <p:cNvSpPr txBox="1">
            <a:spLocks noGrp="1"/>
          </p:cNvSpPr>
          <p:nvPr>
            <p:ph type="title" idx="2"/>
          </p:nvPr>
        </p:nvSpPr>
        <p:spPr>
          <a:xfrm>
            <a:off x="2909520" y="11168907"/>
            <a:ext cx="18644193" cy="81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>
              <a:buClr>
                <a:schemeClr val="dk1"/>
              </a:buClr>
              <a:buSzPts val="1100"/>
            </a:pPr>
            <a:r>
              <a:rPr lang="pt-BR" sz="4000" dirty="0" smtClean="0"/>
              <a:t>Novas Funcionalidades para gerar valor imediato</a:t>
            </a:r>
            <a:endParaRPr lang="pt-BR" sz="4000" dirty="0"/>
          </a:p>
        </p:txBody>
      </p:sp>
      <p:grpSp>
        <p:nvGrpSpPr>
          <p:cNvPr id="6" name="Grupo 5"/>
          <p:cNvGrpSpPr/>
          <p:nvPr/>
        </p:nvGrpSpPr>
        <p:grpSpPr>
          <a:xfrm>
            <a:off x="1734008" y="4397361"/>
            <a:ext cx="779310" cy="749915"/>
            <a:chOff x="1734008" y="4638661"/>
            <a:chExt cx="779310" cy="749915"/>
          </a:xfrm>
        </p:grpSpPr>
        <p:sp>
          <p:nvSpPr>
            <p:cNvPr id="33" name="Shape 3"/>
            <p:cNvSpPr/>
            <p:nvPr/>
          </p:nvSpPr>
          <p:spPr>
            <a:xfrm>
              <a:off x="1734008" y="4638661"/>
              <a:ext cx="779310" cy="749915"/>
            </a:xfrm>
            <a:prstGeom prst="roundRect">
              <a:avLst>
                <a:gd name="adj" fmla="val 20000"/>
              </a:avLst>
            </a:prstGeom>
            <a:solidFill>
              <a:srgbClr val="3D3D42"/>
            </a:solidFill>
            <a:ln w="13811">
              <a:solidFill>
                <a:srgbClr val="494950"/>
              </a:solidFill>
              <a:prstDash val="solid"/>
            </a:ln>
          </p:spPr>
        </p:sp>
        <p:sp>
          <p:nvSpPr>
            <p:cNvPr id="34" name="Text 4"/>
            <p:cNvSpPr/>
            <p:nvPr/>
          </p:nvSpPr>
          <p:spPr>
            <a:xfrm>
              <a:off x="1900686" y="4786166"/>
              <a:ext cx="445956" cy="515526"/>
            </a:xfrm>
            <a:prstGeom prst="rect">
              <a:avLst/>
            </a:prstGeom>
            <a:noFill/>
            <a:ln/>
          </p:spPr>
          <p:txBody>
            <a:bodyPr wrap="none" rtlCol="0" anchor="t">
              <a:spAutoFit/>
            </a:bodyPr>
            <a:lstStyle/>
            <a:p>
              <a:pPr algn="ctr">
                <a:lnSpc>
                  <a:spcPts val="3281"/>
                </a:lnSpc>
                <a:buClrTx/>
                <a:buFontTx/>
                <a:buNone/>
              </a:pPr>
              <a:r>
                <a:rPr lang="en-US" sz="3200" kern="1200" dirty="0">
                  <a:solidFill>
                    <a:srgbClr val="E5E0D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Poppins" pitchFamily="34" charset="-120"/>
                </a:rPr>
                <a:t>1</a:t>
              </a:r>
              <a:endParaRPr lang="en-US" sz="3200" kern="12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endParaRPr>
            </a:p>
          </p:txBody>
        </p:sp>
      </p:grpSp>
      <p:sp>
        <p:nvSpPr>
          <p:cNvPr id="36" name="Text 8"/>
          <p:cNvSpPr/>
          <p:nvPr/>
        </p:nvSpPr>
        <p:spPr>
          <a:xfrm>
            <a:off x="2028413" y="7839737"/>
            <a:ext cx="190500" cy="41648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ctr">
              <a:lnSpc>
                <a:spcPts val="3281"/>
              </a:lnSpc>
              <a:buClrTx/>
              <a:buFontTx/>
              <a:buNone/>
            </a:pPr>
            <a:endParaRPr lang="en-US" sz="2624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0" name="Grupo 39"/>
          <p:cNvGrpSpPr/>
          <p:nvPr/>
        </p:nvGrpSpPr>
        <p:grpSpPr>
          <a:xfrm>
            <a:off x="1734008" y="7298063"/>
            <a:ext cx="779310" cy="749915"/>
            <a:chOff x="1734008" y="4638661"/>
            <a:chExt cx="779310" cy="749915"/>
          </a:xfrm>
        </p:grpSpPr>
        <p:sp>
          <p:nvSpPr>
            <p:cNvPr id="41" name="Shape 3"/>
            <p:cNvSpPr/>
            <p:nvPr/>
          </p:nvSpPr>
          <p:spPr>
            <a:xfrm>
              <a:off x="1734008" y="4638661"/>
              <a:ext cx="779310" cy="749915"/>
            </a:xfrm>
            <a:prstGeom prst="roundRect">
              <a:avLst>
                <a:gd name="adj" fmla="val 20000"/>
              </a:avLst>
            </a:prstGeom>
            <a:solidFill>
              <a:srgbClr val="3D3D42"/>
            </a:solidFill>
            <a:ln w="13811">
              <a:solidFill>
                <a:srgbClr val="494950"/>
              </a:solidFill>
              <a:prstDash val="solid"/>
            </a:ln>
          </p:spPr>
        </p:sp>
        <p:sp>
          <p:nvSpPr>
            <p:cNvPr id="42" name="Text 4"/>
            <p:cNvSpPr/>
            <p:nvPr/>
          </p:nvSpPr>
          <p:spPr>
            <a:xfrm>
              <a:off x="1900686" y="4786166"/>
              <a:ext cx="445956" cy="515526"/>
            </a:xfrm>
            <a:prstGeom prst="rect">
              <a:avLst/>
            </a:prstGeom>
            <a:noFill/>
            <a:ln/>
          </p:spPr>
          <p:txBody>
            <a:bodyPr wrap="none" rtlCol="0" anchor="t">
              <a:spAutoFit/>
            </a:bodyPr>
            <a:lstStyle/>
            <a:p>
              <a:pPr algn="ctr">
                <a:lnSpc>
                  <a:spcPts val="3281"/>
                </a:lnSpc>
                <a:buClrTx/>
                <a:buFontTx/>
                <a:buNone/>
              </a:pPr>
              <a:r>
                <a:rPr lang="en-US" sz="3200" kern="1200" dirty="0" smtClean="0">
                  <a:solidFill>
                    <a:srgbClr val="E5E0D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2</a:t>
              </a:r>
              <a:endParaRPr lang="en-US" sz="3200" kern="12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endParaRPr>
            </a:p>
          </p:txBody>
        </p:sp>
      </p:grpSp>
      <p:grpSp>
        <p:nvGrpSpPr>
          <p:cNvPr id="43" name="Grupo 42"/>
          <p:cNvGrpSpPr/>
          <p:nvPr/>
        </p:nvGrpSpPr>
        <p:grpSpPr>
          <a:xfrm>
            <a:off x="1668550" y="10277829"/>
            <a:ext cx="779310" cy="749915"/>
            <a:chOff x="1734008" y="4638661"/>
            <a:chExt cx="779310" cy="749915"/>
          </a:xfrm>
        </p:grpSpPr>
        <p:sp>
          <p:nvSpPr>
            <p:cNvPr id="44" name="Shape 3"/>
            <p:cNvSpPr/>
            <p:nvPr/>
          </p:nvSpPr>
          <p:spPr>
            <a:xfrm>
              <a:off x="1734008" y="4638661"/>
              <a:ext cx="779310" cy="749915"/>
            </a:xfrm>
            <a:prstGeom prst="roundRect">
              <a:avLst>
                <a:gd name="adj" fmla="val 20000"/>
              </a:avLst>
            </a:prstGeom>
            <a:solidFill>
              <a:srgbClr val="3D3D42"/>
            </a:solidFill>
            <a:ln w="13811">
              <a:solidFill>
                <a:srgbClr val="494950"/>
              </a:solidFill>
              <a:prstDash val="solid"/>
            </a:ln>
          </p:spPr>
        </p:sp>
        <p:sp>
          <p:nvSpPr>
            <p:cNvPr id="45" name="Text 4"/>
            <p:cNvSpPr/>
            <p:nvPr/>
          </p:nvSpPr>
          <p:spPr>
            <a:xfrm>
              <a:off x="1900686" y="4786166"/>
              <a:ext cx="445956" cy="515526"/>
            </a:xfrm>
            <a:prstGeom prst="rect">
              <a:avLst/>
            </a:prstGeom>
            <a:noFill/>
            <a:ln/>
          </p:spPr>
          <p:txBody>
            <a:bodyPr wrap="none" rtlCol="0" anchor="t">
              <a:spAutoFit/>
            </a:bodyPr>
            <a:lstStyle/>
            <a:p>
              <a:pPr algn="ctr">
                <a:lnSpc>
                  <a:spcPts val="3281"/>
                </a:lnSpc>
                <a:buClrTx/>
                <a:buFontTx/>
                <a:buNone/>
              </a:pPr>
              <a:r>
                <a:rPr lang="en-US" sz="3200" kern="1200" dirty="0" smtClean="0">
                  <a:solidFill>
                    <a:srgbClr val="E5E0D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Poppins" pitchFamily="34" charset="-120"/>
                </a:rPr>
                <a:t>3</a:t>
              </a:r>
              <a:endParaRPr lang="en-US" sz="3200" kern="12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9327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22"/>
          <p:cNvSpPr txBox="1">
            <a:spLocks noGrp="1"/>
          </p:cNvSpPr>
          <p:nvPr>
            <p:ph type="title"/>
          </p:nvPr>
        </p:nvSpPr>
        <p:spPr>
          <a:xfrm>
            <a:off x="1668550" y="2426325"/>
            <a:ext cx="19121350" cy="30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9500"/>
              <a:buNone/>
            </a:pPr>
            <a:r>
              <a:rPr lang="pt-BR" dirty="0" smtClean="0"/>
              <a:t>Comparação dos Sistemas</a:t>
            </a:r>
            <a:endParaRPr dirty="0"/>
          </a:p>
        </p:txBody>
      </p:sp>
      <p:grpSp>
        <p:nvGrpSpPr>
          <p:cNvPr id="5" name="Grupo 4"/>
          <p:cNvGrpSpPr/>
          <p:nvPr/>
        </p:nvGrpSpPr>
        <p:grpSpPr>
          <a:xfrm>
            <a:off x="3412374" y="5897143"/>
            <a:ext cx="17919700" cy="5283200"/>
            <a:chOff x="2269375" y="5897143"/>
            <a:chExt cx="17919700" cy="5283200"/>
          </a:xfrm>
        </p:grpSpPr>
        <p:sp>
          <p:nvSpPr>
            <p:cNvPr id="6" name="Shape 3"/>
            <p:cNvSpPr/>
            <p:nvPr/>
          </p:nvSpPr>
          <p:spPr>
            <a:xfrm>
              <a:off x="2269375" y="5897143"/>
              <a:ext cx="17919700" cy="5283200"/>
            </a:xfrm>
            <a:prstGeom prst="roundRect">
              <a:avLst>
                <a:gd name="adj" fmla="val 3882"/>
              </a:avLst>
            </a:prstGeom>
            <a:noFill/>
            <a:ln w="13811">
              <a:solidFill>
                <a:srgbClr val="FFFFFF">
                  <a:alpha val="24000"/>
                </a:srgbClr>
              </a:solidFill>
              <a:prstDash val="solid"/>
            </a:ln>
          </p:spPr>
        </p:sp>
        <p:sp>
          <p:nvSpPr>
            <p:cNvPr id="7" name="Shape 4"/>
            <p:cNvSpPr/>
            <p:nvPr/>
          </p:nvSpPr>
          <p:spPr>
            <a:xfrm>
              <a:off x="2292824" y="5925468"/>
              <a:ext cx="17872802" cy="1306636"/>
            </a:xfrm>
            <a:prstGeom prst="rect">
              <a:avLst/>
            </a:prstGeom>
            <a:solidFill>
              <a:srgbClr val="FFFFFF">
                <a:alpha val="4000"/>
              </a:srgbClr>
            </a:solidFill>
            <a:ln/>
          </p:spPr>
        </p:sp>
        <p:sp>
          <p:nvSpPr>
            <p:cNvPr id="8" name="Text 5"/>
            <p:cNvSpPr/>
            <p:nvPr/>
          </p:nvSpPr>
          <p:spPr>
            <a:xfrm>
              <a:off x="2670035" y="6214340"/>
              <a:ext cx="8175513" cy="728895"/>
            </a:xfrm>
            <a:prstGeom prst="rect">
              <a:avLst/>
            </a:prstGeom>
            <a:noFill/>
            <a:ln/>
          </p:spPr>
          <p:txBody>
            <a:bodyPr wrap="none" rtlCol="0" anchor="ctr"/>
            <a:lstStyle/>
            <a:p>
              <a:pPr>
                <a:lnSpc>
                  <a:spcPts val="2799"/>
                </a:lnSpc>
                <a:buClrTx/>
                <a:buFontTx/>
                <a:buNone/>
              </a:pPr>
              <a:r>
                <a:rPr lang="en-US" sz="4000" b="1" dirty="0" smtClean="0">
                  <a:solidFill>
                    <a:schemeClr val="accent2"/>
                  </a:solidFill>
                  <a:latin typeface="Verdana"/>
                  <a:ea typeface="Verdana"/>
                  <a:cs typeface="Verdana"/>
                  <a:sym typeface="Verdana"/>
                </a:rPr>
                <a:t>PowerBuilder</a:t>
              </a:r>
              <a:endParaRPr lang="en-US" sz="4000" b="1" dirty="0">
                <a:solidFill>
                  <a:schemeClr val="accent2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9" name="Text 6"/>
            <p:cNvSpPr/>
            <p:nvPr/>
          </p:nvSpPr>
          <p:spPr>
            <a:xfrm>
              <a:off x="11612904" y="6214340"/>
              <a:ext cx="8175513" cy="728895"/>
            </a:xfrm>
            <a:prstGeom prst="rect">
              <a:avLst/>
            </a:prstGeom>
            <a:noFill/>
            <a:ln/>
          </p:spPr>
          <p:txBody>
            <a:bodyPr wrap="none" rtlCol="0" anchor="ctr"/>
            <a:lstStyle/>
            <a:p>
              <a:pPr>
                <a:lnSpc>
                  <a:spcPts val="2799"/>
                </a:lnSpc>
                <a:buClrTx/>
                <a:buFontTx/>
                <a:buNone/>
              </a:pPr>
              <a:r>
                <a:rPr lang="en-US" sz="4000" b="1" dirty="0" smtClean="0">
                  <a:solidFill>
                    <a:schemeClr val="accent2"/>
                  </a:solidFill>
                  <a:latin typeface="Verdana"/>
                  <a:ea typeface="Verdana"/>
                  <a:cs typeface="Verdana"/>
                </a:rPr>
                <a:t>Java Web</a:t>
              </a:r>
              <a:endParaRPr lang="en-US" sz="4000" b="1" dirty="0">
                <a:solidFill>
                  <a:schemeClr val="accent2"/>
                </a:solidFill>
                <a:latin typeface="Verdana"/>
                <a:ea typeface="Verdana"/>
                <a:cs typeface="Verdana"/>
              </a:endParaRPr>
            </a:p>
          </p:txBody>
        </p:sp>
        <p:sp>
          <p:nvSpPr>
            <p:cNvPr id="10" name="Shape 7"/>
            <p:cNvSpPr/>
            <p:nvPr/>
          </p:nvSpPr>
          <p:spPr>
            <a:xfrm>
              <a:off x="2292824" y="7232104"/>
              <a:ext cx="17872802" cy="1306636"/>
            </a:xfrm>
            <a:prstGeom prst="rect">
              <a:avLst/>
            </a:prstGeom>
            <a:solidFill>
              <a:srgbClr val="000000">
                <a:alpha val="4000"/>
              </a:srgbClr>
            </a:solidFill>
            <a:ln/>
          </p:spPr>
        </p:sp>
        <p:sp>
          <p:nvSpPr>
            <p:cNvPr id="11" name="Text 8"/>
            <p:cNvSpPr/>
            <p:nvPr/>
          </p:nvSpPr>
          <p:spPr>
            <a:xfrm>
              <a:off x="2670035" y="7520976"/>
              <a:ext cx="8175513" cy="728895"/>
            </a:xfrm>
            <a:prstGeom prst="rect">
              <a:avLst/>
            </a:prstGeom>
            <a:noFill/>
            <a:ln/>
          </p:spPr>
          <p:txBody>
            <a:bodyPr wrap="none" rtlCol="0" anchor="t"/>
            <a:lstStyle/>
            <a:p>
              <a:pPr>
                <a:lnSpc>
                  <a:spcPts val="2799"/>
                </a:lnSpc>
                <a:buClrTx/>
                <a:buFontTx/>
                <a:buNone/>
              </a:pPr>
              <a:r>
                <a:rPr lang="en-US" sz="2800" dirty="0">
                  <a:solidFill>
                    <a:schemeClr val="accent2"/>
                  </a:solidFill>
                  <a:latin typeface="Verdana"/>
                  <a:ea typeface="Verdana"/>
                  <a:cs typeface="Verdana"/>
                </a:rPr>
                <a:t>Módulos isolados</a:t>
              </a:r>
            </a:p>
          </p:txBody>
        </p:sp>
        <p:sp>
          <p:nvSpPr>
            <p:cNvPr id="12" name="Text 9"/>
            <p:cNvSpPr/>
            <p:nvPr/>
          </p:nvSpPr>
          <p:spPr>
            <a:xfrm>
              <a:off x="11612904" y="7520976"/>
              <a:ext cx="8175513" cy="728895"/>
            </a:xfrm>
            <a:prstGeom prst="rect">
              <a:avLst/>
            </a:prstGeom>
            <a:noFill/>
            <a:ln/>
          </p:spPr>
          <p:txBody>
            <a:bodyPr wrap="none" rtlCol="0" anchor="t"/>
            <a:lstStyle/>
            <a:p>
              <a:pPr>
                <a:lnSpc>
                  <a:spcPts val="2799"/>
                </a:lnSpc>
                <a:buClrTx/>
              </a:pPr>
              <a:r>
                <a:rPr lang="en-US" sz="2800" dirty="0">
                  <a:solidFill>
                    <a:schemeClr val="accent2"/>
                  </a:solidFill>
                  <a:latin typeface="Verdana"/>
                  <a:ea typeface="Verdana"/>
                  <a:cs typeface="Verdana"/>
                </a:rPr>
                <a:t>Integração completa</a:t>
              </a:r>
            </a:p>
          </p:txBody>
        </p:sp>
        <p:sp>
          <p:nvSpPr>
            <p:cNvPr id="13" name="Shape 10"/>
            <p:cNvSpPr/>
            <p:nvPr/>
          </p:nvSpPr>
          <p:spPr>
            <a:xfrm>
              <a:off x="2292824" y="8538743"/>
              <a:ext cx="17872802" cy="1306636"/>
            </a:xfrm>
            <a:prstGeom prst="rect">
              <a:avLst/>
            </a:prstGeom>
            <a:solidFill>
              <a:srgbClr val="FFFFFF">
                <a:alpha val="4000"/>
              </a:srgbClr>
            </a:solidFill>
            <a:ln/>
          </p:spPr>
        </p:sp>
        <p:sp>
          <p:nvSpPr>
            <p:cNvPr id="14" name="Text 11"/>
            <p:cNvSpPr/>
            <p:nvPr/>
          </p:nvSpPr>
          <p:spPr>
            <a:xfrm>
              <a:off x="2670035" y="8827615"/>
              <a:ext cx="8175513" cy="728895"/>
            </a:xfrm>
            <a:prstGeom prst="rect">
              <a:avLst/>
            </a:prstGeom>
            <a:noFill/>
            <a:ln/>
          </p:spPr>
          <p:txBody>
            <a:bodyPr wrap="none" rtlCol="0" anchor="t"/>
            <a:lstStyle/>
            <a:p>
              <a:pPr>
                <a:lnSpc>
                  <a:spcPts val="2799"/>
                </a:lnSpc>
                <a:buClrTx/>
                <a:buFont typeface="Arial"/>
                <a:buNone/>
              </a:pPr>
              <a:r>
                <a:rPr lang="en-US" sz="2800" dirty="0" smtClean="0">
                  <a:solidFill>
                    <a:schemeClr val="accent2"/>
                  </a:solidFill>
                  <a:latin typeface="Verdana"/>
                  <a:ea typeface="Verdana"/>
                  <a:cs typeface="Verdana"/>
                </a:rPr>
                <a:t>Lentidão</a:t>
              </a:r>
              <a:endParaRPr lang="en-US" sz="2800" dirty="0">
                <a:solidFill>
                  <a:schemeClr val="accent2"/>
                </a:solidFill>
                <a:latin typeface="Verdana"/>
                <a:ea typeface="Verdana"/>
                <a:cs typeface="Verdana"/>
              </a:endParaRPr>
            </a:p>
          </p:txBody>
        </p:sp>
        <p:sp>
          <p:nvSpPr>
            <p:cNvPr id="15" name="Text 12"/>
            <p:cNvSpPr/>
            <p:nvPr/>
          </p:nvSpPr>
          <p:spPr>
            <a:xfrm>
              <a:off x="11612904" y="8827615"/>
              <a:ext cx="8175513" cy="728895"/>
            </a:xfrm>
            <a:prstGeom prst="rect">
              <a:avLst/>
            </a:prstGeom>
            <a:noFill/>
            <a:ln/>
          </p:spPr>
          <p:txBody>
            <a:bodyPr wrap="none" rtlCol="0" anchor="t"/>
            <a:lstStyle/>
            <a:p>
              <a:pPr>
                <a:lnSpc>
                  <a:spcPts val="2799"/>
                </a:lnSpc>
                <a:buClrTx/>
              </a:pPr>
              <a:r>
                <a:rPr lang="en-US" sz="2800" dirty="0" smtClean="0">
                  <a:solidFill>
                    <a:schemeClr val="accent2"/>
                  </a:solidFill>
                  <a:latin typeface="Verdana"/>
                  <a:ea typeface="Verdana"/>
                  <a:cs typeface="Verdana"/>
                </a:rPr>
                <a:t>Maior velocidade </a:t>
              </a:r>
              <a:endParaRPr lang="en-US" sz="2800" dirty="0">
                <a:solidFill>
                  <a:schemeClr val="accent2"/>
                </a:solidFill>
                <a:latin typeface="Verdana"/>
                <a:ea typeface="Verdana"/>
                <a:cs typeface="Verdana"/>
              </a:endParaRPr>
            </a:p>
          </p:txBody>
        </p:sp>
        <p:sp>
          <p:nvSpPr>
            <p:cNvPr id="16" name="Shape 13"/>
            <p:cNvSpPr/>
            <p:nvPr/>
          </p:nvSpPr>
          <p:spPr>
            <a:xfrm>
              <a:off x="2292824" y="9845379"/>
              <a:ext cx="17872802" cy="1306636"/>
            </a:xfrm>
            <a:prstGeom prst="rect">
              <a:avLst/>
            </a:prstGeom>
            <a:solidFill>
              <a:srgbClr val="000000">
                <a:alpha val="4000"/>
              </a:srgbClr>
            </a:solidFill>
            <a:ln/>
          </p:spPr>
        </p:sp>
        <p:sp>
          <p:nvSpPr>
            <p:cNvPr id="17" name="Text 14"/>
            <p:cNvSpPr/>
            <p:nvPr/>
          </p:nvSpPr>
          <p:spPr>
            <a:xfrm>
              <a:off x="2670035" y="10134251"/>
              <a:ext cx="8175513" cy="728895"/>
            </a:xfrm>
            <a:prstGeom prst="rect">
              <a:avLst/>
            </a:prstGeom>
            <a:noFill/>
            <a:ln/>
          </p:spPr>
          <p:txBody>
            <a:bodyPr wrap="none" rtlCol="0" anchor="t"/>
            <a:lstStyle/>
            <a:p>
              <a:pPr>
                <a:lnSpc>
                  <a:spcPts val="2799"/>
                </a:lnSpc>
                <a:buClrTx/>
                <a:buFont typeface="Arial"/>
                <a:buNone/>
              </a:pPr>
              <a:r>
                <a:rPr lang="en-US" sz="2800" dirty="0">
                  <a:solidFill>
                    <a:schemeClr val="accent2"/>
                  </a:solidFill>
                  <a:latin typeface="Verdana"/>
                  <a:ea typeface="Verdana"/>
                  <a:cs typeface="Verdana"/>
                </a:rPr>
                <a:t>Interface desatualizada</a:t>
              </a:r>
            </a:p>
          </p:txBody>
        </p:sp>
        <p:sp>
          <p:nvSpPr>
            <p:cNvPr id="18" name="Text 15"/>
            <p:cNvSpPr/>
            <p:nvPr/>
          </p:nvSpPr>
          <p:spPr>
            <a:xfrm>
              <a:off x="11612904" y="10134251"/>
              <a:ext cx="8175513" cy="728895"/>
            </a:xfrm>
            <a:prstGeom prst="rect">
              <a:avLst/>
            </a:prstGeom>
            <a:noFill/>
            <a:ln/>
          </p:spPr>
          <p:txBody>
            <a:bodyPr wrap="none" rtlCol="0" anchor="t"/>
            <a:lstStyle/>
            <a:p>
              <a:pPr>
                <a:lnSpc>
                  <a:spcPts val="2799"/>
                </a:lnSpc>
                <a:buClrTx/>
              </a:pPr>
              <a:r>
                <a:rPr lang="en-US" sz="2800" dirty="0">
                  <a:solidFill>
                    <a:schemeClr val="accent2"/>
                  </a:solidFill>
                  <a:latin typeface="Verdana"/>
                  <a:ea typeface="Verdana"/>
                  <a:cs typeface="Verdana"/>
                </a:rPr>
                <a:t>Interface moderna e intuitiva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44272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22"/>
          <p:cNvSpPr txBox="1">
            <a:spLocks noGrp="1"/>
          </p:cNvSpPr>
          <p:nvPr>
            <p:ph type="title"/>
          </p:nvPr>
        </p:nvSpPr>
        <p:spPr>
          <a:xfrm>
            <a:off x="1668549" y="2426325"/>
            <a:ext cx="21893816" cy="16877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9500"/>
              <a:buNone/>
            </a:pPr>
            <a:r>
              <a:rPr lang="pt-BR" dirty="0" smtClean="0"/>
              <a:t>Primeiras Telas Desenvolvidas</a:t>
            </a:r>
            <a:endParaRPr dirty="0"/>
          </a:p>
        </p:txBody>
      </p:sp>
      <p:sp>
        <p:nvSpPr>
          <p:cNvPr id="16" name="Shape 3"/>
          <p:cNvSpPr/>
          <p:nvPr/>
        </p:nvSpPr>
        <p:spPr>
          <a:xfrm>
            <a:off x="11025962" y="4572000"/>
            <a:ext cx="73421" cy="8441635"/>
          </a:xfrm>
          <a:prstGeom prst="rect">
            <a:avLst/>
          </a:prstGeom>
          <a:solidFill>
            <a:srgbClr val="494950"/>
          </a:solidFill>
          <a:ln/>
        </p:spPr>
      </p:sp>
      <p:sp>
        <p:nvSpPr>
          <p:cNvPr id="17" name="Shape 4"/>
          <p:cNvSpPr/>
          <p:nvPr/>
        </p:nvSpPr>
        <p:spPr>
          <a:xfrm>
            <a:off x="11475844" y="5237183"/>
            <a:ext cx="1285572" cy="73613"/>
          </a:xfrm>
          <a:prstGeom prst="rect">
            <a:avLst/>
          </a:prstGeom>
          <a:solidFill>
            <a:srgbClr val="494950"/>
          </a:solidFill>
          <a:ln/>
        </p:spPr>
      </p:sp>
      <p:sp>
        <p:nvSpPr>
          <p:cNvPr id="18" name="Shape 5"/>
          <p:cNvSpPr/>
          <p:nvPr/>
        </p:nvSpPr>
        <p:spPr>
          <a:xfrm>
            <a:off x="10649306" y="4859742"/>
            <a:ext cx="826537" cy="828690"/>
          </a:xfrm>
          <a:prstGeom prst="roundRect">
            <a:avLst>
              <a:gd name="adj" fmla="val 20000"/>
            </a:avLst>
          </a:prstGeom>
          <a:solidFill>
            <a:srgbClr val="3D3D42"/>
          </a:solidFill>
          <a:ln w="13811">
            <a:solidFill>
              <a:srgbClr val="494950"/>
            </a:solidFill>
            <a:prstDash val="solid"/>
          </a:ln>
        </p:spPr>
      </p:sp>
      <p:sp>
        <p:nvSpPr>
          <p:cNvPr id="19" name="Text 6"/>
          <p:cNvSpPr/>
          <p:nvPr/>
        </p:nvSpPr>
        <p:spPr>
          <a:xfrm>
            <a:off x="10980590" y="4928817"/>
            <a:ext cx="163772" cy="690346"/>
          </a:xfrm>
          <a:prstGeom prst="rect">
            <a:avLst/>
          </a:prstGeom>
          <a:noFill/>
          <a:ln/>
        </p:spPr>
        <p:txBody>
          <a:bodyPr wrap="none" rtlCol="0" anchor="ctr"/>
          <a:lstStyle/>
          <a:p>
            <a:pPr algn="ctr">
              <a:lnSpc>
                <a:spcPts val="3281"/>
              </a:lnSpc>
              <a:buClrTx/>
              <a:buFontTx/>
              <a:buNone/>
            </a:pPr>
            <a:r>
              <a:rPr lang="en-US" sz="3200" kern="1200" dirty="0">
                <a:solidFill>
                  <a:srgbClr val="E5E0DF"/>
                </a:solidFill>
                <a:latin typeface="Verdana" panose="020B0604030504040204" pitchFamily="34" charset="0"/>
                <a:ea typeface="Verdana" panose="020B0604030504040204" pitchFamily="34" charset="0"/>
                <a:cs typeface="Poppins" pitchFamily="34" charset="-120"/>
              </a:rPr>
              <a:t>1</a:t>
            </a:r>
            <a:endParaRPr lang="en-US" sz="2624" kern="12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21" name="Shape 10"/>
          <p:cNvSpPr/>
          <p:nvPr/>
        </p:nvSpPr>
        <p:spPr>
          <a:xfrm>
            <a:off x="12348047" y="6056445"/>
            <a:ext cx="597119" cy="602749"/>
          </a:xfrm>
          <a:prstGeom prst="roundRect">
            <a:avLst>
              <a:gd name="adj" fmla="val 20000"/>
            </a:avLst>
          </a:prstGeom>
          <a:solidFill>
            <a:srgbClr val="3D3D42"/>
          </a:solidFill>
          <a:ln w="13811">
            <a:solidFill>
              <a:srgbClr val="494950"/>
            </a:solidFill>
            <a:prstDash val="solid"/>
          </a:ln>
        </p:spPr>
      </p:sp>
      <p:sp>
        <p:nvSpPr>
          <p:cNvPr id="22" name="Shape 14"/>
          <p:cNvSpPr/>
          <p:nvPr/>
        </p:nvSpPr>
        <p:spPr>
          <a:xfrm>
            <a:off x="9402597" y="9642132"/>
            <a:ext cx="1285572" cy="73613"/>
          </a:xfrm>
          <a:prstGeom prst="rect">
            <a:avLst/>
          </a:prstGeom>
          <a:solidFill>
            <a:srgbClr val="494950"/>
          </a:solidFill>
          <a:ln/>
        </p:spPr>
      </p:sp>
      <p:sp>
        <p:nvSpPr>
          <p:cNvPr id="23" name="Shape 15"/>
          <p:cNvSpPr/>
          <p:nvPr/>
        </p:nvSpPr>
        <p:spPr>
          <a:xfrm>
            <a:off x="10649306" y="9264692"/>
            <a:ext cx="826537" cy="828690"/>
          </a:xfrm>
          <a:prstGeom prst="roundRect">
            <a:avLst>
              <a:gd name="adj" fmla="val 20000"/>
            </a:avLst>
          </a:prstGeom>
          <a:solidFill>
            <a:srgbClr val="3D3D42"/>
          </a:solidFill>
          <a:ln w="13811">
            <a:solidFill>
              <a:srgbClr val="494950"/>
            </a:solidFill>
            <a:prstDash val="solid"/>
          </a:ln>
        </p:spPr>
      </p:sp>
      <p:sp>
        <p:nvSpPr>
          <p:cNvPr id="24" name="Text 16"/>
          <p:cNvSpPr/>
          <p:nvPr/>
        </p:nvSpPr>
        <p:spPr>
          <a:xfrm>
            <a:off x="10898704" y="9333766"/>
            <a:ext cx="327544" cy="690346"/>
          </a:xfrm>
          <a:prstGeom prst="rect">
            <a:avLst/>
          </a:prstGeom>
          <a:noFill/>
          <a:ln/>
        </p:spPr>
        <p:txBody>
          <a:bodyPr wrap="none" rtlCol="0" anchor="ctr"/>
          <a:lstStyle/>
          <a:p>
            <a:pPr algn="ctr">
              <a:lnSpc>
                <a:spcPts val="3281"/>
              </a:lnSpc>
              <a:buClrTx/>
              <a:buFontTx/>
              <a:buNone/>
            </a:pPr>
            <a:r>
              <a:rPr lang="en-US" sz="3200" kern="1200" dirty="0">
                <a:solidFill>
                  <a:srgbClr val="E5E0DF"/>
                </a:solidFill>
                <a:latin typeface="Verdana" panose="020B0604030504040204" pitchFamily="34" charset="0"/>
                <a:ea typeface="Verdana" panose="020B0604030504040204" pitchFamily="34" charset="0"/>
                <a:cs typeface="Poppins" pitchFamily="34" charset="-120"/>
              </a:rPr>
              <a:t>2</a:t>
            </a:r>
          </a:p>
        </p:txBody>
      </p:sp>
      <p:sp>
        <p:nvSpPr>
          <p:cNvPr id="25" name="Text 17"/>
          <p:cNvSpPr/>
          <p:nvPr/>
        </p:nvSpPr>
        <p:spPr>
          <a:xfrm>
            <a:off x="6222010" y="9642132"/>
            <a:ext cx="2978199" cy="575485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>
              <a:lnSpc>
                <a:spcPts val="2734"/>
              </a:lnSpc>
              <a:buClrTx/>
              <a:buFontTx/>
              <a:buNone/>
            </a:pPr>
            <a:r>
              <a:rPr lang="en-US" sz="4000" b="1" dirty="0">
                <a:solidFill>
                  <a:schemeClr val="accent2"/>
                </a:solidFill>
                <a:latin typeface="Verdana"/>
                <a:ea typeface="Verdana"/>
                <a:cs typeface="Verdana"/>
              </a:rPr>
              <a:t>Contas</a:t>
            </a:r>
          </a:p>
        </p:txBody>
      </p:sp>
      <p:sp>
        <p:nvSpPr>
          <p:cNvPr id="26" name="Shape 9"/>
          <p:cNvSpPr/>
          <p:nvPr/>
        </p:nvSpPr>
        <p:spPr>
          <a:xfrm>
            <a:off x="11062476" y="6321013"/>
            <a:ext cx="1285572" cy="73613"/>
          </a:xfrm>
          <a:prstGeom prst="rect">
            <a:avLst/>
          </a:prstGeom>
          <a:solidFill>
            <a:srgbClr val="494950"/>
          </a:solidFill>
          <a:ln/>
        </p:spPr>
      </p:sp>
      <p:sp>
        <p:nvSpPr>
          <p:cNvPr id="27" name="Text 7"/>
          <p:cNvSpPr/>
          <p:nvPr/>
        </p:nvSpPr>
        <p:spPr>
          <a:xfrm>
            <a:off x="13082957" y="6238512"/>
            <a:ext cx="5417079" cy="575485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>
              <a:lnSpc>
                <a:spcPts val="2734"/>
              </a:lnSpc>
              <a:buClrTx/>
              <a:buFontTx/>
              <a:buNone/>
            </a:pPr>
            <a:r>
              <a:rPr lang="en-US" sz="4000" kern="1200" dirty="0" smtClean="0">
                <a:solidFill>
                  <a:srgbClr val="9BAA9B"/>
                </a:solidFill>
                <a:latin typeface="Verdana" panose="020B0604030504040204" pitchFamily="34" charset="0"/>
                <a:ea typeface="Verdana" panose="020B0604030504040204" pitchFamily="34" charset="0"/>
                <a:cs typeface="Poppins" pitchFamily="34" charset="-120"/>
              </a:rPr>
              <a:t>Global</a:t>
            </a:r>
            <a:endParaRPr lang="en-US" sz="4000" kern="1200" dirty="0">
              <a:solidFill>
                <a:srgbClr val="9BAA9B"/>
              </a:solidFill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28" name="Shape 10"/>
          <p:cNvSpPr/>
          <p:nvPr/>
        </p:nvSpPr>
        <p:spPr>
          <a:xfrm>
            <a:off x="12348047" y="6837578"/>
            <a:ext cx="597119" cy="602749"/>
          </a:xfrm>
          <a:prstGeom prst="roundRect">
            <a:avLst>
              <a:gd name="adj" fmla="val 20000"/>
            </a:avLst>
          </a:prstGeom>
          <a:solidFill>
            <a:srgbClr val="3D3D42"/>
          </a:solidFill>
          <a:ln w="13811">
            <a:solidFill>
              <a:srgbClr val="494950"/>
            </a:solidFill>
            <a:prstDash val="solid"/>
          </a:ln>
        </p:spPr>
      </p:sp>
      <p:sp>
        <p:nvSpPr>
          <p:cNvPr id="29" name="Shape 9"/>
          <p:cNvSpPr/>
          <p:nvPr/>
        </p:nvSpPr>
        <p:spPr>
          <a:xfrm>
            <a:off x="11062476" y="7102146"/>
            <a:ext cx="1285572" cy="73613"/>
          </a:xfrm>
          <a:prstGeom prst="rect">
            <a:avLst/>
          </a:prstGeom>
          <a:solidFill>
            <a:srgbClr val="494950"/>
          </a:solidFill>
          <a:ln/>
        </p:spPr>
      </p:sp>
      <p:sp>
        <p:nvSpPr>
          <p:cNvPr id="30" name="Text 7"/>
          <p:cNvSpPr/>
          <p:nvPr/>
        </p:nvSpPr>
        <p:spPr>
          <a:xfrm>
            <a:off x="13082957" y="7025969"/>
            <a:ext cx="5417079" cy="575485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>
              <a:lnSpc>
                <a:spcPts val="2734"/>
              </a:lnSpc>
              <a:buClrTx/>
              <a:buFontTx/>
              <a:buNone/>
            </a:pPr>
            <a:r>
              <a:rPr lang="en-US" sz="4000" kern="1200" dirty="0">
                <a:solidFill>
                  <a:srgbClr val="9BAA9B"/>
                </a:solidFill>
                <a:latin typeface="Verdana" panose="020B0604030504040204" pitchFamily="34" charset="0"/>
                <a:ea typeface="Verdana" panose="020B0604030504040204" pitchFamily="34" charset="0"/>
                <a:cs typeface="Poppins" pitchFamily="34" charset="-120"/>
              </a:rPr>
              <a:t>Unidades e Pab’s</a:t>
            </a:r>
          </a:p>
        </p:txBody>
      </p:sp>
      <p:sp>
        <p:nvSpPr>
          <p:cNvPr id="31" name="Shape 10"/>
          <p:cNvSpPr/>
          <p:nvPr/>
        </p:nvSpPr>
        <p:spPr>
          <a:xfrm>
            <a:off x="12348047" y="7625865"/>
            <a:ext cx="597119" cy="602749"/>
          </a:xfrm>
          <a:prstGeom prst="roundRect">
            <a:avLst>
              <a:gd name="adj" fmla="val 20000"/>
            </a:avLst>
          </a:prstGeom>
          <a:solidFill>
            <a:srgbClr val="3D3D42"/>
          </a:solidFill>
          <a:ln w="13811">
            <a:solidFill>
              <a:srgbClr val="494950"/>
            </a:solidFill>
            <a:prstDash val="solid"/>
          </a:ln>
        </p:spPr>
      </p:sp>
      <p:sp>
        <p:nvSpPr>
          <p:cNvPr id="32" name="Shape 9"/>
          <p:cNvSpPr/>
          <p:nvPr/>
        </p:nvSpPr>
        <p:spPr>
          <a:xfrm>
            <a:off x="11062476" y="7890433"/>
            <a:ext cx="1285572" cy="73613"/>
          </a:xfrm>
          <a:prstGeom prst="rect">
            <a:avLst/>
          </a:prstGeom>
          <a:solidFill>
            <a:srgbClr val="494950"/>
          </a:solidFill>
          <a:ln/>
        </p:spPr>
      </p:sp>
      <p:sp>
        <p:nvSpPr>
          <p:cNvPr id="33" name="Text 7"/>
          <p:cNvSpPr/>
          <p:nvPr/>
        </p:nvSpPr>
        <p:spPr>
          <a:xfrm>
            <a:off x="13082957" y="7801225"/>
            <a:ext cx="5417079" cy="575485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>
              <a:lnSpc>
                <a:spcPts val="2734"/>
              </a:lnSpc>
              <a:buClrTx/>
            </a:pPr>
            <a:r>
              <a:rPr lang="en-US" sz="4000" kern="1200" dirty="0">
                <a:solidFill>
                  <a:srgbClr val="9BAA9B"/>
                </a:solidFill>
                <a:latin typeface="Verdana" panose="020B0604030504040204" pitchFamily="34" charset="0"/>
                <a:ea typeface="Verdana" panose="020B0604030504040204" pitchFamily="34" charset="0"/>
                <a:cs typeface="Poppins" pitchFamily="34" charset="-120"/>
              </a:rPr>
              <a:t>Históricos</a:t>
            </a:r>
          </a:p>
        </p:txBody>
      </p:sp>
      <p:sp>
        <p:nvSpPr>
          <p:cNvPr id="34" name="Shape 10"/>
          <p:cNvSpPr/>
          <p:nvPr/>
        </p:nvSpPr>
        <p:spPr>
          <a:xfrm flipH="1">
            <a:off x="9153003" y="10448182"/>
            <a:ext cx="597119" cy="602749"/>
          </a:xfrm>
          <a:prstGeom prst="roundRect">
            <a:avLst>
              <a:gd name="adj" fmla="val 20000"/>
            </a:avLst>
          </a:prstGeom>
          <a:solidFill>
            <a:srgbClr val="3D3D42"/>
          </a:solidFill>
          <a:ln w="13811">
            <a:solidFill>
              <a:srgbClr val="494950"/>
            </a:solidFill>
            <a:prstDash val="solid"/>
          </a:ln>
        </p:spPr>
      </p:sp>
      <p:sp>
        <p:nvSpPr>
          <p:cNvPr id="35" name="Shape 9"/>
          <p:cNvSpPr/>
          <p:nvPr/>
        </p:nvSpPr>
        <p:spPr>
          <a:xfrm flipH="1">
            <a:off x="9740390" y="10726381"/>
            <a:ext cx="1285572" cy="73613"/>
          </a:xfrm>
          <a:prstGeom prst="rect">
            <a:avLst/>
          </a:prstGeom>
          <a:solidFill>
            <a:srgbClr val="494950"/>
          </a:solidFill>
          <a:ln/>
        </p:spPr>
      </p:sp>
      <p:sp>
        <p:nvSpPr>
          <p:cNvPr id="36" name="Text 7"/>
          <p:cNvSpPr/>
          <p:nvPr/>
        </p:nvSpPr>
        <p:spPr>
          <a:xfrm>
            <a:off x="6564527" y="10637173"/>
            <a:ext cx="2377645" cy="575485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>
              <a:lnSpc>
                <a:spcPts val="2734"/>
              </a:lnSpc>
              <a:buClrTx/>
              <a:buFontTx/>
              <a:buNone/>
            </a:pPr>
            <a:r>
              <a:rPr lang="en-US" sz="4000" kern="1200" dirty="0">
                <a:solidFill>
                  <a:srgbClr val="9BAA9B"/>
                </a:solidFill>
                <a:latin typeface="Verdana" panose="020B0604030504040204" pitchFamily="34" charset="0"/>
                <a:ea typeface="Verdana" panose="020B0604030504040204" pitchFamily="34" charset="0"/>
                <a:cs typeface="Poppins" pitchFamily="34" charset="-120"/>
              </a:rPr>
              <a:t>Cadastro</a:t>
            </a:r>
          </a:p>
        </p:txBody>
      </p:sp>
      <p:sp>
        <p:nvSpPr>
          <p:cNvPr id="37" name="Shape 10"/>
          <p:cNvSpPr/>
          <p:nvPr/>
        </p:nvSpPr>
        <p:spPr>
          <a:xfrm flipH="1">
            <a:off x="9153003" y="11311605"/>
            <a:ext cx="597119" cy="602749"/>
          </a:xfrm>
          <a:prstGeom prst="roundRect">
            <a:avLst>
              <a:gd name="adj" fmla="val 20000"/>
            </a:avLst>
          </a:prstGeom>
          <a:solidFill>
            <a:srgbClr val="3D3D42"/>
          </a:solidFill>
          <a:ln w="13811">
            <a:solidFill>
              <a:srgbClr val="494950"/>
            </a:solidFill>
            <a:prstDash val="solid"/>
          </a:ln>
        </p:spPr>
      </p:sp>
      <p:sp>
        <p:nvSpPr>
          <p:cNvPr id="38" name="Shape 9"/>
          <p:cNvSpPr/>
          <p:nvPr/>
        </p:nvSpPr>
        <p:spPr>
          <a:xfrm flipH="1">
            <a:off x="9740390" y="11589804"/>
            <a:ext cx="1285572" cy="73613"/>
          </a:xfrm>
          <a:prstGeom prst="rect">
            <a:avLst/>
          </a:prstGeom>
          <a:solidFill>
            <a:srgbClr val="494950"/>
          </a:solidFill>
          <a:ln/>
        </p:spPr>
      </p:sp>
      <p:sp>
        <p:nvSpPr>
          <p:cNvPr id="39" name="Text 7"/>
          <p:cNvSpPr/>
          <p:nvPr/>
        </p:nvSpPr>
        <p:spPr>
          <a:xfrm>
            <a:off x="5383785" y="11455992"/>
            <a:ext cx="3558387" cy="575485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>
              <a:lnSpc>
                <a:spcPts val="2734"/>
              </a:lnSpc>
              <a:buClrTx/>
              <a:buFontTx/>
              <a:buNone/>
            </a:pPr>
            <a:r>
              <a:rPr lang="en-US" sz="4000" kern="1200" dirty="0">
                <a:solidFill>
                  <a:srgbClr val="9BAA9B"/>
                </a:solidFill>
                <a:latin typeface="Verdana" panose="020B0604030504040204" pitchFamily="34" charset="0"/>
                <a:ea typeface="Verdana" panose="020B0604030504040204" pitchFamily="34" charset="0"/>
                <a:cs typeface="Poppins" pitchFamily="34" charset="-120"/>
              </a:rPr>
              <a:t>Encerramento</a:t>
            </a:r>
          </a:p>
        </p:txBody>
      </p:sp>
      <p:sp>
        <p:nvSpPr>
          <p:cNvPr id="41" name="Text 17"/>
          <p:cNvSpPr/>
          <p:nvPr/>
        </p:nvSpPr>
        <p:spPr>
          <a:xfrm>
            <a:off x="13082957" y="5237183"/>
            <a:ext cx="8770568" cy="575485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>
              <a:lnSpc>
                <a:spcPts val="2734"/>
              </a:lnSpc>
              <a:buClrTx/>
              <a:buFontTx/>
              <a:buNone/>
            </a:pPr>
            <a:r>
              <a:rPr lang="en-US" sz="4000" b="1" dirty="0" smtClean="0">
                <a:solidFill>
                  <a:schemeClr val="accent2"/>
                </a:solidFill>
                <a:latin typeface="Verdana"/>
                <a:ea typeface="Verdana"/>
                <a:cs typeface="Verdana"/>
              </a:rPr>
              <a:t>Configurações</a:t>
            </a:r>
            <a:r>
              <a:rPr lang="en-US" sz="5400" b="1" dirty="0" smtClean="0">
                <a:solidFill>
                  <a:schemeClr val="accent2"/>
                </a:solidFill>
                <a:latin typeface="Verdana"/>
                <a:ea typeface="Verdana"/>
                <a:cs typeface="Verdana"/>
              </a:rPr>
              <a:t> </a:t>
            </a:r>
            <a:r>
              <a:rPr lang="en-US" sz="4000" b="1" dirty="0">
                <a:solidFill>
                  <a:schemeClr val="accent2"/>
                </a:solidFill>
                <a:latin typeface="Verdana"/>
                <a:ea typeface="Verdana"/>
                <a:cs typeface="Verdana"/>
              </a:rPr>
              <a:t>Básicas</a:t>
            </a:r>
          </a:p>
        </p:txBody>
      </p:sp>
      <p:sp>
        <p:nvSpPr>
          <p:cNvPr id="43" name="Google Shape;463;p22"/>
          <p:cNvSpPr txBox="1">
            <a:spLocks noGrp="1"/>
          </p:cNvSpPr>
          <p:nvPr>
            <p:ph type="title" idx="2"/>
          </p:nvPr>
        </p:nvSpPr>
        <p:spPr>
          <a:xfrm>
            <a:off x="2523744" y="4928817"/>
            <a:ext cx="6766560" cy="15030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>
              <a:buClr>
                <a:schemeClr val="dk1"/>
              </a:buClr>
              <a:buSzPts val="1100"/>
            </a:pPr>
            <a:r>
              <a:rPr lang="pt-BR" sz="2800" dirty="0" smtClean="0">
                <a:solidFill>
                  <a:srgbClr val="9BAA9B"/>
                </a:solidFill>
              </a:rPr>
              <a:t>Permite </a:t>
            </a:r>
            <a:r>
              <a:rPr lang="pt-BR" sz="2800" dirty="0">
                <a:solidFill>
                  <a:srgbClr val="9BAA9B"/>
                </a:solidFill>
              </a:rPr>
              <a:t>definir parâmetros globais que afetam o funcionamento geral do sistema</a:t>
            </a:r>
          </a:p>
        </p:txBody>
      </p:sp>
      <p:sp>
        <p:nvSpPr>
          <p:cNvPr id="44" name="Google Shape;463;p22"/>
          <p:cNvSpPr txBox="1">
            <a:spLocks noGrp="1"/>
          </p:cNvSpPr>
          <p:nvPr>
            <p:ph type="title" idx="2"/>
          </p:nvPr>
        </p:nvSpPr>
        <p:spPr>
          <a:xfrm>
            <a:off x="13082957" y="9333766"/>
            <a:ext cx="7673923" cy="10635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>
              <a:buClr>
                <a:schemeClr val="dk1"/>
              </a:buClr>
              <a:buSzPts val="1100"/>
            </a:pPr>
            <a:r>
              <a:rPr lang="pt-BR" sz="2800" dirty="0" smtClean="0">
                <a:solidFill>
                  <a:srgbClr val="9BAA9B"/>
                </a:solidFill>
              </a:rPr>
              <a:t>Permite a administração e gerenciamento das contas bancárias</a:t>
            </a:r>
            <a:endParaRPr lang="pt-BR" sz="2800" dirty="0">
              <a:solidFill>
                <a:srgbClr val="9BAA9B"/>
              </a:solidFill>
            </a:endParaRPr>
          </a:p>
        </p:txBody>
      </p:sp>
      <p:cxnSp>
        <p:nvCxnSpPr>
          <p:cNvPr id="3" name="Conector reto 2"/>
          <p:cNvCxnSpPr/>
          <p:nvPr/>
        </p:nvCxnSpPr>
        <p:spPr>
          <a:xfrm>
            <a:off x="9306372" y="5261759"/>
            <a:ext cx="1316486" cy="4340"/>
          </a:xfrm>
          <a:prstGeom prst="line">
            <a:avLst/>
          </a:prstGeom>
          <a:ln w="57150">
            <a:solidFill>
              <a:srgbClr val="4949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ector reto 46"/>
          <p:cNvCxnSpPr/>
          <p:nvPr/>
        </p:nvCxnSpPr>
        <p:spPr>
          <a:xfrm>
            <a:off x="11475646" y="9674598"/>
            <a:ext cx="1316486" cy="4340"/>
          </a:xfrm>
          <a:prstGeom prst="line">
            <a:avLst/>
          </a:prstGeom>
          <a:ln w="57150">
            <a:solidFill>
              <a:srgbClr val="4949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Shape 10"/>
          <p:cNvSpPr/>
          <p:nvPr/>
        </p:nvSpPr>
        <p:spPr>
          <a:xfrm>
            <a:off x="12353184" y="8438850"/>
            <a:ext cx="597119" cy="602749"/>
          </a:xfrm>
          <a:prstGeom prst="roundRect">
            <a:avLst>
              <a:gd name="adj" fmla="val 20000"/>
            </a:avLst>
          </a:prstGeom>
          <a:solidFill>
            <a:srgbClr val="3D3D42"/>
          </a:solidFill>
          <a:ln w="13811">
            <a:solidFill>
              <a:srgbClr val="494950"/>
            </a:solidFill>
            <a:prstDash val="solid"/>
          </a:ln>
        </p:spPr>
      </p:sp>
      <p:sp>
        <p:nvSpPr>
          <p:cNvPr id="42" name="Shape 9"/>
          <p:cNvSpPr/>
          <p:nvPr/>
        </p:nvSpPr>
        <p:spPr>
          <a:xfrm>
            <a:off x="11067613" y="8703418"/>
            <a:ext cx="1285572" cy="73613"/>
          </a:xfrm>
          <a:prstGeom prst="rect">
            <a:avLst/>
          </a:prstGeom>
          <a:solidFill>
            <a:srgbClr val="494950"/>
          </a:solidFill>
          <a:ln/>
        </p:spPr>
      </p:sp>
      <p:sp>
        <p:nvSpPr>
          <p:cNvPr id="45" name="Text 7"/>
          <p:cNvSpPr/>
          <p:nvPr/>
        </p:nvSpPr>
        <p:spPr>
          <a:xfrm>
            <a:off x="13088094" y="8614210"/>
            <a:ext cx="5417079" cy="575485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>
              <a:lnSpc>
                <a:spcPts val="2734"/>
              </a:lnSpc>
              <a:buClrTx/>
            </a:pPr>
            <a:r>
              <a:rPr lang="en-US" sz="4000" kern="1200" dirty="0" smtClean="0">
                <a:solidFill>
                  <a:srgbClr val="9BAA9B"/>
                </a:solidFill>
                <a:latin typeface="Verdana" panose="020B0604030504040204" pitchFamily="34" charset="0"/>
                <a:ea typeface="Verdana" panose="020B0604030504040204" pitchFamily="34" charset="0"/>
                <a:cs typeface="Poppins" pitchFamily="34" charset="-120"/>
              </a:rPr>
              <a:t>Modalidades</a:t>
            </a:r>
            <a:endParaRPr lang="en-US" sz="4000" kern="1200" dirty="0">
              <a:solidFill>
                <a:srgbClr val="9BAA9B"/>
              </a:solidFill>
              <a:latin typeface="Verdana" panose="020B0604030504040204" pitchFamily="34" charset="0"/>
              <a:ea typeface="Verdana" panose="020B0604030504040204" pitchFamily="34" charset="0"/>
              <a:cs typeface="Poppins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16089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22"/>
          <p:cNvSpPr txBox="1">
            <a:spLocks noGrp="1"/>
          </p:cNvSpPr>
          <p:nvPr>
            <p:ph type="title"/>
          </p:nvPr>
        </p:nvSpPr>
        <p:spPr>
          <a:xfrm>
            <a:off x="1668549" y="1751773"/>
            <a:ext cx="21893816" cy="16877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9500"/>
              <a:buNone/>
            </a:pPr>
            <a:r>
              <a:rPr lang="pt-BR" dirty="0" smtClean="0"/>
              <a:t>Comparações de Interface</a:t>
            </a:r>
            <a:endParaRPr dirty="0"/>
          </a:p>
        </p:txBody>
      </p:sp>
      <p:sp>
        <p:nvSpPr>
          <p:cNvPr id="16" name="Shape 3"/>
          <p:cNvSpPr/>
          <p:nvPr/>
        </p:nvSpPr>
        <p:spPr>
          <a:xfrm>
            <a:off x="11025962" y="4572000"/>
            <a:ext cx="73421" cy="8441635"/>
          </a:xfrm>
          <a:prstGeom prst="rect">
            <a:avLst/>
          </a:prstGeom>
          <a:solidFill>
            <a:srgbClr val="494950"/>
          </a:solidFill>
          <a:ln/>
        </p:spPr>
      </p:sp>
      <p:sp>
        <p:nvSpPr>
          <p:cNvPr id="17" name="Shape 4"/>
          <p:cNvSpPr/>
          <p:nvPr/>
        </p:nvSpPr>
        <p:spPr>
          <a:xfrm>
            <a:off x="11475844" y="5237183"/>
            <a:ext cx="1285572" cy="73613"/>
          </a:xfrm>
          <a:prstGeom prst="rect">
            <a:avLst/>
          </a:prstGeom>
          <a:solidFill>
            <a:srgbClr val="494950"/>
          </a:solidFill>
          <a:ln/>
        </p:spPr>
      </p:sp>
      <p:sp>
        <p:nvSpPr>
          <p:cNvPr id="18" name="Shape 5"/>
          <p:cNvSpPr/>
          <p:nvPr/>
        </p:nvSpPr>
        <p:spPr>
          <a:xfrm>
            <a:off x="10649306" y="4859742"/>
            <a:ext cx="826537" cy="828690"/>
          </a:xfrm>
          <a:prstGeom prst="roundRect">
            <a:avLst>
              <a:gd name="adj" fmla="val 20000"/>
            </a:avLst>
          </a:prstGeom>
          <a:solidFill>
            <a:srgbClr val="3D3D42"/>
          </a:solidFill>
          <a:ln w="13811">
            <a:solidFill>
              <a:srgbClr val="494950"/>
            </a:solidFill>
            <a:prstDash val="solid"/>
          </a:ln>
        </p:spPr>
      </p:sp>
      <p:sp>
        <p:nvSpPr>
          <p:cNvPr id="19" name="Text 6"/>
          <p:cNvSpPr/>
          <p:nvPr/>
        </p:nvSpPr>
        <p:spPr>
          <a:xfrm>
            <a:off x="10980590" y="4928817"/>
            <a:ext cx="163772" cy="690346"/>
          </a:xfrm>
          <a:prstGeom prst="rect">
            <a:avLst/>
          </a:prstGeom>
          <a:noFill/>
          <a:ln/>
        </p:spPr>
        <p:txBody>
          <a:bodyPr wrap="none" rtlCol="0" anchor="ctr"/>
          <a:lstStyle/>
          <a:p>
            <a:pPr algn="ctr">
              <a:lnSpc>
                <a:spcPts val="3281"/>
              </a:lnSpc>
              <a:buClrTx/>
              <a:buFontTx/>
              <a:buNone/>
            </a:pPr>
            <a:r>
              <a:rPr lang="en-US" sz="3200" kern="1200" dirty="0">
                <a:solidFill>
                  <a:srgbClr val="E5E0DF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2</a:t>
            </a:r>
            <a:endParaRPr lang="en-US" sz="2624" kern="12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22" name="Shape 14"/>
          <p:cNvSpPr/>
          <p:nvPr/>
        </p:nvSpPr>
        <p:spPr>
          <a:xfrm>
            <a:off x="9402597" y="12144700"/>
            <a:ext cx="1285572" cy="73613"/>
          </a:xfrm>
          <a:prstGeom prst="rect">
            <a:avLst/>
          </a:prstGeom>
          <a:solidFill>
            <a:srgbClr val="494950"/>
          </a:solidFill>
          <a:ln/>
        </p:spPr>
      </p:sp>
      <p:sp>
        <p:nvSpPr>
          <p:cNvPr id="23" name="Shape 15"/>
          <p:cNvSpPr/>
          <p:nvPr/>
        </p:nvSpPr>
        <p:spPr>
          <a:xfrm>
            <a:off x="10649306" y="11767260"/>
            <a:ext cx="826537" cy="828690"/>
          </a:xfrm>
          <a:prstGeom prst="roundRect">
            <a:avLst>
              <a:gd name="adj" fmla="val 20000"/>
            </a:avLst>
          </a:prstGeom>
          <a:solidFill>
            <a:srgbClr val="3D3D42"/>
          </a:solidFill>
          <a:ln w="13811">
            <a:solidFill>
              <a:srgbClr val="494950"/>
            </a:solidFill>
            <a:prstDash val="solid"/>
          </a:ln>
        </p:spPr>
      </p:sp>
      <p:sp>
        <p:nvSpPr>
          <p:cNvPr id="24" name="Text 16"/>
          <p:cNvSpPr/>
          <p:nvPr/>
        </p:nvSpPr>
        <p:spPr>
          <a:xfrm>
            <a:off x="10898704" y="11836334"/>
            <a:ext cx="327544" cy="690346"/>
          </a:xfrm>
          <a:prstGeom prst="rect">
            <a:avLst/>
          </a:prstGeom>
          <a:noFill/>
          <a:ln/>
        </p:spPr>
        <p:txBody>
          <a:bodyPr wrap="none" rtlCol="0" anchor="ctr"/>
          <a:lstStyle/>
          <a:p>
            <a:pPr algn="ctr">
              <a:lnSpc>
                <a:spcPts val="3281"/>
              </a:lnSpc>
              <a:buClrTx/>
              <a:buFontTx/>
              <a:buNone/>
            </a:pPr>
            <a:r>
              <a:rPr lang="en-US" sz="3200" kern="1200" dirty="0" smtClean="0">
                <a:solidFill>
                  <a:srgbClr val="E5E0DF"/>
                </a:solidFill>
                <a:latin typeface="Verdana" panose="020B0604030504040204" pitchFamily="34" charset="0"/>
                <a:ea typeface="Verdana" panose="020B0604030504040204" pitchFamily="34" charset="0"/>
                <a:cs typeface="Poppins" pitchFamily="34" charset="-120"/>
              </a:rPr>
              <a:t>1</a:t>
            </a:r>
            <a:endParaRPr lang="en-US" sz="3200" kern="1200" dirty="0">
              <a:solidFill>
                <a:srgbClr val="E5E0DF"/>
              </a:solidFill>
              <a:latin typeface="Verdana" panose="020B0604030504040204" pitchFamily="34" charset="0"/>
              <a:ea typeface="Verdana" panose="020B0604030504040204" pitchFamily="34" charset="0"/>
              <a:cs typeface="Poppins" pitchFamily="34" charset="-120"/>
            </a:endParaRPr>
          </a:p>
        </p:txBody>
      </p:sp>
      <p:sp>
        <p:nvSpPr>
          <p:cNvPr id="25" name="Text 17"/>
          <p:cNvSpPr/>
          <p:nvPr/>
        </p:nvSpPr>
        <p:spPr>
          <a:xfrm>
            <a:off x="2189838" y="11995663"/>
            <a:ext cx="8498331" cy="92085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>
              <a:lnSpc>
                <a:spcPts val="2734"/>
              </a:lnSpc>
              <a:buClrTx/>
              <a:buFontTx/>
              <a:buNone/>
            </a:pPr>
            <a:r>
              <a:rPr lang="en-US" sz="4000" b="1" dirty="0" smtClean="0">
                <a:solidFill>
                  <a:schemeClr val="accent2"/>
                </a:solidFill>
                <a:latin typeface="Verdana"/>
                <a:ea typeface="Verdana"/>
                <a:cs typeface="Verdana"/>
              </a:rPr>
              <a:t>Atual Tela de Login </a:t>
            </a:r>
            <a:endParaRPr lang="en-US" sz="4000" b="1" dirty="0">
              <a:solidFill>
                <a:schemeClr val="accent2"/>
              </a:solidFill>
              <a:latin typeface="Verdana"/>
              <a:ea typeface="Verdana"/>
              <a:cs typeface="Verdana"/>
            </a:endParaRPr>
          </a:p>
        </p:txBody>
      </p:sp>
      <p:sp>
        <p:nvSpPr>
          <p:cNvPr id="41" name="Text 17"/>
          <p:cNvSpPr/>
          <p:nvPr/>
        </p:nvSpPr>
        <p:spPr>
          <a:xfrm>
            <a:off x="13221881" y="4986246"/>
            <a:ext cx="8770568" cy="575485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>
              <a:lnSpc>
                <a:spcPts val="2734"/>
              </a:lnSpc>
              <a:buClrTx/>
              <a:buFontTx/>
              <a:buNone/>
            </a:pPr>
            <a:r>
              <a:rPr lang="en-US" sz="4000" b="1" dirty="0" smtClean="0">
                <a:solidFill>
                  <a:schemeClr val="accent2"/>
                </a:solidFill>
                <a:latin typeface="Verdana"/>
                <a:ea typeface="Verdana"/>
                <a:cs typeface="Verdana"/>
              </a:rPr>
              <a:t>Nova Tela de Login</a:t>
            </a:r>
            <a:endParaRPr lang="en-US" sz="4000" b="1" dirty="0">
              <a:solidFill>
                <a:schemeClr val="accent2"/>
              </a:solidFill>
              <a:latin typeface="Verdana"/>
              <a:ea typeface="Verdana"/>
              <a:cs typeface="Verdana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9986" y="4402031"/>
            <a:ext cx="7099938" cy="4287956"/>
          </a:xfrm>
          <a:prstGeom prst="rect">
            <a:avLst/>
          </a:prstGeom>
          <a:effectLst>
            <a:softEdge rad="101600"/>
          </a:effectLst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668275" y="6240066"/>
            <a:ext cx="10465306" cy="5860156"/>
          </a:xfrm>
          <a:prstGeom prst="rect">
            <a:avLst/>
          </a:prstGeom>
          <a:effectLst>
            <a:softEdge rad="101600"/>
          </a:effectLst>
        </p:spPr>
      </p:pic>
    </p:spTree>
    <p:extLst>
      <p:ext uri="{BB962C8B-B14F-4D97-AF65-F5344CB8AC3E}">
        <p14:creationId xmlns:p14="http://schemas.microsoft.com/office/powerpoint/2010/main" val="3263192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22"/>
          <p:cNvSpPr txBox="1">
            <a:spLocks noGrp="1"/>
          </p:cNvSpPr>
          <p:nvPr>
            <p:ph type="title"/>
          </p:nvPr>
        </p:nvSpPr>
        <p:spPr>
          <a:xfrm>
            <a:off x="1668549" y="1751773"/>
            <a:ext cx="21893816" cy="16877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9500"/>
              <a:buNone/>
            </a:pPr>
            <a:r>
              <a:rPr lang="pt-BR" dirty="0" smtClean="0"/>
              <a:t>Comparações de Interface</a:t>
            </a:r>
            <a:endParaRPr dirty="0"/>
          </a:p>
        </p:txBody>
      </p:sp>
      <p:sp>
        <p:nvSpPr>
          <p:cNvPr id="16" name="Shape 3"/>
          <p:cNvSpPr/>
          <p:nvPr/>
        </p:nvSpPr>
        <p:spPr>
          <a:xfrm>
            <a:off x="11025962" y="4572000"/>
            <a:ext cx="73421" cy="8441635"/>
          </a:xfrm>
          <a:prstGeom prst="rect">
            <a:avLst/>
          </a:prstGeom>
          <a:solidFill>
            <a:srgbClr val="494950"/>
          </a:solidFill>
          <a:ln/>
        </p:spPr>
      </p:sp>
      <p:sp>
        <p:nvSpPr>
          <p:cNvPr id="17" name="Shape 4"/>
          <p:cNvSpPr/>
          <p:nvPr/>
        </p:nvSpPr>
        <p:spPr>
          <a:xfrm>
            <a:off x="11475844" y="4402995"/>
            <a:ext cx="1285572" cy="73613"/>
          </a:xfrm>
          <a:prstGeom prst="rect">
            <a:avLst/>
          </a:prstGeom>
          <a:solidFill>
            <a:srgbClr val="494950"/>
          </a:solidFill>
          <a:ln/>
        </p:spPr>
      </p:sp>
      <p:sp>
        <p:nvSpPr>
          <p:cNvPr id="18" name="Shape 5"/>
          <p:cNvSpPr/>
          <p:nvPr/>
        </p:nvSpPr>
        <p:spPr>
          <a:xfrm>
            <a:off x="10649306" y="4025554"/>
            <a:ext cx="826537" cy="828690"/>
          </a:xfrm>
          <a:prstGeom prst="roundRect">
            <a:avLst>
              <a:gd name="adj" fmla="val 20000"/>
            </a:avLst>
          </a:prstGeom>
          <a:solidFill>
            <a:srgbClr val="3D3D42"/>
          </a:solidFill>
          <a:ln w="13811">
            <a:solidFill>
              <a:srgbClr val="494950"/>
            </a:solidFill>
            <a:prstDash val="solid"/>
          </a:ln>
        </p:spPr>
      </p:sp>
      <p:sp>
        <p:nvSpPr>
          <p:cNvPr id="19" name="Text 6"/>
          <p:cNvSpPr/>
          <p:nvPr/>
        </p:nvSpPr>
        <p:spPr>
          <a:xfrm>
            <a:off x="10980590" y="4094629"/>
            <a:ext cx="163772" cy="690346"/>
          </a:xfrm>
          <a:prstGeom prst="rect">
            <a:avLst/>
          </a:prstGeom>
          <a:noFill/>
          <a:ln/>
        </p:spPr>
        <p:txBody>
          <a:bodyPr wrap="none" rtlCol="0" anchor="ctr"/>
          <a:lstStyle/>
          <a:p>
            <a:pPr algn="ctr">
              <a:lnSpc>
                <a:spcPts val="3281"/>
              </a:lnSpc>
              <a:buClrTx/>
              <a:buFontTx/>
              <a:buNone/>
            </a:pPr>
            <a:r>
              <a:rPr lang="en-US" sz="3200" kern="1200" dirty="0">
                <a:solidFill>
                  <a:srgbClr val="E5E0DF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2</a:t>
            </a:r>
            <a:endParaRPr lang="en-US" sz="2624" kern="12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22" name="Shape 14"/>
          <p:cNvSpPr/>
          <p:nvPr/>
        </p:nvSpPr>
        <p:spPr>
          <a:xfrm>
            <a:off x="9402597" y="12591986"/>
            <a:ext cx="1285572" cy="73613"/>
          </a:xfrm>
          <a:prstGeom prst="rect">
            <a:avLst/>
          </a:prstGeom>
          <a:solidFill>
            <a:srgbClr val="494950"/>
          </a:solidFill>
          <a:ln/>
        </p:spPr>
      </p:sp>
      <p:sp>
        <p:nvSpPr>
          <p:cNvPr id="23" name="Shape 15"/>
          <p:cNvSpPr/>
          <p:nvPr/>
        </p:nvSpPr>
        <p:spPr>
          <a:xfrm>
            <a:off x="10649306" y="12214546"/>
            <a:ext cx="826537" cy="828690"/>
          </a:xfrm>
          <a:prstGeom prst="roundRect">
            <a:avLst>
              <a:gd name="adj" fmla="val 20000"/>
            </a:avLst>
          </a:prstGeom>
          <a:solidFill>
            <a:srgbClr val="3D3D42"/>
          </a:solidFill>
          <a:ln w="13811">
            <a:solidFill>
              <a:srgbClr val="494950"/>
            </a:solidFill>
            <a:prstDash val="solid"/>
          </a:ln>
        </p:spPr>
      </p:sp>
      <p:sp>
        <p:nvSpPr>
          <p:cNvPr id="24" name="Text 16"/>
          <p:cNvSpPr/>
          <p:nvPr/>
        </p:nvSpPr>
        <p:spPr>
          <a:xfrm>
            <a:off x="10898704" y="12283620"/>
            <a:ext cx="327544" cy="690346"/>
          </a:xfrm>
          <a:prstGeom prst="rect">
            <a:avLst/>
          </a:prstGeom>
          <a:noFill/>
          <a:ln/>
        </p:spPr>
        <p:txBody>
          <a:bodyPr wrap="none" rtlCol="0" anchor="ctr"/>
          <a:lstStyle/>
          <a:p>
            <a:pPr algn="ctr">
              <a:lnSpc>
                <a:spcPts val="3281"/>
              </a:lnSpc>
              <a:buClrTx/>
              <a:buFontTx/>
              <a:buNone/>
            </a:pPr>
            <a:r>
              <a:rPr lang="en-US" sz="3200" kern="1200" dirty="0" smtClean="0">
                <a:solidFill>
                  <a:srgbClr val="E5E0DF"/>
                </a:solidFill>
                <a:latin typeface="Verdana" panose="020B0604030504040204" pitchFamily="34" charset="0"/>
                <a:ea typeface="Verdana" panose="020B0604030504040204" pitchFamily="34" charset="0"/>
                <a:cs typeface="Poppins" pitchFamily="34" charset="-120"/>
              </a:rPr>
              <a:t>1</a:t>
            </a:r>
            <a:endParaRPr lang="en-US" sz="3200" kern="1200" dirty="0">
              <a:solidFill>
                <a:srgbClr val="E5E0DF"/>
              </a:solidFill>
              <a:latin typeface="Verdana" panose="020B0604030504040204" pitchFamily="34" charset="0"/>
              <a:ea typeface="Verdana" panose="020B0604030504040204" pitchFamily="34" charset="0"/>
              <a:cs typeface="Poppins" pitchFamily="34" charset="-120"/>
            </a:endParaRPr>
          </a:p>
        </p:txBody>
      </p:sp>
      <p:sp>
        <p:nvSpPr>
          <p:cNvPr id="25" name="Text 17"/>
          <p:cNvSpPr/>
          <p:nvPr/>
        </p:nvSpPr>
        <p:spPr>
          <a:xfrm>
            <a:off x="2087346" y="12497497"/>
            <a:ext cx="8498331" cy="92085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>
              <a:lnSpc>
                <a:spcPts val="2734"/>
              </a:lnSpc>
              <a:buClrTx/>
              <a:buFontTx/>
              <a:buNone/>
            </a:pPr>
            <a:r>
              <a:rPr lang="en-US" sz="4000" b="1" dirty="0" smtClean="0">
                <a:solidFill>
                  <a:schemeClr val="accent2"/>
                </a:solidFill>
                <a:latin typeface="Verdana"/>
                <a:ea typeface="Verdana"/>
                <a:cs typeface="Verdana"/>
              </a:rPr>
              <a:t>Atual Menu do Sistema</a:t>
            </a:r>
            <a:endParaRPr lang="en-US" sz="4000" b="1" dirty="0">
              <a:solidFill>
                <a:schemeClr val="accent2"/>
              </a:solidFill>
              <a:latin typeface="Verdana"/>
              <a:ea typeface="Verdana"/>
              <a:cs typeface="Verdana"/>
            </a:endParaRPr>
          </a:p>
        </p:txBody>
      </p:sp>
      <p:sp>
        <p:nvSpPr>
          <p:cNvPr id="41" name="Text 17"/>
          <p:cNvSpPr/>
          <p:nvPr/>
        </p:nvSpPr>
        <p:spPr>
          <a:xfrm>
            <a:off x="13227391" y="4278759"/>
            <a:ext cx="8770568" cy="575485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>
              <a:lnSpc>
                <a:spcPts val="2734"/>
              </a:lnSpc>
              <a:buClrTx/>
              <a:buFontTx/>
              <a:buNone/>
            </a:pPr>
            <a:r>
              <a:rPr lang="en-US" sz="4000" b="1" dirty="0" smtClean="0">
                <a:solidFill>
                  <a:schemeClr val="accent2"/>
                </a:solidFill>
                <a:latin typeface="Verdana"/>
                <a:ea typeface="Verdana"/>
                <a:cs typeface="Verdana"/>
              </a:rPr>
              <a:t>Novo Menu do Sistema</a:t>
            </a:r>
            <a:endParaRPr lang="en-US" sz="4000" b="1" dirty="0">
              <a:solidFill>
                <a:schemeClr val="accent2"/>
              </a:solidFill>
              <a:latin typeface="Verdana"/>
              <a:ea typeface="Verdana"/>
              <a:cs typeface="Verdana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9561" y="4431511"/>
            <a:ext cx="1124572" cy="7530351"/>
          </a:xfrm>
          <a:prstGeom prst="rect">
            <a:avLst/>
          </a:prstGeom>
          <a:effectLst>
            <a:softEdge rad="50800"/>
          </a:effectLst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53380" y="5288835"/>
            <a:ext cx="4547548" cy="7554559"/>
          </a:xfrm>
          <a:prstGeom prst="rect">
            <a:avLst/>
          </a:prstGeom>
          <a:effectLst>
            <a:softEdge rad="76200"/>
          </a:effectLst>
        </p:spPr>
      </p:pic>
    </p:spTree>
    <p:extLst>
      <p:ext uri="{BB962C8B-B14F-4D97-AF65-F5344CB8AC3E}">
        <p14:creationId xmlns:p14="http://schemas.microsoft.com/office/powerpoint/2010/main" val="4046995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pa">
  <a:themeElements>
    <a:clrScheme name="CORES DIMENSA">
      <a:dk1>
        <a:srgbClr val="000000"/>
      </a:dk1>
      <a:lt1>
        <a:srgbClr val="FFFFFF"/>
      </a:lt1>
      <a:dk2>
        <a:srgbClr val="B9E600"/>
      </a:dk2>
      <a:lt2>
        <a:srgbClr val="96D2BE"/>
      </a:lt2>
      <a:accent1>
        <a:srgbClr val="FAFAF5"/>
      </a:accent1>
      <a:accent2>
        <a:srgbClr val="9BAA9B"/>
      </a:accent2>
      <a:accent3>
        <a:srgbClr val="59695F"/>
      </a:accent3>
      <a:accent4>
        <a:srgbClr val="232C28"/>
      </a:accent4>
      <a:accent5>
        <a:srgbClr val="B9E500"/>
      </a:accent5>
      <a:accent6>
        <a:srgbClr val="5A695E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údos">
  <a:themeElements>
    <a:clrScheme name="CORES DIMENSA">
      <a:dk1>
        <a:srgbClr val="000000"/>
      </a:dk1>
      <a:lt1>
        <a:srgbClr val="FFFFFF"/>
      </a:lt1>
      <a:dk2>
        <a:srgbClr val="B9E600"/>
      </a:dk2>
      <a:lt2>
        <a:srgbClr val="96D2BE"/>
      </a:lt2>
      <a:accent1>
        <a:srgbClr val="FAFAF5"/>
      </a:accent1>
      <a:accent2>
        <a:srgbClr val="9BAA9B"/>
      </a:accent2>
      <a:accent3>
        <a:srgbClr val="59695F"/>
      </a:accent3>
      <a:accent4>
        <a:srgbClr val="232C28"/>
      </a:accent4>
      <a:accent5>
        <a:srgbClr val="B9E500"/>
      </a:accent5>
      <a:accent6>
        <a:srgbClr val="5A695E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Encerramento">
  <a:themeElements>
    <a:clrScheme name="CORES DIMENSA">
      <a:dk1>
        <a:srgbClr val="000000"/>
      </a:dk1>
      <a:lt1>
        <a:srgbClr val="FFFFFF"/>
      </a:lt1>
      <a:dk2>
        <a:srgbClr val="B9E600"/>
      </a:dk2>
      <a:lt2>
        <a:srgbClr val="96D2BE"/>
      </a:lt2>
      <a:accent1>
        <a:srgbClr val="FAFAF5"/>
      </a:accent1>
      <a:accent2>
        <a:srgbClr val="9BAA9B"/>
      </a:accent2>
      <a:accent3>
        <a:srgbClr val="59695F"/>
      </a:accent3>
      <a:accent4>
        <a:srgbClr val="232C28"/>
      </a:accent4>
      <a:accent5>
        <a:srgbClr val="B9E500"/>
      </a:accent5>
      <a:accent6>
        <a:srgbClr val="5A695E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2177</TotalTime>
  <Words>377</Words>
  <Application>Microsoft Office PowerPoint</Application>
  <PresentationFormat>Personalizar</PresentationFormat>
  <Paragraphs>96</Paragraphs>
  <Slides>15</Slides>
  <Notes>15</Notes>
  <HiddenSlides>0</HiddenSlides>
  <MMClips>4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3</vt:i4>
      </vt:variant>
      <vt:variant>
        <vt:lpstr>Títulos de slides</vt:lpstr>
      </vt:variant>
      <vt:variant>
        <vt:i4>15</vt:i4>
      </vt:variant>
    </vt:vector>
  </HeadingPairs>
  <TitlesOfParts>
    <vt:vector size="24" baseType="lpstr">
      <vt:lpstr>Arial</vt:lpstr>
      <vt:lpstr>Tahoma</vt:lpstr>
      <vt:lpstr>Syne</vt:lpstr>
      <vt:lpstr>Poppins</vt:lpstr>
      <vt:lpstr>Verdana</vt:lpstr>
      <vt:lpstr>Calibri</vt:lpstr>
      <vt:lpstr>Capa</vt:lpstr>
      <vt:lpstr>Conteúdos</vt:lpstr>
      <vt:lpstr>Encerramento</vt:lpstr>
      <vt:lpstr>2024/FEVEREIRO </vt:lpstr>
      <vt:lpstr>Apresentação Migração Conta Corrente</vt:lpstr>
      <vt:lpstr>Objetivos da Migração</vt:lpstr>
      <vt:lpstr>3 Motivos para Migração</vt:lpstr>
      <vt:lpstr>Etapas da Migração</vt:lpstr>
      <vt:lpstr>Comparação dos Sistemas</vt:lpstr>
      <vt:lpstr>Primeiras Telas Desenvolvidas</vt:lpstr>
      <vt:lpstr>Comparações de Interface</vt:lpstr>
      <vt:lpstr>Comparações de Interface</vt:lpstr>
      <vt:lpstr>Comparações de Interface</vt:lpstr>
      <vt:lpstr>Comparações de Interface</vt:lpstr>
      <vt:lpstr>Comparações de Interface</vt:lpstr>
      <vt:lpstr>Visão Geral da nova Interface</vt:lpstr>
      <vt:lpstr>Conclusão e Próximos Passos</vt:lpstr>
      <vt:lpstr>JEAN DA SILVA HORA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2023/escreva o mês</dc:title>
  <dc:creator>Jean Da Silva Hora</dc:creator>
  <cp:lastModifiedBy>Jean Da Silva Hora</cp:lastModifiedBy>
  <cp:revision>68</cp:revision>
  <dcterms:modified xsi:type="dcterms:W3CDTF">2024-02-21T00:01:19Z</dcterms:modified>
</cp:coreProperties>
</file>