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11.xml" ContentType="application/vnd.openxmlformats-officedocument.presentationml.slideMaster+xml"/>
  <Override PartName="/ppt/theme/theme14.xml" ContentType="application/vnd.openxmlformats-officedocument.theme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theme/theme12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Default Extension="wdp" ContentType="image/vnd.ms-photo"/>
  <Override PartName="/ppt/slideMasters/slideMaster9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Layouts/slideLayout10.xml" ContentType="application/vnd.openxmlformats-officedocument.presentationml.slideLayout+xml"/>
  <Override PartName="/ppt/theme/theme15.xml" ContentType="application/vnd.openxmlformats-officedocument.theme+xml"/>
  <Override PartName="/ppt/slideMasters/slideMaster7.xml" ContentType="application/vnd.openxmlformats-officedocument.presentationml.slideMaster+xml"/>
  <Override PartName="/ppt/slideMasters/slideMaster10.xml" ContentType="application/vnd.openxmlformats-officedocument.presentationml.slideMaster+xml"/>
  <Override PartName="/ppt/theme/theme9.xml" ContentType="application/vnd.openxmlformats-officedocument.theme+xml"/>
  <Override PartName="/ppt/theme/theme13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theme/theme11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13.xml" ContentType="application/vnd.openxmlformats-officedocument.presentationml.slideMaster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9" r:id="rId1"/>
    <p:sldMasterId id="2147483721" r:id="rId2"/>
    <p:sldMasterId id="2147483674" r:id="rId3"/>
    <p:sldMasterId id="2147483676" r:id="rId4"/>
    <p:sldMasterId id="2147483678" r:id="rId5"/>
    <p:sldMasterId id="2147483680" r:id="rId6"/>
    <p:sldMasterId id="2147483682" r:id="rId7"/>
    <p:sldMasterId id="2147483713" r:id="rId8"/>
    <p:sldMasterId id="2147483684" r:id="rId9"/>
    <p:sldMasterId id="2147483687" r:id="rId10"/>
    <p:sldMasterId id="2147483695" r:id="rId11"/>
    <p:sldMasterId id="2147483689" r:id="rId12"/>
    <p:sldMasterId id="2147483693" r:id="rId13"/>
  </p:sldMasterIdLst>
  <p:notesMasterIdLst>
    <p:notesMasterId r:id="rId51"/>
  </p:notesMasterIdLst>
  <p:handoutMasterIdLst>
    <p:handoutMasterId r:id="rId52"/>
  </p:handoutMasterIdLst>
  <p:sldIdLst>
    <p:sldId id="274" r:id="rId14"/>
    <p:sldId id="257" r:id="rId15"/>
    <p:sldId id="258" r:id="rId16"/>
    <p:sldId id="305" r:id="rId17"/>
    <p:sldId id="259" r:id="rId18"/>
    <p:sldId id="262" r:id="rId19"/>
    <p:sldId id="292" r:id="rId20"/>
    <p:sldId id="295" r:id="rId21"/>
    <p:sldId id="293" r:id="rId22"/>
    <p:sldId id="306" r:id="rId23"/>
    <p:sldId id="296" r:id="rId24"/>
    <p:sldId id="307" r:id="rId25"/>
    <p:sldId id="297" r:id="rId26"/>
    <p:sldId id="298" r:id="rId27"/>
    <p:sldId id="299" r:id="rId28"/>
    <p:sldId id="300" r:id="rId29"/>
    <p:sldId id="308" r:id="rId30"/>
    <p:sldId id="304" r:id="rId31"/>
    <p:sldId id="309" r:id="rId32"/>
    <p:sldId id="310" r:id="rId33"/>
    <p:sldId id="314" r:id="rId34"/>
    <p:sldId id="313" r:id="rId35"/>
    <p:sldId id="311" r:id="rId36"/>
    <p:sldId id="315" r:id="rId37"/>
    <p:sldId id="320" r:id="rId38"/>
    <p:sldId id="321" r:id="rId39"/>
    <p:sldId id="319" r:id="rId40"/>
    <p:sldId id="318" r:id="rId41"/>
    <p:sldId id="322" r:id="rId42"/>
    <p:sldId id="323" r:id="rId43"/>
    <p:sldId id="324" r:id="rId44"/>
    <p:sldId id="325" r:id="rId45"/>
    <p:sldId id="326" r:id="rId46"/>
    <p:sldId id="327" r:id="rId47"/>
    <p:sldId id="328" r:id="rId48"/>
    <p:sldId id="302" r:id="rId49"/>
    <p:sldId id="268" r:id="rId50"/>
  </p:sldIdLst>
  <p:sldSz cx="16249650" cy="9144000"/>
  <p:notesSz cx="6858000" cy="9144000"/>
  <p:defaultTextStyle>
    <a:defPPr>
      <a:defRPr lang="en-US"/>
    </a:defPPr>
    <a:lvl1pPr marL="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1pPr>
    <a:lvl2pPr marL="60944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2pPr>
    <a:lvl3pPr marL="1218895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3pPr>
    <a:lvl4pPr marL="182834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4pPr>
    <a:lvl5pPr marL="2437790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5pPr>
    <a:lvl6pPr marL="3047238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6pPr>
    <a:lvl7pPr marL="3656686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7pPr>
    <a:lvl8pPr marL="4266133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8pPr>
    <a:lvl9pPr marL="4875581" algn="l" defTabSz="1218895" rtl="0" eaLnBrk="1" latinLnBrk="0" hangingPunct="1">
      <a:defRPr sz="23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72054"/>
    <a:srgbClr val="ED9C2E"/>
    <a:srgbClr val="ACCAD2"/>
    <a:srgbClr val="7C8993"/>
    <a:srgbClr val="4A5C61"/>
    <a:srgbClr val="56E1DE"/>
    <a:srgbClr val="00B5C7"/>
    <a:srgbClr val="0C9ABE"/>
    <a:srgbClr val="00749B"/>
    <a:srgbClr val="FFFF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71"/>
    <p:restoredTop sz="96525"/>
  </p:normalViewPr>
  <p:slideViewPr>
    <p:cSldViewPr snapToGrid="0" snapToObjects="1">
      <p:cViewPr varScale="1">
        <p:scale>
          <a:sx n="61" d="100"/>
          <a:sy n="61" d="100"/>
        </p:scale>
        <p:origin x="-84" y="-672"/>
      </p:cViewPr>
      <p:guideLst>
        <p:guide orient="horz" pos="2880"/>
        <p:guide pos="5118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65" d="100"/>
          <a:sy n="165" d="100"/>
        </p:scale>
        <p:origin x="5432" y="19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5.xml"/><Relationship Id="rId26" Type="http://schemas.openxmlformats.org/officeDocument/2006/relationships/slide" Target="slides/slide13.xml"/><Relationship Id="rId39" Type="http://schemas.openxmlformats.org/officeDocument/2006/relationships/slide" Target="slides/slide26.xml"/><Relationship Id="rId21" Type="http://schemas.openxmlformats.org/officeDocument/2006/relationships/slide" Target="slides/slide8.xml"/><Relationship Id="rId34" Type="http://schemas.openxmlformats.org/officeDocument/2006/relationships/slide" Target="slides/slide21.xml"/><Relationship Id="rId42" Type="http://schemas.openxmlformats.org/officeDocument/2006/relationships/slide" Target="slides/slide29.xml"/><Relationship Id="rId47" Type="http://schemas.openxmlformats.org/officeDocument/2006/relationships/slide" Target="slides/slide34.xml"/><Relationship Id="rId50" Type="http://schemas.openxmlformats.org/officeDocument/2006/relationships/slide" Target="slides/slide37.xml"/><Relationship Id="rId55" Type="http://schemas.openxmlformats.org/officeDocument/2006/relationships/theme" Target="theme/theme1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4.xml"/><Relationship Id="rId25" Type="http://schemas.openxmlformats.org/officeDocument/2006/relationships/slide" Target="slides/slide12.xml"/><Relationship Id="rId33" Type="http://schemas.openxmlformats.org/officeDocument/2006/relationships/slide" Target="slides/slide20.xml"/><Relationship Id="rId38" Type="http://schemas.openxmlformats.org/officeDocument/2006/relationships/slide" Target="slides/slide25.xml"/><Relationship Id="rId46" Type="http://schemas.openxmlformats.org/officeDocument/2006/relationships/slide" Target="slides/slide3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3.xml"/><Relationship Id="rId20" Type="http://schemas.openxmlformats.org/officeDocument/2006/relationships/slide" Target="slides/slide7.xml"/><Relationship Id="rId29" Type="http://schemas.openxmlformats.org/officeDocument/2006/relationships/slide" Target="slides/slide16.xml"/><Relationship Id="rId41" Type="http://schemas.openxmlformats.org/officeDocument/2006/relationships/slide" Target="slides/slide28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1.xml"/><Relationship Id="rId32" Type="http://schemas.openxmlformats.org/officeDocument/2006/relationships/slide" Target="slides/slide19.xml"/><Relationship Id="rId37" Type="http://schemas.openxmlformats.org/officeDocument/2006/relationships/slide" Target="slides/slide24.xml"/><Relationship Id="rId40" Type="http://schemas.openxmlformats.org/officeDocument/2006/relationships/slide" Target="slides/slide27.xml"/><Relationship Id="rId45" Type="http://schemas.openxmlformats.org/officeDocument/2006/relationships/slide" Target="slides/slide32.xml"/><Relationship Id="rId53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2.xml"/><Relationship Id="rId23" Type="http://schemas.openxmlformats.org/officeDocument/2006/relationships/slide" Target="slides/slide10.xml"/><Relationship Id="rId28" Type="http://schemas.openxmlformats.org/officeDocument/2006/relationships/slide" Target="slides/slide15.xml"/><Relationship Id="rId36" Type="http://schemas.openxmlformats.org/officeDocument/2006/relationships/slide" Target="slides/slide23.xml"/><Relationship Id="rId49" Type="http://schemas.openxmlformats.org/officeDocument/2006/relationships/slide" Target="slides/slide36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6.xml"/><Relationship Id="rId31" Type="http://schemas.openxmlformats.org/officeDocument/2006/relationships/slide" Target="slides/slide18.xml"/><Relationship Id="rId44" Type="http://schemas.openxmlformats.org/officeDocument/2006/relationships/slide" Target="slides/slide31.xml"/><Relationship Id="rId52" Type="http://schemas.openxmlformats.org/officeDocument/2006/relationships/handoutMaster" Target="handoutMasters/handoutMaster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1.xml"/><Relationship Id="rId22" Type="http://schemas.openxmlformats.org/officeDocument/2006/relationships/slide" Target="slides/slide9.xml"/><Relationship Id="rId27" Type="http://schemas.openxmlformats.org/officeDocument/2006/relationships/slide" Target="slides/slide14.xml"/><Relationship Id="rId30" Type="http://schemas.openxmlformats.org/officeDocument/2006/relationships/slide" Target="slides/slide17.xml"/><Relationship Id="rId35" Type="http://schemas.openxmlformats.org/officeDocument/2006/relationships/slide" Target="slides/slide22.xml"/><Relationship Id="rId43" Type="http://schemas.openxmlformats.org/officeDocument/2006/relationships/slide" Target="slides/slide30.xml"/><Relationship Id="rId48" Type="http://schemas.openxmlformats.org/officeDocument/2006/relationships/slide" Target="slides/slide35.xml"/><Relationship Id="rId56" Type="http://schemas.openxmlformats.org/officeDocument/2006/relationships/tableStyles" Target="tableStyles.xml"/><Relationship Id="rId8" Type="http://schemas.openxmlformats.org/officeDocument/2006/relationships/slideMaster" Target="slideMasters/slideMaster8.xml"/><Relationship Id="rId51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B1A83-C0FB-AE4A-BF31-03FE2D1F7F62}" type="datetimeFigureOut">
              <a:rPr/>
              <a:pPr/>
              <a:t>23/02/2017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1872F7-59CA-CD43-8FE5-77209F9DEF8B}" type="slidenum">
              <a:rPr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02520236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D6DF90-0EDF-9541-B214-FA055FBBEF5F}" type="datetimeFigureOut">
              <a:rPr/>
              <a:pPr/>
              <a:t>23/02/2017</a:t>
            </a:fld>
            <a:endParaRPr lang="pt-B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7388" y="1143000"/>
            <a:ext cx="54832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4F141-BCD2-1644-B852-0FE7DA1B8202}" type="slidenum">
              <a:rPr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59651664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84F141-BCD2-1644-B852-0FE7DA1B8202}" type="slidenum">
              <a:rPr lang="uk-UA"/>
              <a:pPr/>
              <a:t>5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xmlns="" val="17590073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5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6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7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9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0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9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1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52.xml.rels><?xml version="1.0" encoding="UTF-8" standalone="yes"?>
<Relationships xmlns="http://schemas.openxmlformats.org/package/2006/relationships"><Relationship Id="rId8" Type="http://schemas.microsoft.com/office/2007/relationships/hdphoto" Target="../media/hdphoto3.wdp"/><Relationship Id="rId13" Type="http://schemas.openxmlformats.org/officeDocument/2006/relationships/image" Target="../media/image22.emf"/><Relationship Id="rId3" Type="http://schemas.openxmlformats.org/officeDocument/2006/relationships/image" Target="../media/image17.png"/><Relationship Id="rId7" Type="http://schemas.openxmlformats.org/officeDocument/2006/relationships/image" Target="../media/image19.png"/><Relationship Id="rId12" Type="http://schemas.microsoft.com/office/2007/relationships/hdphoto" Target="../media/hdphoto5.wdp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3.xml"/><Relationship Id="rId6" Type="http://schemas.microsoft.com/office/2007/relationships/hdphoto" Target="../media/hdphoto2.wdp"/><Relationship Id="rId11" Type="http://schemas.openxmlformats.org/officeDocument/2006/relationships/image" Target="../media/image21.png"/><Relationship Id="rId5" Type="http://schemas.openxmlformats.org/officeDocument/2006/relationships/image" Target="../media/image18.png"/><Relationship Id="rId10" Type="http://schemas.microsoft.com/office/2007/relationships/hdphoto" Target="../media/hdphoto4.wdp"/><Relationship Id="rId4" Type="http://schemas.microsoft.com/office/2007/relationships/hdphoto" Target="../media/hdphoto1.wdp"/><Relationship Id="rId9" Type="http://schemas.openxmlformats.org/officeDocument/2006/relationships/image" Target="../media/image20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964737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170974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9" name="Group 8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0" name="Snip Diagonal Corner Rectangle 9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1949538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2" name="Group 11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3" name="Snip Diagonal Corner Rectangle 12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4" name="Snip Diagonal Corner Rectangle 13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9599973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2767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2390360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605908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76855" y="358818"/>
            <a:ext cx="1778373" cy="714305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786184" y="2986960"/>
            <a:ext cx="339771" cy="0"/>
          </a:xfrm>
          <a:prstGeom prst="line">
            <a:avLst/>
          </a:prstGeom>
          <a:ln w="571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3446" y="1263650"/>
            <a:ext cx="5257800" cy="1722936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5650" b="1" baseline="0">
                <a:solidFill>
                  <a:srgbClr val="D0D2D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HOJE VAMOS FALAR SOBRE</a:t>
            </a:r>
            <a:endParaRPr lang="pt-BR"/>
          </a:p>
        </p:txBody>
      </p:sp>
      <p:sp>
        <p:nvSpPr>
          <p:cNvPr id="10" name="Text Placeholder 3"/>
          <p:cNvSpPr>
            <a:spLocks noGrp="1"/>
          </p:cNvSpPr>
          <p:nvPr>
            <p:ph type="body" sz="quarter" idx="12"/>
          </p:nvPr>
        </p:nvSpPr>
        <p:spPr>
          <a:xfrm>
            <a:off x="6696634" y="1209862"/>
            <a:ext cx="8818937" cy="7705538"/>
          </a:xfrm>
          <a:prstGeom prst="rect">
            <a:avLst/>
          </a:prstGeom>
        </p:spPr>
        <p:txBody>
          <a:bodyPr/>
          <a:lstStyle>
            <a:lvl1pPr marL="306388" indent="-306388">
              <a:lnSpc>
                <a:spcPct val="100000"/>
              </a:lnSpc>
              <a:buFont typeface="+mj-lt"/>
              <a:buAutoNum type="arabicPeriod"/>
              <a:tabLst/>
              <a:defRPr sz="28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627063" indent="-169863">
              <a:buFont typeface="Arial" charset="0"/>
              <a:buChar char="•"/>
              <a:tabLst/>
              <a:defRPr sz="2400" b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>
              <a:defRPr sz="2000" b="1">
                <a:latin typeface="Arial Narrow" charset="0"/>
                <a:ea typeface="Arial Narrow" charset="0"/>
                <a:cs typeface="Arial Narrow" charset="0"/>
              </a:defRPr>
            </a:lvl3pPr>
            <a:lvl4pPr>
              <a:defRPr sz="1800" b="1">
                <a:latin typeface="Arial Narrow" charset="0"/>
                <a:ea typeface="Arial Narrow" charset="0"/>
                <a:cs typeface="Arial Narrow" charset="0"/>
              </a:defRPr>
            </a:lvl4pPr>
            <a:lvl5pPr>
              <a:defRPr sz="1800" b="1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1"/>
            <a:endParaRPr lang="en-US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76065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9339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939964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4321146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973594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01</a:t>
            </a:r>
            <a:endParaRPr lang="pt-BR"/>
          </a:p>
        </p:txBody>
      </p:sp>
      <p:sp>
        <p:nvSpPr>
          <p:cNvPr id="2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ln w="69850">
            <a:solidFill>
              <a:srgbClr val="ED9C2E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352118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19933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045699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7060433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2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02</a:t>
            </a:r>
            <a:endParaRPr lang="pt-BR"/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633"/>
            <a:ext cx="1759351" cy="641097"/>
          </a:xfrm>
          <a:prstGeom prst="rect">
            <a:avLst/>
          </a:prstGeom>
        </p:spPr>
      </p:pic>
      <p:sp>
        <p:nvSpPr>
          <p:cNvPr id="13" name="Rectangle 12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5" name="Cross 14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rgbClr val="FFFFFF"/>
          </a:solidFill>
          <a:ln w="6350" cap="flat" cmpd="sng" algn="ctr">
            <a:solidFill>
              <a:srgbClr val="FFFFFF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Rectangle 15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6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9259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10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3" grpId="0" animBg="1"/>
      <p:bldP spid="15" grpId="0" animBg="1"/>
      <p:bldP spid="16" grpId="0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</p:spTree>
    <p:extLst>
      <p:ext uri="{BB962C8B-B14F-4D97-AF65-F5344CB8AC3E}">
        <p14:creationId xmlns:p14="http://schemas.microsoft.com/office/powerpoint/2010/main" xmlns="" val="1145151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44617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0125029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03</a:t>
            </a:r>
            <a:endParaRPr lang="pt-BR"/>
          </a:p>
        </p:txBody>
      </p:sp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ross 6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4"/>
          </a:solidFill>
          <a:ln w="635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bg1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4">
                <a:alpha val="75000"/>
              </a:schemeClr>
            </a:solidFill>
            <a:prstDash val="solid"/>
            <a:miter lim="800000"/>
          </a:ln>
          <a:effectLst/>
        </p:spPr>
      </p:cxn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027907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" grpId="0" animBg="1"/>
      <p:bldP spid="7" grpId="0" animBg="1"/>
      <p:bldP spid="8" grpId="0" animBg="1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6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17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xmlns="" val="2027907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6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7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2" name="Snip Diagonal Corner Rectangle 1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" name="Snip Diagonal Corner Rectangle 2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4242689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xmlns="" val="1789376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xmlns="" val="1450573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parata4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13716000" y="7583631"/>
            <a:ext cx="2533651" cy="0"/>
          </a:xfrm>
          <a:prstGeom prst="line">
            <a:avLst/>
          </a:prstGeom>
          <a:noFill/>
          <a:ln w="6350" cap="flat" cmpd="sng" algn="ctr">
            <a:solidFill>
              <a:schemeClr val="accent6">
                <a:alpha val="75000"/>
              </a:schemeClr>
            </a:solidFill>
            <a:prstDash val="solid"/>
            <a:miter lim="800000"/>
          </a:ln>
          <a:effectLst/>
        </p:spPr>
      </p:cxnSp>
      <p:sp>
        <p:nvSpPr>
          <p:cNvPr id="10" name="Rectangle 9"/>
          <p:cNvSpPr/>
          <p:nvPr userDrawn="1"/>
        </p:nvSpPr>
        <p:spPr>
          <a:xfrm>
            <a:off x="3950838" y="2118166"/>
            <a:ext cx="9387068" cy="5463251"/>
          </a:xfrm>
          <a:prstGeom prst="rect">
            <a:avLst/>
          </a:prstGeom>
          <a:noFill/>
          <a:ln w="127000" cap="flat" cmpd="sng" algn="ctr">
            <a:solidFill>
              <a:schemeClr val="accent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3892963" y="1846116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2" name="Cross 11"/>
          <p:cNvSpPr/>
          <p:nvPr userDrawn="1"/>
        </p:nvSpPr>
        <p:spPr>
          <a:xfrm>
            <a:off x="13126664" y="7371995"/>
            <a:ext cx="412858" cy="409217"/>
          </a:xfrm>
          <a:prstGeom prst="plus">
            <a:avLst>
              <a:gd name="adj" fmla="val 35619"/>
            </a:avLst>
          </a:prstGeom>
          <a:solidFill>
            <a:schemeClr val="accent5"/>
          </a:solidFill>
          <a:ln w="635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5278055" y="3796496"/>
            <a:ext cx="9745883" cy="5509550"/>
          </a:xfrm>
          <a:prstGeom prst="rect">
            <a:avLst/>
          </a:prstGeom>
          <a:noFill/>
          <a:ln w="12700" cap="flat" cmpd="sng" algn="ctr">
            <a:solidFill>
              <a:schemeClr val="accent5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BR" sz="1800" b="0" i="0" u="none" strike="noStrike" kern="0" cap="none" spc="0" normalizeH="0" baseline="0" noProof="0" smtClean="0">
              <a:ln>
                <a:noFill/>
              </a:ln>
              <a:solidFill>
                <a:srgbClr val="4A5C61"/>
              </a:solidFill>
              <a:effectLst/>
              <a:uLnTx/>
              <a:uFillTx/>
              <a:latin typeface="Calibri" panose="020F0502020204030204"/>
              <a:ea typeface=""/>
              <a:cs typeface=""/>
            </a:endParaRPr>
          </a:p>
        </p:txBody>
      </p:sp>
      <p:grpSp>
        <p:nvGrpSpPr>
          <p:cNvPr id="14" name="Group 13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6" name="Snip Diagonal Corner Rectangle 15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1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5185456" y="2549774"/>
            <a:ext cx="216446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rgbClr val="00B5C7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04</a:t>
            </a:r>
            <a:endParaRPr lang="pt-BR"/>
          </a:p>
        </p:txBody>
      </p:sp>
      <p:sp>
        <p:nvSpPr>
          <p:cNvPr id="2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6041986" y="4226689"/>
            <a:ext cx="6944811" cy="284350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</a:t>
            </a:r>
            <a:r>
              <a:rPr lang="pt-BR"/>
              <a:t> da abertura de cap</a:t>
            </a:r>
            <a:r>
              <a:rPr lang="en-US"/>
              <a:t>ítulo</a:t>
            </a:r>
          </a:p>
        </p:txBody>
      </p:sp>
    </p:spTree>
    <p:extLst>
      <p:ext uri="{BB962C8B-B14F-4D97-AF65-F5344CB8AC3E}">
        <p14:creationId xmlns:p14="http://schemas.microsoft.com/office/powerpoint/2010/main" xmlns="" val="1034949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2" grpId="0" animBg="1"/>
      <p:bldP spid="13" grpId="0" animBg="1"/>
      <p:bldP spid="19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9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608959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447267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7454256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1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0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1" name="Snip Diagonal Corner Rectangle 10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308044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312630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402586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1434082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3" name="Snip Diagonal Corner Rectangle 2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4" name="Snip Diagonal Corner Rectangle 3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35497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2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48081" y="302856"/>
            <a:ext cx="1320810" cy="530519"/>
          </a:xfrm>
          <a:prstGeom prst="rect">
            <a:avLst/>
          </a:prstGeom>
        </p:spPr>
      </p:pic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797482" y="279706"/>
            <a:ext cx="9238130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cxnSp>
        <p:nvCxnSpPr>
          <p:cNvPr id="6" name="Straight Connector 5"/>
          <p:cNvCxnSpPr/>
          <p:nvPr userDrawn="1"/>
        </p:nvCxnSpPr>
        <p:spPr>
          <a:xfrm flipH="1">
            <a:off x="442720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5139565" y="1371600"/>
            <a:ext cx="8896047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10" name="Group 9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11" name="Snip Diagonal Corner Rectangle 10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559412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859484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431419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3581589" y="8377518"/>
            <a:ext cx="2668061" cy="538407"/>
            <a:chOff x="13581589" y="8377518"/>
            <a:chExt cx="2668061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3581589" y="843539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3697782" y="837751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6659474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údo3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585073" y="323094"/>
            <a:ext cx="1333337" cy="486375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455280" y="711797"/>
            <a:ext cx="356835" cy="0"/>
          </a:xfrm>
          <a:prstGeom prst="line">
            <a:avLst/>
          </a:prstGeom>
          <a:noFill/>
          <a:ln w="69850" cap="flat" cmpd="sng" algn="ctr">
            <a:solidFill>
              <a:srgbClr val="ED9C2E"/>
            </a:solidFill>
            <a:prstDash val="solid"/>
            <a:miter lim="800000"/>
          </a:ln>
          <a:effectLst/>
        </p:spPr>
      </p:cxnSp>
      <p:sp>
        <p:nvSpPr>
          <p:cNvPr id="11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835264" y="279706"/>
            <a:ext cx="12047359" cy="77360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38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SEU TÍTULO NESTE ESPAÇO</a:t>
            </a:r>
            <a:endParaRPr lang="pt-BR"/>
          </a:p>
        </p:txBody>
      </p:sp>
      <p:sp>
        <p:nvSpPr>
          <p:cNvPr id="6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6575425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EFF0F4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14040091" y="8377518"/>
            <a:ext cx="2209559" cy="538407"/>
            <a:chOff x="14040091" y="8377518"/>
            <a:chExt cx="2209559" cy="538407"/>
          </a:xfrm>
        </p:grpSpPr>
        <p:sp>
          <p:nvSpPr>
            <p:cNvPr id="8" name="Snip Diagonal Corner Rectangle 7"/>
            <p:cNvSpPr/>
            <p:nvPr userDrawn="1"/>
          </p:nvSpPr>
          <p:spPr>
            <a:xfrm>
              <a:off x="14040091" y="843539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2" name="Snip Diagonal Corner Rectangle 11"/>
            <p:cNvSpPr/>
            <p:nvPr userDrawn="1"/>
          </p:nvSpPr>
          <p:spPr>
            <a:xfrm>
              <a:off x="14156284" y="837751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7079009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1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</p:spTree>
    <p:extLst>
      <p:ext uri="{BB962C8B-B14F-4D97-AF65-F5344CB8AC3E}">
        <p14:creationId xmlns:p14="http://schemas.microsoft.com/office/powerpoint/2010/main" xmlns="" val="1267889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0586571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6425488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íde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2048719" y="2118169"/>
            <a:ext cx="11933499" cy="5451674"/>
          </a:xfrm>
          <a:prstGeom prst="rect">
            <a:avLst/>
          </a:prstGeom>
          <a:noFill/>
          <a:ln w="127000">
            <a:solidFill>
              <a:srgbClr val="56E1D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2002424" y="1846115"/>
            <a:ext cx="356835" cy="0"/>
          </a:xfrm>
          <a:prstGeom prst="line">
            <a:avLst/>
          </a:prstGeom>
          <a:ln w="6985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Cross 9"/>
          <p:cNvSpPr/>
          <p:nvPr userDrawn="1"/>
        </p:nvSpPr>
        <p:spPr>
          <a:xfrm>
            <a:off x="13773876" y="7365234"/>
            <a:ext cx="412858" cy="409217"/>
          </a:xfrm>
          <a:prstGeom prst="plus">
            <a:avLst>
              <a:gd name="adj" fmla="val 35619"/>
            </a:avLst>
          </a:prstGeom>
          <a:solidFill>
            <a:schemeClr val="bg1"/>
          </a:solidFill>
          <a:ln w="63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1" name="Rectangle 10"/>
          <p:cNvSpPr/>
          <p:nvPr userDrawn="1"/>
        </p:nvSpPr>
        <p:spPr>
          <a:xfrm>
            <a:off x="6782766" y="3981686"/>
            <a:ext cx="7801336" cy="5324359"/>
          </a:xfrm>
          <a:prstGeom prst="rect">
            <a:avLst/>
          </a:prstGeom>
          <a:noFill/>
          <a:ln w="12700"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chemeClr val="accent6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 flipH="1">
            <a:off x="14329458" y="7569842"/>
            <a:ext cx="1920194" cy="0"/>
          </a:xfrm>
          <a:prstGeom prst="line">
            <a:avLst/>
          </a:prstGeom>
          <a:ln>
            <a:solidFill>
              <a:schemeClr val="bg1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6469646" y="2650599"/>
            <a:ext cx="5578998" cy="1431913"/>
          </a:xfrm>
          <a:prstGeom prst="rect">
            <a:avLst/>
          </a:prstGeom>
        </p:spPr>
        <p:txBody>
          <a:bodyPr anchor="ctr"/>
          <a:lstStyle>
            <a:lvl1pPr marL="0" indent="0" algn="l">
              <a:buNone/>
              <a:defRPr sz="8800" b="1" baseline="0">
                <a:solidFill>
                  <a:schemeClr val="bg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VÍDEO</a:t>
            </a:r>
            <a:endParaRPr lang="pt-BR"/>
          </a:p>
        </p:txBody>
      </p:sp>
      <p:sp>
        <p:nvSpPr>
          <p:cNvPr id="14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7141580" y="4354565"/>
            <a:ext cx="6458676" cy="263298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lnSpc>
                <a:spcPts val="6300"/>
              </a:lnSpc>
              <a:buNone/>
              <a:defRPr sz="6000" b="1" baseline="0">
                <a:solidFill>
                  <a:srgbClr val="FFFFFF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aqui o título do vídeo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16" name="Snip Diagonal Corner Rectangle 15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7" name="Snip Diagonal Corner Rectangle 16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2601529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  <p:bldP spid="13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47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sp>
        <p:nvSpPr>
          <p:cNvPr id="44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45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46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47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48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xmlns="" val="10204066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350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2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4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4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</p:spTree>
    <p:extLst>
      <p:ext uri="{BB962C8B-B14F-4D97-AF65-F5344CB8AC3E}">
        <p14:creationId xmlns:p14="http://schemas.microsoft.com/office/powerpoint/2010/main" xmlns="" val="18273363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3828485" y="8377518"/>
            <a:chExt cx="2421165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xmlns="" val="17043650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3581589" y="8377518"/>
            <a:ext cx="2668061" cy="538407"/>
            <a:chOff x="13581589" y="625438"/>
            <a:chExt cx="2668061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xmlns="" val="638422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erramento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794077" y="729204"/>
            <a:ext cx="8560158" cy="5707946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1" name="Straight Connector 10"/>
          <p:cNvCxnSpPr/>
          <p:nvPr userDrawn="1"/>
        </p:nvCxnSpPr>
        <p:spPr>
          <a:xfrm flipH="1">
            <a:off x="10172211" y="6436593"/>
            <a:ext cx="356835" cy="0"/>
          </a:xfrm>
          <a:prstGeom prst="line">
            <a:avLst/>
          </a:prstGeom>
          <a:ln w="69850">
            <a:solidFill>
              <a:schemeClr val="accent3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 userDrawn="1"/>
        </p:nvSpPr>
        <p:spPr>
          <a:xfrm>
            <a:off x="1794077" y="729204"/>
            <a:ext cx="114375" cy="775506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427158" y="1095454"/>
            <a:ext cx="2844615" cy="1142574"/>
          </a:xfrm>
          <a:prstGeom prst="rect">
            <a:avLst/>
          </a:prstGeom>
        </p:spPr>
      </p:pic>
      <p:sp>
        <p:nvSpPr>
          <p:cNvPr id="15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2248763" y="1171351"/>
            <a:ext cx="4811794" cy="89537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6300"/>
              </a:lnSpc>
              <a:buNone/>
              <a:defRPr sz="5400" b="1" baseline="0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OBRIGADO</a:t>
            </a:r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2248763" y="7145854"/>
            <a:ext cx="7191072" cy="1089835"/>
            <a:chOff x="1786771" y="6857118"/>
            <a:chExt cx="6917613" cy="1048391"/>
          </a:xfrm>
        </p:grpSpPr>
        <p:grpSp>
          <p:nvGrpSpPr>
            <p:cNvPr id="18" name="Group 17"/>
            <p:cNvGrpSpPr/>
            <p:nvPr userDrawn="1"/>
          </p:nvGrpSpPr>
          <p:grpSpPr>
            <a:xfrm>
              <a:off x="1786771" y="6865413"/>
              <a:ext cx="1507385" cy="523073"/>
              <a:chOff x="1786771" y="6761198"/>
              <a:chExt cx="1507385" cy="523073"/>
            </a:xfrm>
          </p:grpSpPr>
          <p:pic>
            <p:nvPicPr>
              <p:cNvPr id="31" name="Picture 30" descr="icone_face.png"/>
              <p:cNvPicPr>
                <a:picLocks noChangeAspect="1"/>
              </p:cNvPicPr>
              <p:nvPr userDrawn="1"/>
            </p:nvPicPr>
            <p:blipFill>
              <a:blip r:embed="rId3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4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2" name="TextBox 31"/>
              <p:cNvSpPr txBox="1"/>
              <p:nvPr userDrawn="1"/>
            </p:nvSpPr>
            <p:spPr>
              <a:xfrm>
                <a:off x="2097368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 fontScale="92500"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totvs.com</a:t>
                </a:r>
              </a:p>
            </p:txBody>
          </p:sp>
        </p:grpSp>
        <p:grpSp>
          <p:nvGrpSpPr>
            <p:cNvPr id="19" name="Group 18"/>
            <p:cNvGrpSpPr/>
            <p:nvPr userDrawn="1"/>
          </p:nvGrpSpPr>
          <p:grpSpPr>
            <a:xfrm>
              <a:off x="1794077" y="7382436"/>
              <a:ext cx="1507385" cy="523073"/>
              <a:chOff x="3443257" y="6761198"/>
              <a:chExt cx="1507385" cy="523073"/>
            </a:xfrm>
          </p:grpSpPr>
          <p:pic>
            <p:nvPicPr>
              <p:cNvPr id="29" name="Picture 28"/>
              <p:cNvPicPr>
                <a:picLocks noChangeAspect="1"/>
              </p:cNvPicPr>
              <p:nvPr userDrawn="1"/>
            </p:nvPicPr>
            <p:blipFill>
              <a:blip r:embed="rId5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6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3443257" y="6841880"/>
                <a:ext cx="297150" cy="297150"/>
              </a:xfrm>
              <a:prstGeom prst="rect">
                <a:avLst/>
              </a:prstGeom>
            </p:spPr>
          </p:pic>
          <p:sp>
            <p:nvSpPr>
              <p:cNvPr id="30" name="TextBox 29"/>
              <p:cNvSpPr txBox="1"/>
              <p:nvPr userDrawn="1"/>
            </p:nvSpPr>
            <p:spPr>
              <a:xfrm>
                <a:off x="3753854" y="6761198"/>
                <a:ext cx="1196788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@totvs</a:t>
                </a:r>
              </a:p>
            </p:txBody>
          </p:sp>
        </p:grpSp>
        <p:grpSp>
          <p:nvGrpSpPr>
            <p:cNvPr id="20" name="Group 19"/>
            <p:cNvGrpSpPr/>
            <p:nvPr userDrawn="1"/>
          </p:nvGrpSpPr>
          <p:grpSpPr>
            <a:xfrm>
              <a:off x="6531706" y="6860027"/>
              <a:ext cx="2172678" cy="523073"/>
              <a:chOff x="1794077" y="7243944"/>
              <a:chExt cx="2172678" cy="523073"/>
            </a:xfrm>
          </p:grpSpPr>
          <p:pic>
            <p:nvPicPr>
              <p:cNvPr id="27" name="Picture 26"/>
              <p:cNvPicPr>
                <a:picLocks noChangeAspect="1"/>
              </p:cNvPicPr>
              <p:nvPr userDrawn="1"/>
            </p:nvPicPr>
            <p:blipFill>
              <a:blip r:embed="rId7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8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94077" y="7356906"/>
                <a:ext cx="264871" cy="264871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 userDrawn="1"/>
            </p:nvSpPr>
            <p:spPr>
              <a:xfrm>
                <a:off x="2102803" y="7243944"/>
                <a:ext cx="1863952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blog.totvs.com</a:t>
                </a:r>
              </a:p>
            </p:txBody>
          </p:sp>
        </p:grpSp>
        <p:grpSp>
          <p:nvGrpSpPr>
            <p:cNvPr id="21" name="Group 20"/>
            <p:cNvGrpSpPr/>
            <p:nvPr userDrawn="1"/>
          </p:nvGrpSpPr>
          <p:grpSpPr>
            <a:xfrm>
              <a:off x="3816320" y="6857118"/>
              <a:ext cx="2731440" cy="523073"/>
              <a:chOff x="1786771" y="7777125"/>
              <a:chExt cx="2731440" cy="523073"/>
            </a:xfrm>
          </p:grpSpPr>
          <p:pic>
            <p:nvPicPr>
              <p:cNvPr id="25" name="Picture 24"/>
              <p:cNvPicPr>
                <a:picLocks noChangeAspect="1"/>
              </p:cNvPicPr>
              <p:nvPr userDrawn="1"/>
            </p:nvPicPr>
            <p:blipFill>
              <a:blip r:embed="rId9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0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tretch>
                <a:fillRect/>
              </a:stretch>
            </p:blipFill>
            <p:spPr>
              <a:xfrm>
                <a:off x="1786771" y="7878104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 userDrawn="1"/>
            </p:nvSpPr>
            <p:spPr>
              <a:xfrm>
                <a:off x="2102802" y="7777125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company/totvs</a:t>
                </a:r>
              </a:p>
            </p:txBody>
          </p:sp>
        </p:grpSp>
        <p:grpSp>
          <p:nvGrpSpPr>
            <p:cNvPr id="22" name="Group 21"/>
            <p:cNvGrpSpPr/>
            <p:nvPr userDrawn="1"/>
          </p:nvGrpSpPr>
          <p:grpSpPr>
            <a:xfrm>
              <a:off x="3835201" y="7374141"/>
              <a:ext cx="2712559" cy="523073"/>
              <a:chOff x="1805652" y="8294148"/>
              <a:chExt cx="2712559" cy="523073"/>
            </a:xfrm>
          </p:grpSpPr>
          <p:pic>
            <p:nvPicPr>
              <p:cNvPr id="23" name="Picture 22"/>
              <p:cNvPicPr>
                <a:picLocks noChangeAspect="1"/>
              </p:cNvPicPr>
              <p:nvPr userDrawn="1"/>
            </p:nvPicPr>
            <p:blipFill rotWithShape="1">
              <a:blip r:embed="rId11">
                <a:duotone>
                  <a:prstClr val="black"/>
                  <a:schemeClr val="tx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 xmlns="">
                      <a14:imgLayer r:embed="rId12">
                        <a14:imgEffect>
                          <a14:sharpenSoften amount="78000"/>
                        </a14:imgEffect>
                        <a14:imgEffect>
                          <a14:colorTemperature colorTemp="11500"/>
                        </a14:imgEffect>
                        <a14:imgEffect>
                          <a14:saturation sat="235000"/>
                        </a14:imgEffect>
                        <a14:imgEffect>
                          <a14:brightnessContrast bright="11000" contrast="-68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17082" t="17082" r="17082" b="17082"/>
              <a:stretch/>
            </p:blipFill>
            <p:spPr>
              <a:xfrm>
                <a:off x="1805652" y="8395127"/>
                <a:ext cx="297150" cy="297150"/>
              </a:xfrm>
              <a:prstGeom prst="rect">
                <a:avLst/>
              </a:prstGeom>
            </p:spPr>
          </p:pic>
          <p:sp>
            <p:nvSpPr>
              <p:cNvPr id="24" name="TextBox 23"/>
              <p:cNvSpPr txBox="1"/>
              <p:nvPr userDrawn="1"/>
            </p:nvSpPr>
            <p:spPr>
              <a:xfrm>
                <a:off x="2102802" y="8294148"/>
                <a:ext cx="2415409" cy="523073"/>
              </a:xfrm>
              <a:prstGeom prst="rect">
                <a:avLst/>
              </a:prstGeom>
            </p:spPr>
            <p:txBody>
              <a:bodyPr wrap="square" rtlCol="0"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pt-BR" sz="2400" b="0" smtClean="0">
                    <a:solidFill>
                      <a:srgbClr val="7C8993"/>
                    </a:solidFill>
                    <a:latin typeface="Arial Narrow" charset="0"/>
                    <a:ea typeface="Arial Narrow" charset="0"/>
                    <a:cs typeface="Arial Narrow" charset="0"/>
                  </a:rPr>
                  <a:t>fluig.com</a:t>
                </a:r>
              </a:p>
            </p:txBody>
          </p:sp>
        </p:grpSp>
      </p:grpSp>
      <p:pic>
        <p:nvPicPr>
          <p:cNvPr id="36" name="Picture 7"/>
          <p:cNvPicPr>
            <a:picLocks noChangeAspect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2248763" y="2365884"/>
            <a:ext cx="1059690" cy="105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3501468" y="2648330"/>
            <a:ext cx="6287991" cy="440524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>
              <a:lnSpc>
                <a:spcPct val="100000"/>
              </a:lnSpc>
              <a:buNone/>
              <a:defRPr sz="240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NOME E ÚLTIMO SOBRENOME</a:t>
            </a:r>
          </a:p>
        </p:txBody>
      </p:sp>
      <p:sp>
        <p:nvSpPr>
          <p:cNvPr id="38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3501468" y="322345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err="1" smtClean="0"/>
              <a:t>Área</a:t>
            </a:r>
            <a:r>
              <a:rPr lang="en-US" dirty="0" smtClean="0"/>
              <a:t> de </a:t>
            </a:r>
            <a:r>
              <a:rPr lang="en-US" dirty="0" err="1" smtClean="0"/>
              <a:t>atuação</a:t>
            </a:r>
            <a:endParaRPr lang="en-US" dirty="0" smtClean="0"/>
          </a:p>
        </p:txBody>
      </p:sp>
      <p:sp>
        <p:nvSpPr>
          <p:cNvPr id="39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3501468" y="3842021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Contato telefônico</a:t>
            </a:r>
          </a:p>
        </p:txBody>
      </p:sp>
      <p:sp>
        <p:nvSpPr>
          <p:cNvPr id="4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3501468" y="4460586"/>
            <a:ext cx="6287991" cy="483963"/>
          </a:xfrm>
          <a:prstGeom prst="rect">
            <a:avLst/>
          </a:prstGeom>
        </p:spPr>
        <p:txBody>
          <a:bodyPr anchor="t">
            <a:noAutofit/>
          </a:bodyPr>
          <a:lstStyle>
            <a:lvl1pPr marL="0" marR="0" indent="0" algn="l" defTabSz="725531" rtl="0" eaLnBrk="1" fontAlgn="auto" latinLnBrk="0" hangingPunct="1">
              <a:lnSpc>
                <a:spcPct val="100000"/>
              </a:lnSpc>
              <a:spcBef>
                <a:spcPts val="52"/>
              </a:spcBef>
              <a:spcAft>
                <a:spcPts val="600"/>
              </a:spcAft>
              <a:buClrTx/>
              <a:buSzTx/>
              <a:buFont typeface="+mj-lt"/>
              <a:buNone/>
              <a:tabLst/>
              <a:defRPr sz="2400" b="0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 dirty="0" smtClean="0"/>
              <a:t>e-mail@totvs.com</a:t>
            </a:r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040091" y="8377518"/>
            <a:ext cx="2209559" cy="538407"/>
            <a:chOff x="14040091" y="625438"/>
            <a:chExt cx="2209559" cy="538407"/>
          </a:xfrm>
        </p:grpSpPr>
        <p:sp>
          <p:nvSpPr>
            <p:cNvPr id="34" name="Snip Diagonal Corner Rectangle 33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35" name="Snip Diagonal Corner Rectangle 34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  <p:sp>
        <p:nvSpPr>
          <p:cNvPr id="4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10538887" y="529056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50" name="Text Placeholder 3"/>
          <p:cNvSpPr>
            <a:spLocks noGrp="1"/>
          </p:cNvSpPr>
          <p:nvPr>
            <p:ph type="body" sz="quarter" idx="17" hasCustomPrompt="1"/>
          </p:nvPr>
        </p:nvSpPr>
        <p:spPr>
          <a:xfrm>
            <a:off x="10538888" y="7191603"/>
            <a:ext cx="1442442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#SOMOS</a:t>
            </a:r>
          </a:p>
        </p:txBody>
      </p:sp>
      <p:sp>
        <p:nvSpPr>
          <p:cNvPr id="51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11806518" y="7191603"/>
            <a:ext cx="3939988" cy="43535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800" b="1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pt-BR"/>
              <a:t>TOTVERS</a:t>
            </a:r>
          </a:p>
        </p:txBody>
      </p:sp>
      <p:sp>
        <p:nvSpPr>
          <p:cNvPr id="52" name="Text Placeholder 3"/>
          <p:cNvSpPr>
            <a:spLocks noGrp="1"/>
          </p:cNvSpPr>
          <p:nvPr>
            <p:ph type="body" sz="quarter" idx="19" hasCustomPrompt="1"/>
          </p:nvPr>
        </p:nvSpPr>
        <p:spPr>
          <a:xfrm>
            <a:off x="10538887" y="573138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53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10538887" y="6172200"/>
            <a:ext cx="5207620" cy="39754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300" b="1">
                <a:solidFill>
                  <a:schemeClr val="accent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pt-BR"/>
              <a:t>Valorizamos gente boa que é boa gente</a:t>
            </a:r>
          </a:p>
        </p:txBody>
      </p:sp>
    </p:spTree>
    <p:extLst>
      <p:ext uri="{BB962C8B-B14F-4D97-AF65-F5344CB8AC3E}">
        <p14:creationId xmlns:p14="http://schemas.microsoft.com/office/powerpoint/2010/main" xmlns="" val="1953443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35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5" dur="2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3" grpId="0" animBg="1"/>
      <p:bldP spid="1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4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2" presetClass="entr" presetSubtype="4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up)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2" presetClass="entr" presetSubtype="1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51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#ppt_h*1.125000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  <p:animEffect transition="in" filter="wipe(down)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15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350"/>
                        <p:tgtEl>
                          <p:spTgt spid="5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35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200"/>
                        <p:tgtEl>
                          <p:spTgt spid="5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2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restri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3" name="Group 22"/>
          <p:cNvGrpSpPr/>
          <p:nvPr userDrawn="1"/>
        </p:nvGrpSpPr>
        <p:grpSpPr>
          <a:xfrm>
            <a:off x="14040091" y="625438"/>
            <a:ext cx="2209559" cy="538407"/>
            <a:chOff x="13828485" y="8377518"/>
            <a:chExt cx="2421165" cy="538407"/>
          </a:xfrm>
        </p:grpSpPr>
        <p:sp>
          <p:nvSpPr>
            <p:cNvPr id="24" name="Snip Diagonal Corner Rectangle 23"/>
            <p:cNvSpPr/>
            <p:nvPr userDrawn="1"/>
          </p:nvSpPr>
          <p:spPr>
            <a:xfrm>
              <a:off x="13828485" y="8435392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5" name="Snip Diagonal Corner Rectangle 24"/>
            <p:cNvSpPr/>
            <p:nvPr userDrawn="1"/>
          </p:nvSpPr>
          <p:spPr>
            <a:xfrm>
              <a:off x="13955806" y="8377518"/>
              <a:ext cx="2293844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RESTRITO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0639580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confidenci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3581589" y="625438"/>
            <a:ext cx="2668061" cy="538407"/>
            <a:chOff x="13581589" y="625438"/>
            <a:chExt cx="2668061" cy="538407"/>
          </a:xfrm>
        </p:grpSpPr>
        <p:sp>
          <p:nvSpPr>
            <p:cNvPr id="15" name="Snip Diagonal Corner Rectangle 14"/>
            <p:cNvSpPr/>
            <p:nvPr userDrawn="1"/>
          </p:nvSpPr>
          <p:spPr>
            <a:xfrm>
              <a:off x="13581589" y="683312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19" name="Snip Diagonal Corner Rectangle 18"/>
            <p:cNvSpPr/>
            <p:nvPr userDrawn="1"/>
          </p:nvSpPr>
          <p:spPr>
            <a:xfrm>
              <a:off x="13697782" y="625438"/>
              <a:ext cx="2551868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chemeClr val="bg2">
                <a:lumMod val="1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CONFIDENCIAL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5482333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_intern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-1144" y="5448770"/>
            <a:ext cx="16251938" cy="77360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5450" b="0" baseline="0">
                <a:solidFill>
                  <a:schemeClr val="accent4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ESCREVA O TÍTULO DA APRESENTAÇÃO AQUI</a:t>
            </a:r>
            <a:endParaRPr lang="pt-BR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-1144" y="6675404"/>
            <a:ext cx="16251938" cy="5171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3200" b="0" baseline="0">
                <a:solidFill>
                  <a:srgbClr val="2E5B72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Insira aqui o subtítulo da apresentação (se houver)</a:t>
            </a:r>
            <a:endParaRPr lang="pt-BR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15422137" y="8509605"/>
            <a:ext cx="827513" cy="0"/>
          </a:xfrm>
          <a:prstGeom prst="line">
            <a:avLst/>
          </a:prstGeom>
          <a:ln>
            <a:solidFill>
              <a:schemeClr val="accent6">
                <a:alpha val="7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solidFill>
            <a:schemeClr val="bg1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7" name="Rectangle 16"/>
          <p:cNvSpPr/>
          <p:nvPr userDrawn="1"/>
        </p:nvSpPr>
        <p:spPr>
          <a:xfrm>
            <a:off x="5341434" y="2475571"/>
            <a:ext cx="5542156" cy="191800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10537906" y="2320678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 userDrawn="1"/>
        </p:nvCxnSpPr>
        <p:spPr>
          <a:xfrm flipH="1">
            <a:off x="5319132" y="4562497"/>
            <a:ext cx="356835" cy="0"/>
          </a:xfrm>
          <a:prstGeom prst="line">
            <a:avLst/>
          </a:prstGeom>
          <a:ln w="38100"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1644994" y="8254906"/>
            <a:ext cx="3155795" cy="415498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="0" baseline="0">
                <a:solidFill>
                  <a:schemeClr val="accent3">
                    <a:alpha val="75000"/>
                  </a:scheme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Mês</a:t>
            </a:r>
            <a:endParaRPr lang="pt-BR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58717" y="2859211"/>
            <a:ext cx="2970166" cy="1191466"/>
          </a:xfrm>
          <a:prstGeom prst="rect">
            <a:avLst/>
          </a:prstGeom>
        </p:spPr>
      </p:pic>
      <p:sp>
        <p:nvSpPr>
          <p:cNvPr id="13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14610393" y="8254906"/>
            <a:ext cx="880946" cy="419263"/>
          </a:xfrm>
          <a:prstGeom prst="rect">
            <a:avLst/>
          </a:prstGeom>
        </p:spPr>
        <p:txBody>
          <a:bodyPr/>
          <a:lstStyle>
            <a:lvl1pPr marL="0" indent="0" algn="r">
              <a:buNone/>
              <a:defRPr sz="2100" baseline="0">
                <a:solidFill>
                  <a:srgbClr val="7C8993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4572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2pPr>
            <a:lvl3pPr marL="9144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3pPr>
            <a:lvl4pPr marL="13716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4pPr>
            <a:lvl5pPr marL="1828800" indent="0" algn="r">
              <a:buNone/>
              <a:defRPr sz="2100"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pt-BR"/>
              <a:t>• 2017</a:t>
            </a:r>
          </a:p>
        </p:txBody>
      </p:sp>
      <p:sp>
        <p:nvSpPr>
          <p:cNvPr id="12" name="TextBox 11"/>
          <p:cNvSpPr txBox="1"/>
          <p:nvPr userDrawn="1"/>
        </p:nvSpPr>
        <p:spPr>
          <a:xfrm>
            <a:off x="6322779" y="8329958"/>
            <a:ext cx="3601806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00">
                <a:solidFill>
                  <a:srgbClr val="4A5C61">
                    <a:alpha val="7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t>TOTVS – Todos os direitos reservados</a:t>
            </a:r>
          </a:p>
        </p:txBody>
      </p:sp>
      <p:grpSp>
        <p:nvGrpSpPr>
          <p:cNvPr id="15" name="Group 14"/>
          <p:cNvGrpSpPr/>
          <p:nvPr userDrawn="1"/>
        </p:nvGrpSpPr>
        <p:grpSpPr>
          <a:xfrm>
            <a:off x="14040091" y="625438"/>
            <a:ext cx="2209559" cy="538407"/>
            <a:chOff x="14040091" y="625438"/>
            <a:chExt cx="2209559" cy="538407"/>
          </a:xfrm>
        </p:grpSpPr>
        <p:sp>
          <p:nvSpPr>
            <p:cNvPr id="19" name="Snip Diagonal Corner Rectangle 18"/>
            <p:cNvSpPr/>
            <p:nvPr userDrawn="1"/>
          </p:nvSpPr>
          <p:spPr>
            <a:xfrm>
              <a:off x="14040091" y="683312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7030A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endParaRPr lang="pt-BR" sz="1800" b="1">
                <a:solidFill>
                  <a:srgbClr val="FF0000"/>
                </a:solidFill>
                <a:latin typeface="Arial Narrow" charset="0"/>
                <a:ea typeface="Arial Narrow" charset="0"/>
                <a:cs typeface="Arial Narrow" charset="0"/>
              </a:endParaRPr>
            </a:p>
          </p:txBody>
        </p:sp>
        <p:sp>
          <p:nvSpPr>
            <p:cNvPr id="21" name="Snip Diagonal Corner Rectangle 20"/>
            <p:cNvSpPr/>
            <p:nvPr userDrawn="1"/>
          </p:nvSpPr>
          <p:spPr>
            <a:xfrm>
              <a:off x="14156284" y="625438"/>
              <a:ext cx="2093366" cy="480533"/>
            </a:xfrm>
            <a:prstGeom prst="snip2DiagRect">
              <a:avLst>
                <a:gd name="adj1" fmla="val 0"/>
                <a:gd name="adj2" fmla="val 50000"/>
              </a:avLst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ts val="2160"/>
                </a:lnSpc>
              </a:pPr>
              <a:r>
                <a:rPr lang="pt-BR" sz="1600" b="1">
                  <a:latin typeface="Arial Narrow" charset="0"/>
                  <a:ea typeface="Arial Narrow" charset="0"/>
                  <a:cs typeface="Arial Narrow" charset="0"/>
                </a:rPr>
                <a:t>USO INTERNO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760313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6" presetClass="emph" presetSubtype="0" repeatCount="5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0" presetID="26" presetClass="emph" presetSubtype="0" repeatCount="5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2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7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>
        <p:tmplLst>
          <p:tmpl lvl="1">
            <p:tnLst>
              <p:par>
                <p:cTn presetID="42" presetClass="entr" presetSubtype="0" fill="hold" nodeType="withEffect" nodePh="1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700"/>
                        <p:tgtEl>
                          <p:spTgt spid="9"/>
                        </p:tgtEl>
                      </p:cBhvr>
                    </p:animEffect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700" fill="hold"/>
                        <p:tgtEl>
                          <p:spTgt spid="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6" grpId="0" animBg="1"/>
      <p:bldP spid="17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tiv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 userDrawn="1"/>
        </p:nvSpPr>
        <p:spPr>
          <a:xfrm>
            <a:off x="0" y="0"/>
            <a:ext cx="1704443" cy="9144000"/>
          </a:xfrm>
          <a:prstGeom prst="rect">
            <a:avLst/>
          </a:prstGeom>
          <a:solidFill>
            <a:srgbClr val="EFF0F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75709" y="358818"/>
            <a:ext cx="1780666" cy="714305"/>
          </a:xfrm>
          <a:prstGeom prst="rect">
            <a:avLst/>
          </a:prstGeom>
        </p:spPr>
      </p:pic>
      <p:sp>
        <p:nvSpPr>
          <p:cNvPr id="32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1843803" y="1618037"/>
            <a:ext cx="7162085" cy="581154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3950" b="1" baseline="0">
                <a:solidFill>
                  <a:schemeClr val="accent6"/>
                </a:solidFill>
                <a:latin typeface="Arial Narrow" charset="0"/>
                <a:ea typeface="Arial Narrow" charset="0"/>
                <a:cs typeface="Arial Narrow" charset="0"/>
              </a:defRPr>
            </a:lvl1pPr>
          </a:lstStyle>
          <a:p>
            <a:pPr lvl="0"/>
            <a:r>
              <a:rPr lang="en-US"/>
              <a:t>OBJETIVOS</a:t>
            </a:r>
            <a:endParaRPr lang="pt-BR"/>
          </a:p>
        </p:txBody>
      </p:sp>
      <p:sp>
        <p:nvSpPr>
          <p:cNvPr id="6" name="TextBox 5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7" name="Content Placeholder 3"/>
          <p:cNvSpPr>
            <a:spLocks noGrp="1"/>
          </p:cNvSpPr>
          <p:nvPr>
            <p:ph sz="quarter" idx="11"/>
          </p:nvPr>
        </p:nvSpPr>
        <p:spPr>
          <a:xfrm>
            <a:off x="1843803" y="2451905"/>
            <a:ext cx="7162085" cy="3411014"/>
          </a:xfrm>
          <a:prstGeom prst="rect">
            <a:avLst/>
          </a:prstGeom>
        </p:spPr>
        <p:txBody>
          <a:bodyPr/>
          <a:lstStyle>
            <a:lvl1pPr>
              <a:lnSpc>
                <a:spcPts val="4440"/>
              </a:lnSpc>
              <a:defRPr sz="3200" b="1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1pPr>
            <a:lvl2pPr marL="533400" indent="-266700">
              <a:lnSpc>
                <a:spcPts val="2940"/>
              </a:lnSpc>
              <a:buSzPct val="80000"/>
              <a:buFont typeface="Courier New" charset="0"/>
              <a:buChar char="o"/>
              <a:tabLst/>
              <a:defRPr sz="28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2pPr>
            <a:lvl3pPr marL="708025" indent="-174625">
              <a:lnSpc>
                <a:spcPts val="2940"/>
              </a:lnSpc>
              <a:tabLst/>
              <a:defRPr sz="24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3pPr>
            <a:lvl4pPr marL="801688" indent="173038">
              <a:lnSpc>
                <a:spcPts val="2940"/>
              </a:lnSpc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4pPr>
            <a:lvl5pPr marL="801688" indent="173038">
              <a:lnSpc>
                <a:spcPts val="2940"/>
              </a:lnSpc>
              <a:buSzPct val="50000"/>
              <a:buFont typeface="Wingdings" charset="2"/>
              <a:buChar char="§"/>
              <a:tabLst/>
              <a:defRPr sz="200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1409959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2" grpId="0" build="p">
        <p:tmplLst>
          <p:tmpl lvl="1">
            <p:tnLst>
              <p:par>
                <p:cTn presetID="12" presetClass="entr" presetSubtype="8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/>
                        <p:tgtEl>
                          <p:spTgt spid="32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-#ppt_w*1.125000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Effect transition="in" filter="wipe(righ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9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5" Type="http://schemas.openxmlformats.org/officeDocument/2006/relationships/theme" Target="../theme/theme10.xml"/><Relationship Id="rId4" Type="http://schemas.openxmlformats.org/officeDocument/2006/relationships/slideLayout" Target="../slideLayouts/slideLayout4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13.png"/><Relationship Id="rId5" Type="http://schemas.openxmlformats.org/officeDocument/2006/relationships/theme" Target="../theme/theme11.xml"/><Relationship Id="rId4" Type="http://schemas.openxmlformats.org/officeDocument/2006/relationships/slideLayout" Target="../slideLayouts/slideLayout44.xml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7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image" Target="../media/image14.png"/><Relationship Id="rId5" Type="http://schemas.openxmlformats.org/officeDocument/2006/relationships/theme" Target="../theme/theme12.xml"/><Relationship Id="rId4" Type="http://schemas.openxmlformats.org/officeDocument/2006/relationships/slideLayout" Target="../slideLayouts/slideLayout48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1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15.png"/><Relationship Id="rId5" Type="http://schemas.openxmlformats.org/officeDocument/2006/relationships/theme" Target="../theme/theme13.xml"/><Relationship Id="rId4" Type="http://schemas.openxmlformats.org/officeDocument/2006/relationships/slideLayout" Target="../slideLayouts/slideLayout5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1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.png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png"/><Relationship Id="rId5" Type="http://schemas.openxmlformats.org/officeDocument/2006/relationships/theme" Target="../theme/theme4.xml"/><Relationship Id="rId4" Type="http://schemas.openxmlformats.org/officeDocument/2006/relationships/slideLayout" Target="../slideLayouts/slideLayout16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theme" Target="../theme/theme5.xml"/><Relationship Id="rId4" Type="http://schemas.openxmlformats.org/officeDocument/2006/relationships/slideLayout" Target="../slideLayouts/slideLayout20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image" Target="../media/image8.pn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24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image" Target="../media/image10.png"/><Relationship Id="rId5" Type="http://schemas.openxmlformats.org/officeDocument/2006/relationships/theme" Target="../theme/theme7.xml"/><Relationship Id="rId4" Type="http://schemas.openxmlformats.org/officeDocument/2006/relationships/slideLayout" Target="../slideLayouts/slideLayout28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1.jpeg"/><Relationship Id="rId5" Type="http://schemas.openxmlformats.org/officeDocument/2006/relationships/theme" Target="../theme/theme8.xml"/><Relationship Id="rId4" Type="http://schemas.openxmlformats.org/officeDocument/2006/relationships/slideLayout" Target="../slideLayouts/slideLayout3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4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12.png"/><Relationship Id="rId5" Type="http://schemas.openxmlformats.org/officeDocument/2006/relationships/theme" Target="../theme/theme9.xml"/><Relationship Id="rId4" Type="http://schemas.openxmlformats.org/officeDocument/2006/relationships/slideLayout" Target="../slideLayouts/slideLayout3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6" r:id="rId2"/>
    <p:sldLayoutId id="2147483718" r:id="rId3"/>
    <p:sldLayoutId id="2147483720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4262718" cy="9144000"/>
          </a:xfrm>
          <a:prstGeom prst="rect">
            <a:avLst/>
          </a:prstGeom>
          <a:solidFill>
            <a:srgbClr val="3959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4123765" y="0"/>
            <a:ext cx="152400" cy="9144000"/>
          </a:xfrm>
          <a:prstGeom prst="rect">
            <a:avLst/>
          </a:prstGeom>
          <a:solidFill>
            <a:srgbClr val="ED9C2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3959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76229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751" r:id="rId2"/>
    <p:sldLayoutId id="2147483752" r:id="rId3"/>
    <p:sldLayoutId id="2147483753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53377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754" r:id="rId2"/>
    <p:sldLayoutId id="2147483755" r:id="rId3"/>
    <p:sldLayoutId id="2147483756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7" name="TextBox 6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11013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757" r:id="rId2"/>
    <p:sldLayoutId id="2147483758" r:id="rId3"/>
    <p:sldLayoutId id="2147483759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6157732" cy="9148808"/>
          </a:xfrm>
          <a:prstGeom prst="rect">
            <a:avLst/>
          </a:prstGeom>
          <a:solidFill>
            <a:srgbClr val="EFF0F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>
              <a:solidFill>
                <a:srgbClr val="EFF0F4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249648" cy="9148808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4820"/>
          <a:stretch/>
        </p:blipFill>
        <p:spPr>
          <a:xfrm>
            <a:off x="10532961" y="0"/>
            <a:ext cx="5716687" cy="9148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67062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760" r:id="rId2"/>
    <p:sldLayoutId id="2147483761" r:id="rId3"/>
    <p:sldLayoutId id="2147483762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84420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12" r:id="rId2"/>
    <p:sldLayoutId id="2147483724" r:id="rId3"/>
    <p:sldLayoutId id="2147483726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1218712" rtl="0" eaLnBrk="1" latinLnBrk="0" hangingPunct="1">
        <a:lnSpc>
          <a:spcPct val="90000"/>
        </a:lnSpc>
        <a:spcBef>
          <a:spcPct val="0"/>
        </a:spcBef>
        <a:buNone/>
        <a:defRPr sz="58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678" indent="-304678" algn="l" defTabSz="1218712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2" kern="1200">
          <a:solidFill>
            <a:schemeClr val="tx1"/>
          </a:solidFill>
          <a:latin typeface="+mn-lt"/>
          <a:ea typeface="+mn-ea"/>
          <a:cs typeface="+mn-cs"/>
        </a:defRPr>
      </a:lvl1pPr>
      <a:lvl2pPr marL="914034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3199" kern="1200">
          <a:solidFill>
            <a:schemeClr val="tx1"/>
          </a:solidFill>
          <a:latin typeface="+mn-lt"/>
          <a:ea typeface="+mn-ea"/>
          <a:cs typeface="+mn-cs"/>
        </a:defRPr>
      </a:lvl2pPr>
      <a:lvl3pPr marL="1523390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666" kern="1200">
          <a:solidFill>
            <a:schemeClr val="tx1"/>
          </a:solidFill>
          <a:latin typeface="+mn-lt"/>
          <a:ea typeface="+mn-ea"/>
          <a:cs typeface="+mn-cs"/>
        </a:defRPr>
      </a:lvl3pPr>
      <a:lvl4pPr marL="213274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742103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351459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960815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570171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5179527" indent="-304678" algn="l" defTabSz="1218712" rtl="0" eaLnBrk="1" latinLnBrk="0" hangingPunct="1">
        <a:lnSpc>
          <a:spcPct val="90000"/>
        </a:lnSpc>
        <a:spcBef>
          <a:spcPts val="666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1pPr>
      <a:lvl2pPr marL="609356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218712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3pPr>
      <a:lvl4pPr marL="1828068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4pPr>
      <a:lvl5pPr marL="2437425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5pPr>
      <a:lvl6pPr marL="3046781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6pPr>
      <a:lvl7pPr marL="3656137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7pPr>
      <a:lvl8pPr marL="4265493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8pPr>
      <a:lvl9pPr marL="4874849" algn="l" defTabSz="1218712" rtl="0" eaLnBrk="1" latinLnBrk="0" hangingPunct="1">
        <a:defRPr sz="23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73363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728" r:id="rId2"/>
    <p:sldLayoutId id="2147483732" r:id="rId3"/>
    <p:sldLayoutId id="2147483730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" y="0"/>
            <a:ext cx="16249646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56E1D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56E1D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429904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733" r:id="rId2"/>
    <p:sldLayoutId id="2147483734" r:id="rId3"/>
    <p:sldLayoutId id="2147483735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6" name="TextBox 5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175727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736" r:id="rId2"/>
    <p:sldLayoutId id="2147483737" r:id="rId3"/>
    <p:sldLayoutId id="2147483738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6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6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87106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739" r:id="rId2"/>
    <p:sldLayoutId id="2147483740" r:id="rId3"/>
    <p:sldLayoutId id="2147483741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249650" cy="9142712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bg1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bg1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4898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742" r:id="rId2"/>
    <p:sldLayoutId id="2147483743" r:id="rId3"/>
    <p:sldLayoutId id="2147483744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>
            <a:off x="0" y="-1"/>
            <a:ext cx="16230836" cy="9144001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05220" y="8742563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chemeClr val="accent4">
                    <a:alpha val="65000"/>
                  </a:scheme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chemeClr val="accent4">
                  <a:alpha val="65000"/>
                </a:scheme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pic>
        <p:nvPicPr>
          <p:cNvPr id="5" name="Picture 3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43321" y="403294"/>
            <a:ext cx="1759351" cy="641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72469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45" r:id="rId2"/>
    <p:sldLayoutId id="2147483746" r:id="rId3"/>
    <p:sldLayoutId id="2147483747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6251938" cy="9144000"/>
          </a:xfrm>
          <a:prstGeom prst="rect">
            <a:avLst/>
          </a:prstGeom>
        </p:spPr>
      </p:pic>
      <p:sp>
        <p:nvSpPr>
          <p:cNvPr id="8" name="TextBox 7"/>
          <p:cNvSpPr txBox="1"/>
          <p:nvPr userDrawn="1"/>
        </p:nvSpPr>
        <p:spPr>
          <a:xfrm>
            <a:off x="105220" y="8688775"/>
            <a:ext cx="38985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8539EBF6-7A4E-2E4A-BB93-53702C3DB360}" type="slidenum">
              <a:rPr lang="pt-BR" sz="1600" b="1">
                <a:solidFill>
                  <a:srgbClr val="0C9ABE">
                    <a:alpha val="65000"/>
                  </a:srgbClr>
                </a:solidFill>
                <a:latin typeface="Arial Narrow" charset="0"/>
                <a:ea typeface="Arial Narrow" charset="0"/>
                <a:cs typeface="Arial Narrow" charset="0"/>
              </a:rPr>
              <a:pPr/>
              <a:t>‹nº›</a:t>
            </a:fld>
            <a:endParaRPr lang="pt-BR" sz="1600" b="1">
              <a:solidFill>
                <a:srgbClr val="0C9ABE">
                  <a:alpha val="65000"/>
                </a:srgbClr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27510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748" r:id="rId2"/>
    <p:sldLayoutId id="2147483749" r:id="rId3"/>
    <p:sldLayoutId id="2147483750" r:id="rId4"/>
  </p:sldLayoutIdLst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3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tdn.totvs.com/pages/viewpage.action?pageId=309409112" TargetMode="External"/><Relationship Id="rId1" Type="http://schemas.openxmlformats.org/officeDocument/2006/relationships/slideLayout" Target="../slideLayouts/slideLayout3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3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hyperlink" Target="mailto:Luciano.morais@pcinformatica.com.br" TargetMode="External"/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3.xml"/><Relationship Id="rId4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13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/>
              <a:t>   Venda Fora do </a:t>
            </a:r>
            <a:r>
              <a:rPr lang="pt-BR" dirty="0" smtClean="0"/>
              <a:t>Estabelecimento(Manifesto)</a:t>
            </a:r>
            <a:endParaRPr lang="pt-BR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2"/>
          </p:nvPr>
        </p:nvSpPr>
        <p:spPr>
          <a:xfrm>
            <a:off x="11644994" y="8254906"/>
            <a:ext cx="3846345" cy="415498"/>
          </a:xfrm>
        </p:spPr>
        <p:txBody>
          <a:bodyPr/>
          <a:lstStyle/>
          <a:p>
            <a:r>
              <a:rPr lang="pt-BR" smtClean="0"/>
              <a:t>02	</a:t>
            </a:r>
            <a:endParaRPr lang="pt-BR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14118957" y="8254906"/>
            <a:ext cx="1007389" cy="419263"/>
          </a:xfrm>
        </p:spPr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4987778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Parametrização  -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	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76624" y="1053315"/>
            <a:ext cx="6161244" cy="761417"/>
          </a:xfrm>
        </p:spPr>
        <p:txBody>
          <a:bodyPr/>
          <a:lstStyle/>
          <a:p>
            <a:r>
              <a:rPr lang="pt-BR" dirty="0" smtClean="0"/>
              <a:t>Parâmetros:</a:t>
            </a:r>
          </a:p>
          <a:p>
            <a:endParaRPr lang="pt-BR" dirty="0" smtClean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264" y="1814732"/>
            <a:ext cx="14709536" cy="6569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Parametrização</a:t>
            </a:r>
            <a:r>
              <a:rPr lang="en-US" dirty="0" smtClean="0"/>
              <a:t> -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76623" y="1053315"/>
            <a:ext cx="7685244" cy="817688"/>
          </a:xfrm>
        </p:spPr>
        <p:txBody>
          <a:bodyPr/>
          <a:lstStyle/>
          <a:p>
            <a:pPr marL="228600" lvl="1" indent="-228600">
              <a:lnSpc>
                <a:spcPts val="4440"/>
              </a:lnSpc>
              <a:spcBef>
                <a:spcPts val="1000"/>
              </a:spcBef>
              <a:buSzTx/>
              <a:buFont typeface="Arial"/>
              <a:buChar char="•"/>
            </a:pPr>
            <a:r>
              <a:rPr lang="pt-BR" sz="3200" b="1" dirty="0" smtClean="0"/>
              <a:t>Liberação das condições de Venda 13 e 14:</a:t>
            </a:r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19159" y="1871003"/>
            <a:ext cx="12901752" cy="6949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35264" y="293774"/>
            <a:ext cx="12047359" cy="773609"/>
          </a:xfrm>
        </p:spPr>
        <p:txBody>
          <a:bodyPr/>
          <a:lstStyle/>
          <a:p>
            <a:pPr lvl="0"/>
            <a:r>
              <a:rPr lang="en-US" dirty="0" err="1" smtClean="0"/>
              <a:t>Parametrização</a:t>
            </a:r>
            <a:r>
              <a:rPr lang="en-US" dirty="0" smtClean="0"/>
              <a:t> -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76623" y="1053315"/>
            <a:ext cx="14392928" cy="817688"/>
          </a:xfrm>
        </p:spPr>
        <p:txBody>
          <a:bodyPr/>
          <a:lstStyle/>
          <a:p>
            <a:pPr marL="228600" lvl="1" indent="-228600">
              <a:lnSpc>
                <a:spcPts val="4440"/>
              </a:lnSpc>
              <a:spcBef>
                <a:spcPts val="1000"/>
              </a:spcBef>
              <a:buSzTx/>
              <a:buFont typeface="Arial"/>
              <a:buChar char="•"/>
            </a:pPr>
            <a:r>
              <a:rPr lang="pt-BR" sz="3200" b="1" dirty="0" smtClean="0"/>
              <a:t>Configuração dos </a:t>
            </a:r>
            <a:r>
              <a:rPr lang="pt-BR" sz="3200" b="1" dirty="0" err="1" smtClean="0"/>
              <a:t>CFOP’s</a:t>
            </a:r>
            <a:r>
              <a:rPr lang="pt-BR" sz="3200" b="1" dirty="0" smtClean="0"/>
              <a:t> de Remessa(TV13), Venda(TV14) e Devolução(TV13):</a:t>
            </a:r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2411" y="1659988"/>
            <a:ext cx="7420414" cy="675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49772" y="1659988"/>
            <a:ext cx="8062253" cy="6752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835264" y="279706"/>
            <a:ext cx="13035481" cy="773609"/>
          </a:xfrm>
        </p:spPr>
        <p:txBody>
          <a:bodyPr/>
          <a:lstStyle/>
          <a:p>
            <a:pPr lvl="0"/>
            <a:r>
              <a:rPr lang="en-US" dirty="0" err="1" smtClean="0"/>
              <a:t>Pedido</a:t>
            </a:r>
            <a:r>
              <a:rPr lang="en-US" dirty="0" smtClean="0"/>
              <a:t> de Venda - </a:t>
            </a:r>
            <a:r>
              <a:rPr lang="en-US" dirty="0" err="1" smtClean="0"/>
              <a:t>Remessa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 (TV13)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546961" y="1237957"/>
            <a:ext cx="4433002" cy="845823"/>
          </a:xfrm>
        </p:spPr>
        <p:txBody>
          <a:bodyPr/>
          <a:lstStyle/>
          <a:p>
            <a:pPr marL="228600" lvl="1" indent="-228600">
              <a:lnSpc>
                <a:spcPts val="4440"/>
              </a:lnSpc>
              <a:spcBef>
                <a:spcPts val="1000"/>
              </a:spcBef>
              <a:buSzTx/>
              <a:buFont typeface="Arial"/>
              <a:buChar char="•"/>
            </a:pPr>
            <a:r>
              <a:rPr lang="pt-BR" sz="3200" b="1" dirty="0" smtClean="0"/>
              <a:t>Pedido de Venda(316):</a:t>
            </a:r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8488" y="1899138"/>
            <a:ext cx="8543925" cy="654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Pedido</a:t>
            </a:r>
            <a:r>
              <a:rPr lang="en-US" dirty="0" smtClean="0"/>
              <a:t> de Venda – </a:t>
            </a:r>
            <a:r>
              <a:rPr lang="en-US" dirty="0" err="1" smtClean="0"/>
              <a:t>Remessa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 (TV13)</a:t>
            </a:r>
            <a:endParaRPr lang="pt-BR" dirty="0" smtClean="0"/>
          </a:p>
          <a:p>
            <a:pPr lvl="0"/>
            <a:r>
              <a:rPr lang="en-US" dirty="0" smtClean="0"/>
              <a:t>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76623" y="1332764"/>
            <a:ext cx="7685244" cy="1168400"/>
          </a:xfrm>
        </p:spPr>
        <p:txBody>
          <a:bodyPr/>
          <a:lstStyle/>
          <a:p>
            <a:pPr marL="228600" lvl="1" indent="-228600">
              <a:lnSpc>
                <a:spcPts val="4440"/>
              </a:lnSpc>
              <a:spcBef>
                <a:spcPts val="1000"/>
              </a:spcBef>
              <a:buSzTx/>
              <a:buFont typeface="Arial"/>
              <a:buChar char="•"/>
            </a:pPr>
            <a:endParaRPr lang="pt-BR" sz="3200" b="1" dirty="0" smtClean="0"/>
          </a:p>
          <a:p>
            <a:endParaRPr lang="pt-BR" dirty="0" smtClean="0"/>
          </a:p>
          <a:p>
            <a:pPr>
              <a:buNone/>
            </a:pPr>
            <a:r>
              <a:rPr lang="pt-BR" dirty="0" smtClean="0"/>
              <a:t>- 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264" y="1332764"/>
            <a:ext cx="8505684" cy="2015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264" y="3601329"/>
            <a:ext cx="8505684" cy="2522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264" y="6390837"/>
            <a:ext cx="11449050" cy="2249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tângulo 9"/>
          <p:cNvSpPr/>
          <p:nvPr/>
        </p:nvSpPr>
        <p:spPr>
          <a:xfrm>
            <a:off x="9551963" y="1332764"/>
            <a:ext cx="5570806" cy="456159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accent1"/>
                </a:solidFill>
                <a:latin typeface="Arial Narrow" pitchFamily="34" charset="0"/>
              </a:rPr>
              <a:t>Importante: Toda movimentação dos tipos de venda 13 e 14 gira sobre o número do carregamento gerado. Por isso, sugerimos que o cliente utilize o parâmetro 1452-Usa nº de carregamento Venda Balcão, da rotina 132, como SIM.</a:t>
            </a:r>
            <a:endParaRPr lang="pt-BR" dirty="0">
              <a:solidFill>
                <a:schemeClr val="accent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Pedido</a:t>
            </a:r>
            <a:r>
              <a:rPr lang="en-US" dirty="0" smtClean="0"/>
              <a:t> de Venda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 (TV14)</a:t>
            </a:r>
            <a:endParaRPr lang="pt-BR" dirty="0" smtClean="0"/>
          </a:p>
          <a:p>
            <a:pPr lvl="0"/>
            <a:r>
              <a:rPr lang="en-US" dirty="0" smtClean="0"/>
              <a:t>	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76623" y="1332764"/>
            <a:ext cx="7685244" cy="1168400"/>
          </a:xfrm>
        </p:spPr>
        <p:txBody>
          <a:bodyPr/>
          <a:lstStyle/>
          <a:p>
            <a:pPr marL="228600" lvl="1" indent="-228600">
              <a:lnSpc>
                <a:spcPts val="4440"/>
              </a:lnSpc>
              <a:spcBef>
                <a:spcPts val="1000"/>
              </a:spcBef>
              <a:buSzTx/>
              <a:buNone/>
            </a:pPr>
            <a:endParaRPr lang="pt-BR" sz="3200" b="1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52357" y="1053315"/>
            <a:ext cx="9984678" cy="681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Seta para baixo 5"/>
          <p:cNvSpPr/>
          <p:nvPr/>
        </p:nvSpPr>
        <p:spPr>
          <a:xfrm>
            <a:off x="8750105" y="4079631"/>
            <a:ext cx="1223889" cy="661181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Pedido</a:t>
            </a:r>
            <a:r>
              <a:rPr lang="en-US" dirty="0" smtClean="0"/>
              <a:t> de Venda -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 (TV14)</a:t>
            </a:r>
            <a:endParaRPr lang="pt-BR" dirty="0" smtClean="0"/>
          </a:p>
          <a:p>
            <a:pPr lvl="0"/>
            <a:r>
              <a:rPr lang="en-US" dirty="0" smtClean="0"/>
              <a:t>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76623" y="1332764"/>
            <a:ext cx="7685244" cy="1168400"/>
          </a:xfrm>
        </p:spPr>
        <p:txBody>
          <a:bodyPr/>
          <a:lstStyle/>
          <a:p>
            <a:pPr marL="228600" lvl="1" indent="-228600">
              <a:lnSpc>
                <a:spcPts val="4440"/>
              </a:lnSpc>
              <a:spcBef>
                <a:spcPts val="1000"/>
              </a:spcBef>
              <a:buSzTx/>
              <a:buNone/>
            </a:pPr>
            <a:endParaRPr lang="pt-BR" sz="3200" b="1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6623" y="1223963"/>
            <a:ext cx="10763463" cy="7554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err="1" smtClean="0"/>
              <a:t>Pedido</a:t>
            </a:r>
            <a:r>
              <a:rPr lang="en-US" dirty="0" smtClean="0"/>
              <a:t> de Venda -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 (TV14)</a:t>
            </a:r>
            <a:endParaRPr lang="pt-BR" dirty="0" smtClean="0"/>
          </a:p>
          <a:p>
            <a:pPr lvl="0"/>
            <a:r>
              <a:rPr lang="en-US" dirty="0" smtClean="0"/>
              <a:t>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76623" y="1332764"/>
            <a:ext cx="7685244" cy="1168400"/>
          </a:xfrm>
        </p:spPr>
        <p:txBody>
          <a:bodyPr/>
          <a:lstStyle/>
          <a:p>
            <a:pPr marL="228600" lvl="1" indent="-228600">
              <a:lnSpc>
                <a:spcPts val="4440"/>
              </a:lnSpc>
              <a:spcBef>
                <a:spcPts val="1000"/>
              </a:spcBef>
              <a:buSzTx/>
              <a:buNone/>
            </a:pPr>
            <a:endParaRPr lang="pt-BR" sz="3200" b="1" dirty="0" smtClean="0"/>
          </a:p>
          <a:p>
            <a:endParaRPr lang="pt-BR" dirty="0" smtClean="0"/>
          </a:p>
          <a:p>
            <a:endParaRPr lang="pt-BR" dirty="0" smtClean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264" y="1332765"/>
            <a:ext cx="9237204" cy="7135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10480431" y="1332765"/>
            <a:ext cx="5190978" cy="634819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err="1" smtClean="0">
                <a:solidFill>
                  <a:schemeClr val="accent1"/>
                </a:solidFill>
                <a:latin typeface="Arial Narrow" pitchFamily="34" charset="0"/>
              </a:rPr>
              <a:t>Obs</a:t>
            </a:r>
            <a:r>
              <a:rPr lang="pt-BR" dirty="0" smtClean="0">
                <a:solidFill>
                  <a:schemeClr val="accent1"/>
                </a:solidFill>
                <a:latin typeface="Arial Narrow" pitchFamily="34" charset="0"/>
              </a:rPr>
              <a:t>: O pedido inicial, TV13, continha 10 itens. Por que estamos fazendo uma saída somente de 8 itens?</a:t>
            </a:r>
          </a:p>
          <a:p>
            <a:pPr algn="ctr"/>
            <a:endParaRPr lang="pt-BR" dirty="0">
              <a:solidFill>
                <a:schemeClr val="accent1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Faturamento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(TV14)		</a:t>
            </a:r>
            <a:endParaRPr lang="pt-BR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5264" y="1053315"/>
            <a:ext cx="7086600" cy="206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5264" y="3390314"/>
            <a:ext cx="7295862" cy="1786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35264" y="5430129"/>
            <a:ext cx="9305925" cy="2293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tângulo 6"/>
          <p:cNvSpPr/>
          <p:nvPr/>
        </p:nvSpPr>
        <p:spPr>
          <a:xfrm>
            <a:off x="8778240" y="1053315"/>
            <a:ext cx="5613009" cy="48551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 smtClean="0">
                <a:solidFill>
                  <a:schemeClr val="accent1"/>
                </a:solidFill>
              </a:rPr>
              <a:t>O vínculo da venda do cliente(TV13) com a nota de remessa(TV14) é o campo ‘</a:t>
            </a:r>
            <a:r>
              <a:rPr lang="pt-BR" dirty="0" err="1" smtClean="0">
                <a:solidFill>
                  <a:schemeClr val="accent1"/>
                </a:solidFill>
              </a:rPr>
              <a:t>numcarmanif</a:t>
            </a:r>
            <a:r>
              <a:rPr lang="pt-BR" dirty="0" smtClean="0">
                <a:solidFill>
                  <a:schemeClr val="accent1"/>
                </a:solidFill>
              </a:rPr>
              <a:t>’, da tabela PCPEDC.</a:t>
            </a:r>
            <a:endParaRPr lang="pt-BR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Devolução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(TV13) / </a:t>
            </a:r>
            <a:r>
              <a:rPr lang="en-US" dirty="0" err="1" smtClean="0"/>
              <a:t>Rotina</a:t>
            </a:r>
            <a:r>
              <a:rPr lang="en-US" dirty="0" smtClean="0"/>
              <a:t> 1332		</a:t>
            </a:r>
            <a:endParaRPr lang="pt-BR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62905" y="1533378"/>
            <a:ext cx="12742411" cy="676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0"/>
          </p:nvPr>
        </p:nvSpPr>
        <p:spPr>
          <a:xfrm>
            <a:off x="1843803" y="1413901"/>
            <a:ext cx="7162085" cy="581154"/>
          </a:xfrm>
        </p:spPr>
        <p:txBody>
          <a:bodyPr/>
          <a:lstStyle/>
          <a:p>
            <a:r>
              <a:rPr lang="pt-BR" dirty="0"/>
              <a:t>OBJETIVOS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quarter" idx="11"/>
          </p:nvPr>
        </p:nvSpPr>
        <p:spPr>
          <a:xfrm>
            <a:off x="1843803" y="1995055"/>
            <a:ext cx="7162085" cy="3956858"/>
          </a:xfrm>
        </p:spPr>
        <p:txBody>
          <a:bodyPr/>
          <a:lstStyle/>
          <a:p>
            <a:r>
              <a:rPr lang="pt-BR" sz="2500" dirty="0" smtClean="0"/>
              <a:t>Entender o funcionamento dos processos de Venda Fora do Estabelecimento(Manifesto) e Venda Consignada,</a:t>
            </a:r>
          </a:p>
          <a:p>
            <a:r>
              <a:rPr lang="pt-BR" sz="2500" dirty="0" smtClean="0"/>
              <a:t>Transferência entre carregamentos(Manifesto)</a:t>
            </a:r>
          </a:p>
          <a:p>
            <a:r>
              <a:rPr lang="pt-BR" sz="2500" dirty="0" smtClean="0"/>
              <a:t>Análise de Venda e Estoque(Mapa de </a:t>
            </a:r>
            <a:r>
              <a:rPr lang="pt-BR" sz="2500" dirty="0" smtClean="0"/>
              <a:t>Acerto)</a:t>
            </a:r>
          </a:p>
          <a:p>
            <a:r>
              <a:rPr lang="pt-BR" sz="2500" dirty="0" smtClean="0"/>
              <a:t>Devolução</a:t>
            </a:r>
          </a:p>
          <a:p>
            <a:r>
              <a:rPr lang="pt-BR" sz="2500" dirty="0" smtClean="0"/>
              <a:t>Cancelamento</a:t>
            </a:r>
            <a:endParaRPr lang="pt-BR" sz="2500" dirty="0" smtClean="0"/>
          </a:p>
        </p:txBody>
      </p:sp>
      <p:grpSp>
        <p:nvGrpSpPr>
          <p:cNvPr id="27" name="Group 26"/>
          <p:cNvGrpSpPr/>
          <p:nvPr/>
        </p:nvGrpSpPr>
        <p:grpSpPr>
          <a:xfrm>
            <a:off x="1347608" y="896993"/>
            <a:ext cx="9547133" cy="6643290"/>
            <a:chOff x="1347608" y="896993"/>
            <a:chExt cx="9547133" cy="6018836"/>
          </a:xfrm>
        </p:grpSpPr>
        <p:sp>
          <p:nvSpPr>
            <p:cNvPr id="28" name="Rectangle 27"/>
            <p:cNvSpPr/>
            <p:nvPr/>
          </p:nvSpPr>
          <p:spPr>
            <a:xfrm>
              <a:off x="1427557" y="1169043"/>
              <a:ext cx="9387068" cy="5463251"/>
            </a:xfrm>
            <a:prstGeom prst="rect">
              <a:avLst/>
            </a:prstGeom>
            <a:noFill/>
            <a:ln w="1270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>
                <a:solidFill>
                  <a:schemeClr val="accent6"/>
                </a:solidFill>
              </a:endParaRPr>
            </a:p>
          </p:txBody>
        </p:sp>
        <p:cxnSp>
          <p:nvCxnSpPr>
            <p:cNvPr id="29" name="Straight Connector 28"/>
            <p:cNvCxnSpPr/>
            <p:nvPr/>
          </p:nvCxnSpPr>
          <p:spPr>
            <a:xfrm flipH="1">
              <a:off x="10537906" y="896993"/>
              <a:ext cx="356835" cy="0"/>
            </a:xfrm>
            <a:prstGeom prst="line">
              <a:avLst/>
            </a:prstGeom>
            <a:ln w="69850">
              <a:solidFill>
                <a:srgbClr val="ED9C2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H="1">
              <a:off x="1347608" y="6915829"/>
              <a:ext cx="356835" cy="0"/>
            </a:xfrm>
            <a:prstGeom prst="line">
              <a:avLst/>
            </a:prstGeom>
            <a:ln w="69850">
              <a:solidFill>
                <a:srgbClr val="ED9C2E"/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xmlns="" val="760658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Devolução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(TV13) / </a:t>
            </a:r>
            <a:r>
              <a:rPr lang="en-US" dirty="0" err="1" smtClean="0"/>
              <a:t>Rotina</a:t>
            </a:r>
            <a:r>
              <a:rPr lang="en-US" dirty="0" smtClean="0"/>
              <a:t> 1332		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Documentação:</a:t>
            </a:r>
          </a:p>
          <a:p>
            <a:r>
              <a:rPr lang="pt-BR" dirty="0" smtClean="0">
                <a:hlinkClick r:id="rId2"/>
              </a:rPr>
              <a:t>http://tdn.totvs.com/pages/viewpage.</a:t>
            </a:r>
            <a:r>
              <a:rPr lang="pt-BR" dirty="0" err="1" smtClean="0">
                <a:hlinkClick r:id="rId2"/>
              </a:rPr>
              <a:t>action</a:t>
            </a:r>
            <a:r>
              <a:rPr lang="pt-BR" dirty="0" smtClean="0">
                <a:hlinkClick r:id="rId2"/>
              </a:rPr>
              <a:t>?</a:t>
            </a:r>
            <a:r>
              <a:rPr lang="pt-BR" dirty="0" err="1" smtClean="0">
                <a:hlinkClick r:id="rId2"/>
              </a:rPr>
              <a:t>pageId</a:t>
            </a:r>
            <a:r>
              <a:rPr lang="pt-BR" dirty="0" smtClean="0">
                <a:hlinkClick r:id="rId2"/>
              </a:rPr>
              <a:t>=309409112</a:t>
            </a:r>
            <a:endParaRPr lang="pt-BR" dirty="0" smtClean="0"/>
          </a:p>
          <a:p>
            <a:r>
              <a:rPr lang="pt-BR" dirty="0" smtClean="0"/>
              <a:t>Objetivo: </a:t>
            </a:r>
          </a:p>
          <a:p>
            <a:pPr>
              <a:buNone/>
            </a:pPr>
            <a:r>
              <a:rPr lang="pt-BR" b="0" dirty="0" smtClean="0"/>
              <a:t>Criado parâmetro 4037 - Devolver Simples Remessa TV13/Totalidade, da rotina 132 - Parâmetro da Presidência. Caso esteja marcado como Sim, é gerada nota de devolução na rotina 1332 com todas as mercadorias do TV13 e a movimentação do estoque será apenas do que não houve TV14, em atendimento a legislação do Estado do Rio de Janeiro, que exige devolução da totalidade da remessa de venda fora do estabelecimento / Manifesto / TV13.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Devolução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(TV13) / </a:t>
            </a:r>
            <a:r>
              <a:rPr lang="en-US" dirty="0" err="1" smtClean="0"/>
              <a:t>Rotina</a:t>
            </a:r>
            <a:r>
              <a:rPr lang="en-US" dirty="0" smtClean="0"/>
              <a:t> 1332		</a:t>
            </a:r>
            <a:endParaRPr lang="pt-BR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62905" y="1533378"/>
            <a:ext cx="12742411" cy="6766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Devolução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(TV13) / </a:t>
            </a:r>
            <a:r>
              <a:rPr lang="en-US" dirty="0" err="1" smtClean="0"/>
              <a:t>Rotina</a:t>
            </a:r>
            <a:r>
              <a:rPr lang="en-US" dirty="0" smtClean="0"/>
              <a:t> 1332	 com o </a:t>
            </a:r>
            <a:r>
              <a:rPr lang="en-US" dirty="0" err="1" smtClean="0"/>
              <a:t>parâmetro</a:t>
            </a:r>
            <a:r>
              <a:rPr lang="en-US" dirty="0" smtClean="0"/>
              <a:t> 4037 = </a:t>
            </a:r>
            <a:r>
              <a:rPr lang="en-US" dirty="0" err="1" smtClean="0"/>
              <a:t>Sim</a:t>
            </a:r>
            <a:r>
              <a:rPr lang="en-US" dirty="0" smtClean="0"/>
              <a:t>.	</a:t>
            </a:r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0045" y="1362074"/>
            <a:ext cx="13335000" cy="7120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Devolução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(TV13) / </a:t>
            </a:r>
            <a:r>
              <a:rPr lang="en-US" dirty="0" err="1" smtClean="0"/>
              <a:t>Rotina</a:t>
            </a:r>
            <a:r>
              <a:rPr lang="en-US" dirty="0" smtClean="0"/>
              <a:t> 1332		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1246" y="1371600"/>
            <a:ext cx="11461377" cy="69564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Devolução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(TV13) / </a:t>
            </a:r>
            <a:r>
              <a:rPr lang="en-US" dirty="0" err="1" smtClean="0"/>
              <a:t>Rotina</a:t>
            </a:r>
            <a:r>
              <a:rPr lang="en-US" dirty="0" smtClean="0"/>
              <a:t> 1332		</a:t>
            </a: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92623" y="1378825"/>
            <a:ext cx="13439849" cy="656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Relatório</a:t>
            </a:r>
            <a:r>
              <a:rPr lang="en-US" dirty="0" smtClean="0"/>
              <a:t> 1118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(TV13) / </a:t>
            </a:r>
            <a:r>
              <a:rPr lang="en-US" dirty="0" err="1" smtClean="0"/>
              <a:t>Rotina</a:t>
            </a:r>
            <a:r>
              <a:rPr lang="en-US" dirty="0" smtClean="0"/>
              <a:t> 1332		</a:t>
            </a:r>
            <a:endParaRPr lang="pt-BR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214" y="1371600"/>
            <a:ext cx="12384844" cy="7294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spaço Reservado para Conteúdo 6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Relatório</a:t>
            </a:r>
            <a:r>
              <a:rPr lang="en-US" dirty="0" smtClean="0"/>
              <a:t> 1118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(TV13) / </a:t>
            </a:r>
            <a:r>
              <a:rPr lang="en-US" dirty="0" err="1" smtClean="0"/>
              <a:t>Rotina</a:t>
            </a:r>
            <a:r>
              <a:rPr lang="en-US" dirty="0" smtClean="0"/>
              <a:t> 1332		</a:t>
            </a:r>
            <a:endParaRPr lang="pt-BR" dirty="0"/>
          </a:p>
        </p:txBody>
      </p:sp>
      <p:sp>
        <p:nvSpPr>
          <p:cNvPr id="7" name="Espaço Reservado para Conteúdo 6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5264" y="1371600"/>
            <a:ext cx="13246495" cy="73081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Devolução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(TV13) / </a:t>
            </a:r>
            <a:r>
              <a:rPr lang="en-US" dirty="0" err="1" smtClean="0"/>
              <a:t>Rotina</a:t>
            </a:r>
            <a:r>
              <a:rPr lang="en-US" dirty="0" smtClean="0"/>
              <a:t> 1332 com o </a:t>
            </a:r>
            <a:r>
              <a:rPr lang="en-US" dirty="0" err="1" smtClean="0"/>
              <a:t>parâmetro</a:t>
            </a:r>
            <a:r>
              <a:rPr lang="en-US" dirty="0" smtClean="0"/>
              <a:t> 4037 = </a:t>
            </a:r>
            <a:r>
              <a:rPr lang="en-US" dirty="0" err="1" smtClean="0"/>
              <a:t>Não</a:t>
            </a:r>
            <a:r>
              <a:rPr lang="en-US" dirty="0" smtClean="0"/>
              <a:t>.	</a:t>
            </a:r>
            <a:endParaRPr lang="pt-BR" dirty="0"/>
          </a:p>
        </p:txBody>
      </p:sp>
      <p:pic>
        <p:nvPicPr>
          <p:cNvPr id="16388" name="Picture 4"/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35264" y="1448972"/>
            <a:ext cx="13949881" cy="7695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Força</a:t>
            </a:r>
            <a:r>
              <a:rPr lang="en-US" dirty="0" smtClean="0"/>
              <a:t> de </a:t>
            </a:r>
            <a:r>
              <a:rPr lang="en-US" dirty="0" err="1" smtClean="0"/>
              <a:t>Vendas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(TV14) / Package </a:t>
            </a:r>
            <a:r>
              <a:rPr lang="en-US" dirty="0" err="1" smtClean="0"/>
              <a:t>Integradora</a:t>
            </a:r>
            <a:r>
              <a:rPr lang="en-US" dirty="0" smtClean="0"/>
              <a:t> e </a:t>
            </a:r>
            <a:r>
              <a:rPr lang="en-US" dirty="0" err="1" smtClean="0"/>
              <a:t>ImportarProntaEntrega</a:t>
            </a:r>
            <a:r>
              <a:rPr lang="en-US" dirty="0" smtClean="0"/>
              <a:t>		</a:t>
            </a:r>
            <a:endParaRPr lang="pt-BR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3219" y="1773026"/>
            <a:ext cx="7849772" cy="585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49350" y="1773025"/>
            <a:ext cx="7603414" cy="585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Força</a:t>
            </a:r>
            <a:r>
              <a:rPr lang="en-US" dirty="0" smtClean="0"/>
              <a:t> de </a:t>
            </a:r>
            <a:r>
              <a:rPr lang="en-US" dirty="0" err="1" smtClean="0"/>
              <a:t>Vendas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(TV14) / Package </a:t>
            </a:r>
            <a:r>
              <a:rPr lang="en-US" dirty="0" err="1" smtClean="0"/>
              <a:t>Integradora</a:t>
            </a:r>
            <a:r>
              <a:rPr lang="en-US" dirty="0" smtClean="0"/>
              <a:t> e </a:t>
            </a:r>
            <a:r>
              <a:rPr lang="en-US" dirty="0" err="1" smtClean="0"/>
              <a:t>ImportarProntaEntrega</a:t>
            </a:r>
            <a:r>
              <a:rPr lang="en-US" dirty="0" smtClean="0"/>
              <a:t> 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Os serviços de Força de Vendas utilizam a Package Integradora e </a:t>
            </a:r>
            <a:r>
              <a:rPr lang="pt-BR" dirty="0" err="1" smtClean="0"/>
              <a:t>ImportarProntaEntrega</a:t>
            </a:r>
            <a:r>
              <a:rPr lang="pt-BR" dirty="0" smtClean="0"/>
              <a:t> para processar os pedidos do PALM dos Representantes.</a:t>
            </a:r>
          </a:p>
          <a:p>
            <a:r>
              <a:rPr lang="pt-BR" dirty="0" smtClean="0"/>
              <a:t>Esta venda é validada como a 316 valida um TV14, quanto ás regras de negócio comerciais e financeiras.</a:t>
            </a:r>
          </a:p>
          <a:p>
            <a:r>
              <a:rPr lang="pt-BR" dirty="0" smtClean="0"/>
              <a:t> A responsabilidade do processamento do pedido digitado nas tabelas PCPEDCFVMANIF e PCPEDIFVMANIF é do </a:t>
            </a:r>
            <a:r>
              <a:rPr lang="pt-BR" dirty="0" err="1" smtClean="0"/>
              <a:t>Winthor</a:t>
            </a:r>
            <a:r>
              <a:rPr lang="pt-BR" dirty="0" smtClean="0"/>
              <a:t>. A inclusão dos dados nestas tabelas é de responsabilidade do Força de Vendas, bem como a impressão da Nota Fiscal gerada e aprovada(PCNFSAID.SITUACAONFE = 100) na impressora local.</a:t>
            </a:r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HOJE VAMOS FALAR SOBRE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None/>
            </a:pPr>
            <a:r>
              <a:rPr lang="en-US" dirty="0" smtClean="0"/>
              <a:t>1)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(Manifesto), (TV13 </a:t>
            </a:r>
            <a:r>
              <a:rPr lang="en-US" dirty="0" smtClean="0"/>
              <a:t>e TV14)</a:t>
            </a:r>
          </a:p>
          <a:p>
            <a:pPr lvl="0">
              <a:buNone/>
            </a:pPr>
            <a:endParaRPr lang="en-US" dirty="0" smtClean="0"/>
          </a:p>
          <a:p>
            <a:pPr lvl="1"/>
            <a:r>
              <a:rPr lang="pt-BR" dirty="0" smtClean="0"/>
              <a:t>Conceito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Parametrizações importantes;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Digitando o pedido(316)</a:t>
            </a:r>
          </a:p>
          <a:p>
            <a:pPr lvl="1"/>
            <a:endParaRPr lang="en-US" dirty="0" smtClean="0"/>
          </a:p>
          <a:p>
            <a:pPr lvl="1"/>
            <a:r>
              <a:rPr lang="pt-BR" dirty="0" smtClean="0"/>
              <a:t>Transferência(905)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Mapa de Acerto (417)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Devolução(1303 e 1332)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Cancelamento(1409 e 1316)</a:t>
            </a:r>
          </a:p>
          <a:p>
            <a:pPr lvl="1"/>
            <a:endParaRPr lang="pt-BR" dirty="0" smtClean="0"/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384095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Força</a:t>
            </a:r>
            <a:r>
              <a:rPr lang="en-US" dirty="0" smtClean="0"/>
              <a:t> de </a:t>
            </a:r>
            <a:r>
              <a:rPr lang="en-US" dirty="0" err="1" smtClean="0"/>
              <a:t>Vendas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(TV14) / Package </a:t>
            </a:r>
            <a:r>
              <a:rPr lang="en-US" dirty="0" err="1" smtClean="0"/>
              <a:t>Integradora</a:t>
            </a:r>
            <a:r>
              <a:rPr lang="en-US" dirty="0" smtClean="0"/>
              <a:t> e </a:t>
            </a:r>
            <a:r>
              <a:rPr lang="en-US" dirty="0" err="1" smtClean="0"/>
              <a:t>ImportarProntaEntrega</a:t>
            </a:r>
            <a:r>
              <a:rPr lang="en-US" dirty="0" smtClean="0"/>
              <a:t> 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89939" cy="7069015"/>
          </a:xfrm>
        </p:spPr>
        <p:txBody>
          <a:bodyPr/>
          <a:lstStyle/>
          <a:p>
            <a:r>
              <a:rPr lang="pt-BR" sz="2600" dirty="0" smtClean="0"/>
              <a:t>Taxa de Boleto:</a:t>
            </a:r>
          </a:p>
          <a:p>
            <a:pPr>
              <a:buNone/>
            </a:pPr>
            <a:r>
              <a:rPr lang="pt-BR" sz="2600" dirty="0" smtClean="0"/>
              <a:t>Para que seja enviada do Força de Vendas o pedido com taxa de boleto:</a:t>
            </a:r>
          </a:p>
          <a:p>
            <a:pPr marL="514350" indent="-514350">
              <a:buAutoNum type="arabicParenR"/>
            </a:pPr>
            <a:r>
              <a:rPr lang="pt-BR" sz="2600" b="0" dirty="0" smtClean="0"/>
              <a:t>Campo '</a:t>
            </a:r>
            <a:r>
              <a:rPr lang="pt-BR" sz="2600" b="0" dirty="0" err="1" smtClean="0"/>
              <a:t>pcpedcfvmanif</a:t>
            </a:r>
            <a:r>
              <a:rPr lang="pt-BR" sz="2600" b="0" dirty="0" smtClean="0"/>
              <a:t>.</a:t>
            </a:r>
            <a:r>
              <a:rPr lang="pt-BR" sz="2600" b="0" dirty="0" err="1" smtClean="0"/>
              <a:t>vloutros</a:t>
            </a:r>
            <a:r>
              <a:rPr lang="pt-BR" sz="2600" b="0" dirty="0" smtClean="0"/>
              <a:t>' gravado, com o valor da taxa de boleto bancário da rotina 524-Cadastrar Caixa/Banco, especificamente, campo '</a:t>
            </a:r>
            <a:r>
              <a:rPr lang="pt-BR" sz="2600" b="0" dirty="0" err="1" smtClean="0"/>
              <a:t>pcbanco</a:t>
            </a:r>
            <a:r>
              <a:rPr lang="pt-BR" sz="2600" b="0" dirty="0" smtClean="0"/>
              <a:t>.</a:t>
            </a:r>
            <a:r>
              <a:rPr lang="pt-BR" sz="2600" b="0" dirty="0" err="1" smtClean="0"/>
              <a:t>vltarifabancaria</a:t>
            </a:r>
            <a:r>
              <a:rPr lang="pt-BR" sz="2600" b="0" dirty="0" smtClean="0"/>
              <a:t>'.</a:t>
            </a:r>
          </a:p>
          <a:p>
            <a:pPr marL="514350" indent="-514350">
              <a:buAutoNum type="arabicParenR"/>
            </a:pPr>
            <a:r>
              <a:rPr lang="pt-BR" sz="2600" b="0" dirty="0" smtClean="0"/>
              <a:t>Campo '</a:t>
            </a:r>
            <a:r>
              <a:rPr lang="pt-BR" sz="2600" b="0" dirty="0" err="1" smtClean="0"/>
              <a:t>pcpedifvmanif</a:t>
            </a:r>
            <a:r>
              <a:rPr lang="pt-BR" sz="2600" b="0" dirty="0" smtClean="0"/>
              <a:t>.</a:t>
            </a:r>
            <a:r>
              <a:rPr lang="pt-BR" sz="2600" b="0" dirty="0" err="1" smtClean="0"/>
              <a:t>vloutros</a:t>
            </a:r>
            <a:r>
              <a:rPr lang="pt-BR" sz="2600" b="0" dirty="0" smtClean="0"/>
              <a:t>' gravado, com o valor da taxa de boleto bancário rateada nos itens do pedido, como se fosse Outras Despesas. </a:t>
            </a:r>
          </a:p>
          <a:p>
            <a:pPr marL="514350" indent="-514350">
              <a:buNone/>
            </a:pPr>
            <a:r>
              <a:rPr lang="pt-BR" sz="2600" b="0" dirty="0" smtClean="0"/>
              <a:t>Como no pedido Pronta Entrega é gravado o campo '</a:t>
            </a:r>
            <a:r>
              <a:rPr lang="pt-BR" sz="2600" b="0" dirty="0" err="1" smtClean="0"/>
              <a:t>pcpedcfvmanif</a:t>
            </a:r>
            <a:r>
              <a:rPr lang="pt-BR" sz="2600" b="0" dirty="0" smtClean="0"/>
              <a:t>.</a:t>
            </a:r>
            <a:r>
              <a:rPr lang="pt-BR" sz="2600" b="0" dirty="0" err="1" smtClean="0"/>
              <a:t>codbancocm</a:t>
            </a:r>
            <a:r>
              <a:rPr lang="pt-BR" sz="2600" b="0" dirty="0" smtClean="0"/>
              <a:t>', o processamento do pedido no </a:t>
            </a:r>
            <a:r>
              <a:rPr lang="pt-BR" sz="2600" b="0" dirty="0" err="1" smtClean="0"/>
              <a:t>Winthor</a:t>
            </a:r>
            <a:r>
              <a:rPr lang="pt-BR" sz="2600" b="0" dirty="0" smtClean="0"/>
              <a:t>, o faturamento levará a taxa de boleto à emissão, de acordo com o banco e sua configuração, no pedido, desde que os campos '</a:t>
            </a:r>
            <a:r>
              <a:rPr lang="pt-BR" sz="2600" b="0" dirty="0" err="1" smtClean="0"/>
              <a:t>vloutros</a:t>
            </a:r>
            <a:r>
              <a:rPr lang="pt-BR" sz="2600" b="0" dirty="0" smtClean="0"/>
              <a:t>' estejam com o valor informado.</a:t>
            </a:r>
            <a:endParaRPr lang="pt-BR" sz="2600" dirty="0" smtClean="0"/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Comuns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(TV14) / Package </a:t>
            </a:r>
            <a:r>
              <a:rPr lang="en-US" dirty="0" err="1" smtClean="0"/>
              <a:t>Integradora</a:t>
            </a:r>
            <a:r>
              <a:rPr lang="en-US" dirty="0" smtClean="0"/>
              <a:t> e </a:t>
            </a:r>
            <a:r>
              <a:rPr lang="en-US" dirty="0" err="1" smtClean="0"/>
              <a:t>ImportarProntaEntrega</a:t>
            </a:r>
            <a:r>
              <a:rPr lang="en-US" dirty="0" smtClean="0"/>
              <a:t> 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514350" indent="-514350">
              <a:buAutoNum type="arabicParenR"/>
            </a:pPr>
            <a:r>
              <a:rPr lang="pt-BR" sz="2500" dirty="0" smtClean="0"/>
              <a:t>Gerei uma NF TV14, que foi denegada, rejeitada ou </a:t>
            </a:r>
            <a:r>
              <a:rPr lang="pt-BR" sz="2500" dirty="0" err="1" smtClean="0"/>
              <a:t>não-aprovada</a:t>
            </a:r>
            <a:r>
              <a:rPr lang="pt-BR" sz="2500" dirty="0" smtClean="0"/>
              <a:t>, mas já fechei o carregamento TV13 na rotina 410. O que fazer?</a:t>
            </a:r>
          </a:p>
          <a:p>
            <a:pPr marL="514350" indent="-514350">
              <a:buNone/>
            </a:pPr>
            <a:r>
              <a:rPr lang="pt-BR" sz="2500" b="0" dirty="0" smtClean="0"/>
              <a:t>R) Atualmente, o </a:t>
            </a:r>
            <a:r>
              <a:rPr lang="pt-BR" sz="2500" b="0" dirty="0" err="1" smtClean="0"/>
              <a:t>Winthor</a:t>
            </a:r>
            <a:r>
              <a:rPr lang="pt-BR" sz="2500" b="0" dirty="0" smtClean="0"/>
              <a:t> não possui recurso para o fato. Deve ser reaberto manualmente o carregamento fechado na tabela PCCARREG(campo ‘</a:t>
            </a:r>
            <a:r>
              <a:rPr lang="pt-BR" sz="2500" b="0" dirty="0" err="1" smtClean="0"/>
              <a:t>dtfecha</a:t>
            </a:r>
            <a:r>
              <a:rPr lang="pt-BR" sz="2500" b="0" dirty="0" smtClean="0"/>
              <a:t>’) , cancelada a NF TV14 na rotina 1409 e feita nova devolução na rotina 1332, para que o estoque fique correto no sistema.  Em tese, o parâmetro 3868- Validar cancelamento para carregamento fechado, da rotina 132 deveria validar este processo para a rotina 1409, entretanto, não funciona para o cancelamento do TV14.</a:t>
            </a:r>
          </a:p>
          <a:p>
            <a:pPr marL="514350" indent="-514350">
              <a:buNone/>
            </a:pPr>
            <a:endParaRPr lang="pt-BR" sz="2500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Comuns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(TV14) / Package </a:t>
            </a:r>
            <a:r>
              <a:rPr lang="en-US" dirty="0" err="1" smtClean="0"/>
              <a:t>Integradora</a:t>
            </a:r>
            <a:r>
              <a:rPr lang="en-US" dirty="0" smtClean="0"/>
              <a:t> e </a:t>
            </a:r>
            <a:r>
              <a:rPr lang="en-US" dirty="0" err="1" smtClean="0"/>
              <a:t>ImportarProntaEntrega</a:t>
            </a:r>
            <a:r>
              <a:rPr lang="en-US" dirty="0" smtClean="0"/>
              <a:t> 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pt-BR" sz="2500" dirty="0" smtClean="0"/>
              <a:t>2) Gerei uma NF TV14, foi rejeitada com  o código 610-Total da NF difere do somatório dos itens. O que fazer?</a:t>
            </a:r>
          </a:p>
          <a:p>
            <a:pPr marL="514350" indent="-514350">
              <a:buNone/>
            </a:pPr>
            <a:r>
              <a:rPr lang="pt-BR" sz="2500" b="0" dirty="0" smtClean="0"/>
              <a:t>R) Deve-se verificar se a validação das taxas de boleto e os parâmetros financeiros estão corretamente configurados, conforme orientado anteriormente. A maneira informada é a única maneira de processar o pedido sem erros. Quaisquer configuração adicional gerará cobrança em duplicidade no cabeçalho da NF, fazendo com que o somatório fique diferente.</a:t>
            </a:r>
          </a:p>
          <a:p>
            <a:pPr marL="514350" indent="-514350">
              <a:buNone/>
            </a:pPr>
            <a:endParaRPr lang="pt-BR" sz="2500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Comuns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(TV14) / Package </a:t>
            </a:r>
            <a:r>
              <a:rPr lang="en-US" dirty="0" err="1" smtClean="0"/>
              <a:t>Integradora</a:t>
            </a:r>
            <a:r>
              <a:rPr lang="en-US" dirty="0" smtClean="0"/>
              <a:t> e </a:t>
            </a:r>
            <a:r>
              <a:rPr lang="en-US" dirty="0" err="1" smtClean="0"/>
              <a:t>ImportarProntaEntrega</a:t>
            </a:r>
            <a:r>
              <a:rPr lang="en-US" dirty="0" smtClean="0"/>
              <a:t> 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pPr marL="514350" indent="-514350">
              <a:buNone/>
            </a:pPr>
            <a:r>
              <a:rPr lang="pt-BR" sz="2500" dirty="0" smtClean="0"/>
              <a:t>3</a:t>
            </a:r>
            <a:r>
              <a:rPr lang="pt-BR" sz="2500" dirty="0" smtClean="0"/>
              <a:t>) Em qual rotina posso visualizar o saldo da mercadoria em trânsito pelo carregamento, o que foi vendido, devolvido, acertado e valores de venda?</a:t>
            </a:r>
            <a:endParaRPr lang="pt-BR" sz="2500" dirty="0" smtClean="0"/>
          </a:p>
          <a:p>
            <a:pPr marL="514350" indent="-514350">
              <a:buNone/>
            </a:pPr>
            <a:r>
              <a:rPr lang="pt-BR" sz="2500" b="0" dirty="0" smtClean="0"/>
              <a:t>R</a:t>
            </a:r>
            <a:r>
              <a:rPr lang="pt-BR" sz="2500" b="0" dirty="0" smtClean="0"/>
              <a:t>) O relatório da rotina </a:t>
            </a:r>
            <a:r>
              <a:rPr lang="pt-BR" sz="2500" dirty="0" smtClean="0"/>
              <a:t>417 – Mapa de Acerto </a:t>
            </a:r>
            <a:r>
              <a:rPr lang="pt-BR" sz="2500" b="0" dirty="0" smtClean="0"/>
              <a:t>informa ao usuário a situação do carregamento Manifesto quanto à estas informações. Caso exista alguma divergência, esta é a rotina correta para que os dados sejam visualizados.</a:t>
            </a:r>
            <a:endParaRPr lang="pt-BR" sz="2500" b="0" dirty="0" smtClean="0"/>
          </a:p>
          <a:p>
            <a:pPr marL="514350" indent="-514350">
              <a:buNone/>
            </a:pPr>
            <a:endParaRPr lang="pt-BR" sz="2500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Comuns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(TV14) / Package </a:t>
            </a:r>
            <a:r>
              <a:rPr lang="en-US" dirty="0" err="1" smtClean="0"/>
              <a:t>Integradora</a:t>
            </a:r>
            <a:r>
              <a:rPr lang="en-US" dirty="0" smtClean="0"/>
              <a:t> e </a:t>
            </a:r>
            <a:r>
              <a:rPr lang="en-US" dirty="0" err="1" smtClean="0"/>
              <a:t>ImportarProntaEntrega</a:t>
            </a:r>
            <a:r>
              <a:rPr lang="en-US" dirty="0" smtClean="0"/>
              <a:t> 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90000" cy="6919993"/>
          </a:xfrm>
        </p:spPr>
        <p:txBody>
          <a:bodyPr/>
          <a:lstStyle/>
          <a:p>
            <a:pPr marL="514350" indent="-514350">
              <a:buNone/>
            </a:pPr>
            <a:r>
              <a:rPr lang="pt-BR" sz="2000" dirty="0" smtClean="0"/>
              <a:t>4</a:t>
            </a:r>
            <a:r>
              <a:rPr lang="pt-BR" sz="2000" dirty="0" smtClean="0"/>
              <a:t>) Meu carregamento(caminhão, </a:t>
            </a:r>
            <a:r>
              <a:rPr lang="pt-BR" sz="2000" dirty="0" err="1" smtClean="0"/>
              <a:t>kombi</a:t>
            </a:r>
            <a:r>
              <a:rPr lang="pt-BR" sz="2000" dirty="0" smtClean="0"/>
              <a:t> ou outro veículo transportador) está em outra cidade e preciso reabastecê-lo, ou seja, </a:t>
            </a:r>
            <a:r>
              <a:rPr lang="pt-BR" sz="2000" dirty="0" err="1" smtClean="0"/>
              <a:t>muní-lo</a:t>
            </a:r>
            <a:r>
              <a:rPr lang="pt-BR" sz="2000" dirty="0" smtClean="0"/>
              <a:t> de mercadorias para que continue vendendo. Qual o melhor processo a ser realizado?</a:t>
            </a:r>
            <a:endParaRPr lang="pt-BR" sz="2000" dirty="0" smtClean="0"/>
          </a:p>
          <a:p>
            <a:pPr marL="514350" indent="-514350">
              <a:buNone/>
            </a:pPr>
            <a:r>
              <a:rPr lang="pt-BR" sz="2000" b="0" dirty="0" smtClean="0"/>
              <a:t>R</a:t>
            </a:r>
            <a:r>
              <a:rPr lang="pt-BR" sz="2000" b="0" dirty="0" smtClean="0"/>
              <a:t>) A rotina 905 – Transferir NF Venda entre Carregamentos realiza a transferência de mercadorias entre carregamentos. Desta maneira, para que o processo citado acima seja realizado, deve-se:</a:t>
            </a:r>
          </a:p>
          <a:p>
            <a:pPr marL="514350" indent="-514350">
              <a:buNone/>
            </a:pPr>
            <a:r>
              <a:rPr lang="pt-BR" sz="2000" b="0" dirty="0" smtClean="0"/>
              <a:t>4.1) Gerar um novo carregamento TV13, através da rotina 316, com a mercadoria que se deseja abastecer o novo veículo;</a:t>
            </a:r>
          </a:p>
          <a:p>
            <a:pPr marL="514350" indent="-514350">
              <a:buNone/>
            </a:pPr>
            <a:r>
              <a:rPr lang="pt-BR" sz="2000" b="0" dirty="0" smtClean="0"/>
              <a:t>4.2) Gerar faturamento e Nota Fiscal, para transporte desta mercadoria e após entregá-la ao outro veículo, realizar a transferência pela rotina 905, do carregamento novo para o carregamento antigo.</a:t>
            </a:r>
          </a:p>
          <a:p>
            <a:pPr marL="514350" indent="-514350">
              <a:buNone/>
            </a:pPr>
            <a:r>
              <a:rPr lang="pt-BR" sz="2000" b="0" dirty="0" smtClean="0"/>
              <a:t>Este processo irá zerar o carregamento que saiu da empresa por último e direcionar o estoque para o caminhão que está na outra cidade, alimentando também as informações que serão vistas na rotina 417.</a:t>
            </a:r>
          </a:p>
          <a:p>
            <a:pPr marL="514350" indent="-514350">
              <a:buNone/>
            </a:pPr>
            <a:endParaRPr lang="pt-BR" sz="2500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Casos</a:t>
            </a:r>
            <a:r>
              <a:rPr lang="en-US" dirty="0" smtClean="0"/>
              <a:t> </a:t>
            </a:r>
            <a:r>
              <a:rPr lang="en-US" dirty="0" err="1" smtClean="0"/>
              <a:t>Comuns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(TV14) / Package </a:t>
            </a:r>
            <a:r>
              <a:rPr lang="en-US" dirty="0" err="1" smtClean="0"/>
              <a:t>Integradora</a:t>
            </a:r>
            <a:r>
              <a:rPr lang="en-US" dirty="0" smtClean="0"/>
              <a:t> e </a:t>
            </a:r>
            <a:r>
              <a:rPr lang="en-US" dirty="0" err="1" smtClean="0"/>
              <a:t>ImportarProntaEntrega</a:t>
            </a:r>
            <a:r>
              <a:rPr lang="en-US" dirty="0" smtClean="0"/>
              <a:t> 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1492623" y="1371600"/>
            <a:ext cx="11390000" cy="6919993"/>
          </a:xfrm>
        </p:spPr>
        <p:txBody>
          <a:bodyPr/>
          <a:lstStyle/>
          <a:p>
            <a:pPr marL="514350" indent="-514350">
              <a:buNone/>
            </a:pPr>
            <a:r>
              <a:rPr lang="pt-BR" sz="2000" dirty="0" smtClean="0"/>
              <a:t>5</a:t>
            </a:r>
            <a:r>
              <a:rPr lang="pt-BR" sz="2000" dirty="0" smtClean="0"/>
              <a:t>) Tenho mais de um depósito de mercadorias e preciso gerar o faturamento por uma filial, porém a mercadoria que o caminhão irá levar será de outro depósito. É possível realizar o processo de Venda Manifesto com Transferência de Retira?</a:t>
            </a:r>
            <a:endParaRPr lang="pt-BR" sz="2000" dirty="0" smtClean="0"/>
          </a:p>
          <a:p>
            <a:pPr marL="514350" indent="-514350">
              <a:buNone/>
            </a:pPr>
            <a:r>
              <a:rPr lang="pt-BR" sz="2000" b="0" dirty="0" smtClean="0"/>
              <a:t>R</a:t>
            </a:r>
            <a:r>
              <a:rPr lang="pt-BR" sz="2000" b="0" dirty="0" smtClean="0"/>
              <a:t>) A rotina 905 – Transferir NF Venda entre Carregamentos realiza a transferência de mercadorias entre carregamentos. Desta maneira, para que o processo citado acima seja realizado, deve-se:</a:t>
            </a:r>
          </a:p>
          <a:p>
            <a:pPr marL="514350" indent="-514350">
              <a:buNone/>
            </a:pPr>
            <a:r>
              <a:rPr lang="pt-BR" sz="2000" b="0" dirty="0" smtClean="0"/>
              <a:t>4.1) Gerar um novo carregamento TV13, através da rotina 316, com a mercadoria que se deseja abastecer o novo veículo;</a:t>
            </a:r>
          </a:p>
          <a:p>
            <a:pPr marL="514350" indent="-514350">
              <a:buNone/>
            </a:pPr>
            <a:r>
              <a:rPr lang="pt-BR" sz="2000" b="0" dirty="0" smtClean="0"/>
              <a:t>4.2) Gerar faturamento e Nota Fiscal, para transporte desta mercadoria e após entregá-la ao outro veículo, realizar a transferência pela rotina 905, do carregamento novo para o carregamento antigo.</a:t>
            </a:r>
          </a:p>
          <a:p>
            <a:pPr marL="514350" indent="-514350">
              <a:buNone/>
            </a:pPr>
            <a:r>
              <a:rPr lang="pt-BR" sz="2000" b="0" dirty="0" smtClean="0"/>
              <a:t>Este processo irá zerar o carregamento que saiu da empresa por último e direcionar o estoque para o caminhão que está na outra cidade, alimentando também as informações que serão vistas na rotina 417.</a:t>
            </a:r>
          </a:p>
          <a:p>
            <a:pPr marL="514350" indent="-514350">
              <a:buNone/>
            </a:pPr>
            <a:endParaRPr lang="pt-BR" sz="2500" b="0" dirty="0" smtClean="0"/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 dirty="0" smtClean="0"/>
              <a:t>Dúvidas?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8706580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pt-BR"/>
              <a:t>OBRIGADO</a:t>
            </a: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pPr lvl="0"/>
            <a:r>
              <a:rPr lang="pt-BR"/>
              <a:t>Tecnologia + Conhecimento são nosso DNA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pt-BR"/>
              <a:t>#SOMOS</a:t>
            </a:r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pt-BR"/>
              <a:t>TOTVERS</a:t>
            </a:r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pPr lvl="0"/>
            <a:r>
              <a:rPr lang="pt-BR"/>
              <a:t>O sucesso do cliente é o nosso sucesso</a:t>
            </a: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pPr lvl="0"/>
            <a:r>
              <a:rPr lang="pt-BR"/>
              <a:t>Valorizamos gente boa que é boa gente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pt-BR" dirty="0" smtClean="0"/>
              <a:t>Marcello Caetano</a:t>
            </a:r>
            <a:endParaRPr lang="pt-BR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pt-BR" dirty="0" smtClean="0"/>
              <a:t>Analista de Suporte II	</a:t>
            </a:r>
            <a:endParaRPr lang="pt-BR" dirty="0"/>
          </a:p>
        </p:txBody>
      </p:sp>
      <p:sp>
        <p:nvSpPr>
          <p:cNvPr id="9" name="Espaço Reservado para Texto 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pt-BR" dirty="0" smtClean="0"/>
              <a:t>	</a:t>
            </a:r>
            <a:endParaRPr lang="pt-BR" dirty="0"/>
          </a:p>
        </p:txBody>
      </p:sp>
      <p:sp>
        <p:nvSpPr>
          <p:cNvPr id="10" name="Espaço Reservado para Texto 9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pt-BR" dirty="0" smtClean="0">
                <a:hlinkClick r:id="rId2"/>
              </a:rPr>
              <a:t>Marcello.caetano@pcinformatica.com.br</a:t>
            </a:r>
            <a:r>
              <a:rPr lang="pt-BR" dirty="0" smtClean="0"/>
              <a:t>	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543299" y="639787"/>
            <a:ext cx="2881473" cy="25836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1848520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 dirty="0"/>
              <a:t>HOJE VAMOS FALAR SOBRE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None/>
            </a:pPr>
            <a:r>
              <a:rPr lang="en-US" dirty="0" smtClean="0"/>
              <a:t>2) Venda </a:t>
            </a:r>
            <a:r>
              <a:rPr lang="en-US" dirty="0" err="1" smtClean="0"/>
              <a:t>Consignada</a:t>
            </a:r>
            <a:r>
              <a:rPr lang="en-US" dirty="0" smtClean="0"/>
              <a:t>(TV20)</a:t>
            </a:r>
          </a:p>
          <a:p>
            <a:pPr lvl="0">
              <a:buNone/>
            </a:pPr>
            <a:endParaRPr lang="en-US" dirty="0" smtClean="0"/>
          </a:p>
          <a:p>
            <a:pPr lvl="1"/>
            <a:r>
              <a:rPr lang="pt-BR" dirty="0" smtClean="0"/>
              <a:t>Conceito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Parametrizações importantes;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Digitando o pedido;</a:t>
            </a:r>
          </a:p>
          <a:p>
            <a:pPr lvl="1">
              <a:buNone/>
            </a:pPr>
            <a:endParaRPr lang="pt-BR" dirty="0" smtClean="0"/>
          </a:p>
          <a:p>
            <a:pPr lvl="1"/>
            <a:r>
              <a:rPr lang="pt-BR" dirty="0" smtClean="0"/>
              <a:t>Lançando Venda Consignada(1437)</a:t>
            </a:r>
          </a:p>
          <a:p>
            <a:pPr lvl="1"/>
            <a:endParaRPr lang="en-US" dirty="0" smtClean="0"/>
          </a:p>
          <a:p>
            <a:pPr lvl="1"/>
            <a:r>
              <a:rPr lang="pt-BR" dirty="0" smtClean="0"/>
              <a:t>Verificando o saldo consignado do cliente(1195, 1344)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Devolução(1303 e 1344)</a:t>
            </a:r>
          </a:p>
          <a:p>
            <a:pPr lvl="1"/>
            <a:endParaRPr lang="pt-BR" dirty="0" smtClean="0"/>
          </a:p>
          <a:p>
            <a:pPr lvl="1"/>
            <a:r>
              <a:rPr lang="pt-BR" dirty="0" smtClean="0"/>
              <a:t>Cancelamento(1409 e 1316)</a:t>
            </a:r>
          </a:p>
          <a:p>
            <a:pPr lvl="1"/>
            <a:endParaRPr lang="pt-BR" dirty="0" smtClean="0"/>
          </a:p>
          <a:p>
            <a:pPr lvl="1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384095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pt-BR"/>
              <a:t>01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pt-BR" dirty="0" smtClean="0"/>
              <a:t>Conceito:  </a:t>
            </a:r>
          </a:p>
          <a:p>
            <a:pPr lvl="0"/>
            <a:r>
              <a:rPr lang="pt-BR" dirty="0" smtClean="0"/>
              <a:t>Venda Fora do Estabelecimento(TV13 e TV14)</a:t>
            </a:r>
            <a:endParaRPr lang="en-US" dirty="0"/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xmlns="" val="1163384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Conceito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(Manifesto)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pt-BR" dirty="0" smtClean="0"/>
              <a:t>A mercadoria é retirada do estoque da empresa para ser vendida fora do estabelecimento comercial, na responsabilidade de um Representante(RCA ou Motorista).</a:t>
            </a:r>
          </a:p>
          <a:p>
            <a:r>
              <a:rPr lang="pt-BR" dirty="0" smtClean="0"/>
              <a:t>O usuário final compra a mercadoria diretamente do caminhão, carro ou veículo utilizado pelo Representante, como se estivesse comprando da própria Empresa.</a:t>
            </a:r>
          </a:p>
          <a:p>
            <a:r>
              <a:rPr lang="pt-BR" dirty="0" smtClean="0"/>
              <a:t> Realiza-se emissão de </a:t>
            </a:r>
            <a:r>
              <a:rPr lang="pt-BR" dirty="0" err="1" smtClean="0"/>
              <a:t>NF-e</a:t>
            </a:r>
            <a:r>
              <a:rPr lang="pt-BR" dirty="0" smtClean="0"/>
              <a:t> para o Representante, na saída da mercadoria da empresa e para o Consumidor Final, ao comprar do Representante</a:t>
            </a:r>
            <a:r>
              <a:rPr lang="pt-BR" dirty="0" smtClean="0"/>
              <a:t>.</a:t>
            </a: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err="1" smtClean="0"/>
              <a:t>Conceito</a:t>
            </a:r>
            <a:r>
              <a:rPr lang="en-US" dirty="0" smtClean="0"/>
              <a:t> –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	</a:t>
            </a:r>
            <a:endParaRPr lang="pt-BR" dirty="0"/>
          </a:p>
        </p:txBody>
      </p:sp>
      <p:pic>
        <p:nvPicPr>
          <p:cNvPr id="1026" name="Picture 2" descr="C:\Users\felipe.coelho\Desktop\if_hospital_198901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412" y="3461501"/>
            <a:ext cx="1498600" cy="1625600"/>
          </a:xfrm>
          <a:prstGeom prst="rect">
            <a:avLst/>
          </a:prstGeom>
          <a:noFill/>
        </p:spPr>
      </p:pic>
      <p:pic>
        <p:nvPicPr>
          <p:cNvPr id="1028" name="Picture 4" descr="C:\Users\felipe.coelho\Desktop\if_truck_transportation_65868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7152" y="5696701"/>
            <a:ext cx="1219200" cy="1219200"/>
          </a:xfrm>
          <a:prstGeom prst="rect">
            <a:avLst/>
          </a:prstGeom>
          <a:noFill/>
        </p:spPr>
      </p:pic>
      <p:pic>
        <p:nvPicPr>
          <p:cNvPr id="1029" name="Picture 5" descr="C:\Users\felipe.coelho\Desktop\if_man11_193424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349424" y="2818033"/>
            <a:ext cx="674688" cy="1016000"/>
          </a:xfrm>
          <a:prstGeom prst="rect">
            <a:avLst/>
          </a:prstGeom>
          <a:noFill/>
        </p:spPr>
      </p:pic>
      <p:sp>
        <p:nvSpPr>
          <p:cNvPr id="8" name="CaixaDeTexto 7"/>
          <p:cNvSpPr txBox="1"/>
          <p:nvPr/>
        </p:nvSpPr>
        <p:spPr>
          <a:xfrm>
            <a:off x="2093016" y="2587523"/>
            <a:ext cx="1913996" cy="914400"/>
          </a:xfrm>
          <a:prstGeom prst="rect">
            <a:avLst/>
          </a:prstGeom>
        </p:spPr>
        <p:txBody>
          <a:bodyPr wrap="none" rtlCol="0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pt-BR" sz="32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CD – Matriz</a:t>
            </a:r>
          </a:p>
          <a:p>
            <a:pPr algn="ctr">
              <a:lnSpc>
                <a:spcPct val="100000"/>
              </a:lnSpc>
            </a:pPr>
            <a:r>
              <a:rPr lang="pt-BR" sz="32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(01)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9249689" y="5481219"/>
            <a:ext cx="2099734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cxnSp>
        <p:nvCxnSpPr>
          <p:cNvPr id="17" name="Conector em curva 16"/>
          <p:cNvCxnSpPr/>
          <p:nvPr/>
        </p:nvCxnSpPr>
        <p:spPr>
          <a:xfrm rot="16200000" flipH="1">
            <a:off x="4230884" y="3916980"/>
            <a:ext cx="1219200" cy="3559440"/>
          </a:xfrm>
          <a:prstGeom prst="curvedConnector2">
            <a:avLst/>
          </a:prstGeom>
          <a:ln w="381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ctor em curva 16"/>
          <p:cNvCxnSpPr/>
          <p:nvPr/>
        </p:nvCxnSpPr>
        <p:spPr>
          <a:xfrm flipV="1">
            <a:off x="8332092" y="3501923"/>
            <a:ext cx="3017331" cy="2804378"/>
          </a:xfrm>
          <a:prstGeom prst="curvedConnector3">
            <a:avLst>
              <a:gd name="adj1" fmla="val 50000"/>
            </a:avLst>
          </a:prstGeom>
          <a:ln w="381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ector em curva 16"/>
          <p:cNvCxnSpPr/>
          <p:nvPr/>
        </p:nvCxnSpPr>
        <p:spPr>
          <a:xfrm rot="10800000" flipV="1">
            <a:off x="8453546" y="3461501"/>
            <a:ext cx="3692020" cy="3235569"/>
          </a:xfrm>
          <a:prstGeom prst="curvedConnector3">
            <a:avLst>
              <a:gd name="adj1" fmla="val -20490"/>
            </a:avLst>
          </a:prstGeom>
          <a:ln w="381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ixaDeTexto 26"/>
          <p:cNvSpPr txBox="1"/>
          <p:nvPr/>
        </p:nvSpPr>
        <p:spPr>
          <a:xfrm rot="20079427">
            <a:off x="7052717" y="4056169"/>
            <a:ext cx="3577622" cy="919085"/>
          </a:xfrm>
          <a:prstGeom prst="rect">
            <a:avLst/>
          </a:prstGeom>
        </p:spPr>
        <p:txBody>
          <a:bodyPr wrap="none" rtlCol="0"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pt-BR" sz="20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Venda ao Consumidor Final(Fora do</a:t>
            </a:r>
          </a:p>
          <a:p>
            <a:pPr>
              <a:lnSpc>
                <a:spcPct val="100000"/>
              </a:lnSpc>
            </a:pPr>
            <a:r>
              <a:rPr lang="pt-BR" sz="20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 Estabelecimento) – TV14(316 ou </a:t>
            </a:r>
          </a:p>
          <a:p>
            <a:pPr>
              <a:lnSpc>
                <a:spcPct val="100000"/>
              </a:lnSpc>
            </a:pPr>
            <a:r>
              <a:rPr lang="pt-BR" sz="20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Força de Vendas)</a:t>
            </a:r>
          </a:p>
        </p:txBody>
      </p:sp>
      <p:cxnSp>
        <p:nvCxnSpPr>
          <p:cNvPr id="35" name="Conector em curva 16"/>
          <p:cNvCxnSpPr/>
          <p:nvPr/>
        </p:nvCxnSpPr>
        <p:spPr>
          <a:xfrm rot="10800000" flipV="1">
            <a:off x="4007013" y="3277772"/>
            <a:ext cx="7342411" cy="1125416"/>
          </a:xfrm>
          <a:prstGeom prst="curvedConnector3">
            <a:avLst>
              <a:gd name="adj1" fmla="val 50000"/>
            </a:avLst>
          </a:prstGeom>
          <a:ln w="38100">
            <a:solidFill>
              <a:schemeClr val="bg2">
                <a:lumMod val="1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CaixaDeTexto 41"/>
          <p:cNvSpPr txBox="1"/>
          <p:nvPr/>
        </p:nvSpPr>
        <p:spPr>
          <a:xfrm rot="1064506">
            <a:off x="4100817" y="5024019"/>
            <a:ext cx="1913996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3" name="CaixaDeTexto 42"/>
          <p:cNvSpPr txBox="1"/>
          <p:nvPr/>
        </p:nvSpPr>
        <p:spPr>
          <a:xfrm>
            <a:off x="3429341" y="7093144"/>
            <a:ext cx="1913996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44" name="CaixaDeTexto 43"/>
          <p:cNvSpPr txBox="1"/>
          <p:nvPr/>
        </p:nvSpPr>
        <p:spPr>
          <a:xfrm>
            <a:off x="13008891" y="4172701"/>
            <a:ext cx="1913996" cy="914400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>
              <a:lnSpc>
                <a:spcPct val="100000"/>
              </a:lnSpc>
            </a:pPr>
            <a:endParaRPr lang="pt-BR" sz="3200" b="1" dirty="0" smtClean="0">
              <a:solidFill>
                <a:srgbClr val="7C8993"/>
              </a:solidFill>
              <a:latin typeface="Arial Narrow" charset="0"/>
              <a:ea typeface="Arial Narrow" charset="0"/>
              <a:cs typeface="Arial Narrow" charset="0"/>
            </a:endParaRPr>
          </a:p>
        </p:txBody>
      </p:sp>
      <p:sp>
        <p:nvSpPr>
          <p:cNvPr id="67" name="CaixaDeTexto 66"/>
          <p:cNvSpPr txBox="1"/>
          <p:nvPr/>
        </p:nvSpPr>
        <p:spPr>
          <a:xfrm rot="558157">
            <a:off x="3948788" y="4920530"/>
            <a:ext cx="2099734" cy="914400"/>
          </a:xfrm>
          <a:prstGeom prst="rect">
            <a:avLst/>
          </a:prstGeom>
        </p:spPr>
        <p:txBody>
          <a:bodyPr wrap="none" rtlCol="0">
            <a:normAutofit lnSpcReduction="10000"/>
          </a:bodyPr>
          <a:lstStyle/>
          <a:p>
            <a:pPr>
              <a:lnSpc>
                <a:spcPct val="100000"/>
              </a:lnSpc>
            </a:pPr>
            <a:r>
              <a:rPr lang="pt-BR" sz="20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Remessa para Venda</a:t>
            </a:r>
          </a:p>
          <a:p>
            <a:pPr>
              <a:lnSpc>
                <a:spcPct val="100000"/>
              </a:lnSpc>
            </a:pPr>
            <a:r>
              <a:rPr lang="pt-BR" sz="20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Fora do Estabelecimento – </a:t>
            </a:r>
          </a:p>
          <a:p>
            <a:pPr>
              <a:lnSpc>
                <a:spcPct val="100000"/>
              </a:lnSpc>
            </a:pPr>
            <a:r>
              <a:rPr lang="pt-BR" sz="20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TV13(316)</a:t>
            </a:r>
          </a:p>
        </p:txBody>
      </p:sp>
      <p:sp>
        <p:nvSpPr>
          <p:cNvPr id="68" name="CaixaDeTexto 67"/>
          <p:cNvSpPr txBox="1"/>
          <p:nvPr/>
        </p:nvSpPr>
        <p:spPr>
          <a:xfrm rot="20034958">
            <a:off x="10034684" y="4807035"/>
            <a:ext cx="2807578" cy="1118375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>
              <a:lnSpc>
                <a:spcPct val="100000"/>
              </a:lnSpc>
            </a:pPr>
            <a:r>
              <a:rPr lang="pt-BR" sz="17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Cancelamento da Venda ao cliente</a:t>
            </a:r>
          </a:p>
          <a:p>
            <a:pPr>
              <a:lnSpc>
                <a:spcPct val="100000"/>
              </a:lnSpc>
            </a:pPr>
            <a:r>
              <a:rPr lang="pt-BR" sz="17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Final(Fora do</a:t>
            </a:r>
          </a:p>
          <a:p>
            <a:pPr>
              <a:lnSpc>
                <a:spcPct val="100000"/>
              </a:lnSpc>
            </a:pPr>
            <a:r>
              <a:rPr lang="pt-BR" sz="17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 Estabelecimento) – TV14(1409)</a:t>
            </a:r>
          </a:p>
        </p:txBody>
      </p:sp>
      <p:sp>
        <p:nvSpPr>
          <p:cNvPr id="69" name="CaixaDeTexto 68"/>
          <p:cNvSpPr txBox="1"/>
          <p:nvPr/>
        </p:nvSpPr>
        <p:spPr>
          <a:xfrm rot="21045361">
            <a:off x="6160406" y="2563207"/>
            <a:ext cx="3100277" cy="895388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>
              <a:lnSpc>
                <a:spcPct val="100000"/>
              </a:lnSpc>
            </a:pPr>
            <a:r>
              <a:rPr lang="pt-BR" sz="17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Devolução da Venda ao cliente</a:t>
            </a:r>
          </a:p>
          <a:p>
            <a:pPr>
              <a:lnSpc>
                <a:spcPct val="100000"/>
              </a:lnSpc>
            </a:pPr>
            <a:r>
              <a:rPr lang="pt-BR" sz="17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Final(Fora do</a:t>
            </a:r>
          </a:p>
          <a:p>
            <a:pPr>
              <a:lnSpc>
                <a:spcPct val="100000"/>
              </a:lnSpc>
            </a:pPr>
            <a:r>
              <a:rPr lang="pt-BR" sz="17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 Estabelecimento) – TV14(1303)</a:t>
            </a:r>
          </a:p>
        </p:txBody>
      </p:sp>
      <p:sp>
        <p:nvSpPr>
          <p:cNvPr id="70" name="CaixaDeTexto 69"/>
          <p:cNvSpPr txBox="1"/>
          <p:nvPr/>
        </p:nvSpPr>
        <p:spPr>
          <a:xfrm>
            <a:off x="5848572" y="6868958"/>
            <a:ext cx="3100277" cy="895388"/>
          </a:xfrm>
          <a:prstGeom prst="rect">
            <a:avLst/>
          </a:prstGeom>
        </p:spPr>
        <p:txBody>
          <a:bodyPr wrap="none" rtlCol="0">
            <a:normAutofit/>
          </a:bodyPr>
          <a:lstStyle/>
          <a:p>
            <a:pPr algn="ctr">
              <a:lnSpc>
                <a:spcPct val="100000"/>
              </a:lnSpc>
            </a:pPr>
            <a:r>
              <a:rPr lang="pt-BR" sz="1700" b="1" dirty="0" smtClean="0">
                <a:solidFill>
                  <a:srgbClr val="7C8993"/>
                </a:solidFill>
                <a:latin typeface="Arial Narrow" charset="0"/>
                <a:ea typeface="Arial Narrow" charset="0"/>
                <a:cs typeface="Arial Narrow" charset="0"/>
              </a:rPr>
              <a:t>Estoque em Trânsito</a:t>
            </a:r>
          </a:p>
        </p:txBody>
      </p:sp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4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3" presetClass="entr" presetSubtype="16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27" grpId="0"/>
      <p:bldP spid="42" grpId="0"/>
      <p:bldP spid="43" grpId="0"/>
      <p:bldP spid="44" grpId="0"/>
      <p:bldP spid="67" grpId="0"/>
      <p:bldP spid="68" grpId="0"/>
      <p:bldP spid="69" grpId="0"/>
      <p:bldP spid="7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/>
          <p:cNvSpPr>
            <a:spLocks noGrp="1"/>
          </p:cNvSpPr>
          <p:nvPr>
            <p:ph type="body" sz="quarter" idx="12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buNone/>
            </a:pPr>
            <a:r>
              <a:rPr lang="en-US" dirty="0" smtClean="0"/>
              <a:t>Parametrização </a:t>
            </a:r>
          </a:p>
          <a:p>
            <a:pPr lvl="0">
              <a:buNone/>
            </a:pPr>
            <a:endParaRPr lang="en-US" dirty="0" smtClean="0"/>
          </a:p>
          <a:p>
            <a:pPr lvl="0">
              <a:buNone/>
            </a:pPr>
            <a:endParaRPr lang="en-US" dirty="0" smtClean="0"/>
          </a:p>
          <a:p>
            <a:pPr lvl="1"/>
            <a:r>
              <a:rPr lang="pt-BR" dirty="0" smtClean="0"/>
              <a:t>Parâmetros(132)</a:t>
            </a:r>
          </a:p>
          <a:p>
            <a:pPr lvl="1">
              <a:buNone/>
            </a:pPr>
            <a:endParaRPr lang="pt-BR" dirty="0" smtClean="0"/>
          </a:p>
          <a:p>
            <a:pPr lvl="1"/>
            <a:r>
              <a:rPr lang="pt-BR" dirty="0" smtClean="0"/>
              <a:t>Pedido de Venda(316)</a:t>
            </a:r>
          </a:p>
          <a:p>
            <a:pPr lvl="1">
              <a:buNone/>
            </a:pPr>
            <a:endParaRPr lang="pt-BR" dirty="0" smtClean="0"/>
          </a:p>
          <a:p>
            <a:pPr lvl="1"/>
            <a:r>
              <a:rPr lang="pt-BR" dirty="0" smtClean="0"/>
              <a:t>Tributação</a:t>
            </a:r>
          </a:p>
          <a:p>
            <a:pPr lvl="1">
              <a:buNone/>
            </a:pPr>
            <a:endParaRPr lang="pt-BR" dirty="0" smtClean="0"/>
          </a:p>
        </p:txBody>
      </p:sp>
    </p:spTree>
    <p:extLst>
      <p:ext uri="{BB962C8B-B14F-4D97-AF65-F5344CB8AC3E}">
        <p14:creationId xmlns:p14="http://schemas.microsoft.com/office/powerpoint/2010/main" xmlns="" val="13840958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lvl="0"/>
            <a:r>
              <a:rPr lang="en-US" dirty="0" smtClean="0"/>
              <a:t>Parametrização  - Venda </a:t>
            </a:r>
            <a:r>
              <a:rPr lang="en-US" dirty="0" err="1" smtClean="0"/>
              <a:t>Fora</a:t>
            </a:r>
            <a:r>
              <a:rPr lang="en-US" dirty="0" smtClean="0"/>
              <a:t> do </a:t>
            </a:r>
            <a:r>
              <a:rPr lang="en-US" dirty="0" err="1" smtClean="0"/>
              <a:t>Estabelecimento</a:t>
            </a:r>
            <a:r>
              <a:rPr lang="en-US" dirty="0" smtClean="0"/>
              <a:t>		</a:t>
            </a:r>
            <a:endParaRPr lang="pt-BR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76624" y="1053315"/>
            <a:ext cx="6161244" cy="761417"/>
          </a:xfrm>
        </p:spPr>
        <p:txBody>
          <a:bodyPr/>
          <a:lstStyle/>
          <a:p>
            <a:r>
              <a:rPr lang="pt-BR" dirty="0" smtClean="0"/>
              <a:t>Parâmetros:</a:t>
            </a:r>
          </a:p>
          <a:p>
            <a:endParaRPr lang="pt-BR" dirty="0" smtClean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92702" y="1814732"/>
            <a:ext cx="12829735" cy="667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609707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Slide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0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Conteúdo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Conteúdo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Víde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Encerramento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ap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bjetivos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Agenda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Separata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Separata2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Separata3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Separata4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Conteúdo1">
  <a:themeElements>
    <a:clrScheme name="TOTVS_2017">
      <a:dk1>
        <a:srgbClr val="7D959B"/>
      </a:dk1>
      <a:lt1>
        <a:srgbClr val="FFFFFF"/>
      </a:lt1>
      <a:dk2>
        <a:srgbClr val="2E5B72"/>
      </a:dk2>
      <a:lt2>
        <a:srgbClr val="F1F0EF"/>
      </a:lt2>
      <a:accent1>
        <a:srgbClr val="272054"/>
      </a:accent1>
      <a:accent2>
        <a:srgbClr val="00749B"/>
      </a:accent2>
      <a:accent3>
        <a:srgbClr val="0C9ABE"/>
      </a:accent3>
      <a:accent4>
        <a:srgbClr val="00B5C7"/>
      </a:accent4>
      <a:accent5>
        <a:srgbClr val="ED9C2E"/>
      </a:accent5>
      <a:accent6>
        <a:srgbClr val="4A5C61"/>
      </a:accent6>
      <a:hlink>
        <a:srgbClr val="56E1DE"/>
      </a:hlink>
      <a:folHlink>
        <a:srgbClr val="ADC9D1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 wrap="square" rtlCol="0">
        <a:normAutofit/>
      </a:bodyPr>
      <a:lstStyle>
        <a:defPPr>
          <a:lnSpc>
            <a:spcPct val="100000"/>
          </a:lnSpc>
          <a:defRPr sz="3200" b="1" smtClean="0">
            <a:solidFill>
              <a:srgbClr val="7C8993"/>
            </a:solidFill>
            <a:latin typeface="Arial Narrow" charset="0"/>
            <a:ea typeface="Arial Narrow" charset="0"/>
            <a:cs typeface="Arial Narrow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4506</TotalTime>
  <Words>1546</Words>
  <Application>Microsoft Office PowerPoint</Application>
  <PresentationFormat>Personalizar</PresentationFormat>
  <Paragraphs>156</Paragraphs>
  <Slides>37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13</vt:i4>
      </vt:variant>
      <vt:variant>
        <vt:lpstr>Títulos de slides</vt:lpstr>
      </vt:variant>
      <vt:variant>
        <vt:i4>37</vt:i4>
      </vt:variant>
    </vt:vector>
  </HeadingPairs>
  <TitlesOfParts>
    <vt:vector size="50" baseType="lpstr">
      <vt:lpstr>Blank Slide</vt:lpstr>
      <vt:lpstr>Capa</vt:lpstr>
      <vt:lpstr>Objetivos</vt:lpstr>
      <vt:lpstr>Agenda</vt:lpstr>
      <vt:lpstr>Separata1</vt:lpstr>
      <vt:lpstr>Separata2</vt:lpstr>
      <vt:lpstr>Separata3</vt:lpstr>
      <vt:lpstr>Separata4</vt:lpstr>
      <vt:lpstr>Conteúdo1</vt:lpstr>
      <vt:lpstr>Conteúdo2</vt:lpstr>
      <vt:lpstr>Conteúdo3</vt:lpstr>
      <vt:lpstr>Vídeo</vt:lpstr>
      <vt:lpstr>Encerramento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marcello.caetano</cp:lastModifiedBy>
  <cp:revision>299</cp:revision>
  <cp:lastPrinted>2017-01-30T19:00:37Z</cp:lastPrinted>
  <dcterms:created xsi:type="dcterms:W3CDTF">2017-01-30T18:54:37Z</dcterms:created>
  <dcterms:modified xsi:type="dcterms:W3CDTF">2018-09-14T16:29:05Z</dcterms:modified>
</cp:coreProperties>
</file>